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71"/>
  </p:notesMasterIdLst>
  <p:handoutMasterIdLst>
    <p:handoutMasterId r:id="rId72"/>
  </p:handoutMasterIdLst>
  <p:sldIdLst>
    <p:sldId id="600" r:id="rId2"/>
    <p:sldId id="601" r:id="rId3"/>
    <p:sldId id="603" r:id="rId4"/>
    <p:sldId id="566" r:id="rId5"/>
    <p:sldId id="604" r:id="rId6"/>
    <p:sldId id="611" r:id="rId7"/>
    <p:sldId id="605" r:id="rId8"/>
    <p:sldId id="564" r:id="rId9"/>
    <p:sldId id="560" r:id="rId10"/>
    <p:sldId id="612" r:id="rId11"/>
    <p:sldId id="591" r:id="rId12"/>
    <p:sldId id="561" r:id="rId13"/>
    <p:sldId id="614" r:id="rId14"/>
    <p:sldId id="667" r:id="rId15"/>
    <p:sldId id="613" r:id="rId16"/>
    <p:sldId id="668" r:id="rId17"/>
    <p:sldId id="563" r:id="rId18"/>
    <p:sldId id="615" r:id="rId19"/>
    <p:sldId id="568" r:id="rId20"/>
    <p:sldId id="562" r:id="rId21"/>
    <p:sldId id="592" r:id="rId22"/>
    <p:sldId id="565" r:id="rId23"/>
    <p:sldId id="619" r:id="rId24"/>
    <p:sldId id="621" r:id="rId25"/>
    <p:sldId id="622" r:id="rId26"/>
    <p:sldId id="624" r:id="rId27"/>
    <p:sldId id="669" r:id="rId28"/>
    <p:sldId id="625" r:id="rId29"/>
    <p:sldId id="627" r:id="rId30"/>
    <p:sldId id="629" r:id="rId31"/>
    <p:sldId id="630" r:id="rId32"/>
    <p:sldId id="631" r:id="rId33"/>
    <p:sldId id="632" r:id="rId34"/>
    <p:sldId id="633" r:id="rId35"/>
    <p:sldId id="635" r:id="rId36"/>
    <p:sldId id="636" r:id="rId37"/>
    <p:sldId id="637" r:id="rId38"/>
    <p:sldId id="638" r:id="rId39"/>
    <p:sldId id="639" r:id="rId40"/>
    <p:sldId id="640" r:id="rId41"/>
    <p:sldId id="641" r:id="rId42"/>
    <p:sldId id="642" r:id="rId43"/>
    <p:sldId id="643" r:id="rId44"/>
    <p:sldId id="645" r:id="rId45"/>
    <p:sldId id="646" r:id="rId46"/>
    <p:sldId id="647" r:id="rId47"/>
    <p:sldId id="648" r:id="rId48"/>
    <p:sldId id="649" r:id="rId49"/>
    <p:sldId id="650" r:id="rId50"/>
    <p:sldId id="651" r:id="rId51"/>
    <p:sldId id="652" r:id="rId52"/>
    <p:sldId id="653" r:id="rId53"/>
    <p:sldId id="580" r:id="rId54"/>
    <p:sldId id="579" r:id="rId55"/>
    <p:sldId id="581" r:id="rId56"/>
    <p:sldId id="656" r:id="rId57"/>
    <p:sldId id="578" r:id="rId58"/>
    <p:sldId id="658" r:id="rId59"/>
    <p:sldId id="659" r:id="rId60"/>
    <p:sldId id="609" r:id="rId61"/>
    <p:sldId id="610" r:id="rId62"/>
    <p:sldId id="660" r:id="rId63"/>
    <p:sldId id="585" r:id="rId64"/>
    <p:sldId id="661" r:id="rId65"/>
    <p:sldId id="662" r:id="rId66"/>
    <p:sldId id="663" r:id="rId67"/>
    <p:sldId id="666" r:id="rId68"/>
    <p:sldId id="664" r:id="rId69"/>
    <p:sldId id="665" r:id="rId70"/>
  </p:sldIdLst>
  <p:sldSz cx="9144000" cy="6858000" type="screen4x3"/>
  <p:notesSz cx="6858000" cy="994568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68" userDrawn="1">
          <p15:clr>
            <a:srgbClr val="A4A3A4"/>
          </p15:clr>
        </p15:guide>
        <p15:guide id="4" pos="1020" userDrawn="1">
          <p15:clr>
            <a:srgbClr val="A4A3A4"/>
          </p15:clr>
        </p15:guide>
        <p15:guide id="5" pos="5556" userDrawn="1">
          <p15:clr>
            <a:srgbClr val="A4A3A4"/>
          </p15:clr>
        </p15:guide>
        <p15:guide id="6" orient="horz" pos="572" userDrawn="1">
          <p15:clr>
            <a:srgbClr val="A4A3A4"/>
          </p15:clr>
        </p15:guide>
        <p15:guide id="7" orient="horz" pos="255" userDrawn="1">
          <p15:clr>
            <a:srgbClr val="A4A3A4"/>
          </p15:clr>
        </p15:guide>
        <p15:guide id="8" pos="5329" userDrawn="1">
          <p15:clr>
            <a:srgbClr val="A4A3A4"/>
          </p15:clr>
        </p15:guide>
        <p15:guide id="9" pos="52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6B6B"/>
    <a:srgbClr val="F6F4E5"/>
    <a:srgbClr val="003776"/>
    <a:srgbClr val="003192"/>
    <a:srgbClr val="3FAF38"/>
    <a:srgbClr val="E9F6FD"/>
    <a:srgbClr val="0D5EFF"/>
    <a:srgbClr val="CDA205"/>
    <a:srgbClr val="007A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中間スタイル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中間スタイル 3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スタイル (中間)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中間スタイル 4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659" autoAdjust="0"/>
  </p:normalViewPr>
  <p:slideViewPr>
    <p:cSldViewPr>
      <p:cViewPr varScale="1">
        <p:scale>
          <a:sx n="92" d="100"/>
          <a:sy n="92" d="100"/>
        </p:scale>
        <p:origin x="64" y="168"/>
      </p:cViewPr>
      <p:guideLst>
        <p:guide orient="horz" pos="2160"/>
        <p:guide pos="2880"/>
        <p:guide pos="68"/>
        <p:guide pos="1020"/>
        <p:guide pos="5556"/>
        <p:guide orient="horz" pos="572"/>
        <p:guide orient="horz" pos="255"/>
        <p:guide pos="5329"/>
        <p:guide pos="52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0A45F8C-7044-437B-AB66-48CF1A13225F}" type="datetimeFigureOut">
              <a:rPr lang="ja-JP" altLang="en-US"/>
              <a:pPr>
                <a:defRPr/>
              </a:pPr>
              <a:t>2018/2/6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C6D0FB7-60C3-412B-A55A-86C11B45652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2848267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9C804816-9C66-4866-825F-A6CBF6DABEAE}" type="datetimeFigureOut">
              <a:rPr lang="ja-JP" altLang="en-US"/>
              <a:pPr>
                <a:defRPr/>
              </a:pPr>
              <a:t>2018/2/6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97342CB-8F6B-45D4-8BE5-1E230C66C19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764390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258585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788973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245413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164321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629476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445238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445800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846894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477823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093544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09714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71888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612744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952629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395698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432833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892913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556750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230136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920513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098439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857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229613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069294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851241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673761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508771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293629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2853103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5143295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893052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2197544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53622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9135179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0029106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1446368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7332029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8086826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3346942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8609091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595035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0188718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0853230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58513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0569512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1391597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3669506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660672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7802841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3161488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2780264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0203740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5373953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386802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85582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3422862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64238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0911157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0272247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1667860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63838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3296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75165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67353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正方形/長方形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正方形/長方形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正方形/長方形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ja-JP" altLang="en-US"/>
              <a:t>マスタ サブタイトルの書式設定</a:t>
            </a:r>
            <a:endParaRPr lang="en-US"/>
          </a:p>
        </p:txBody>
      </p:sp>
      <p:sp>
        <p:nvSpPr>
          <p:cNvPr id="10" name="日付プレースホルダ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5EDD7C21-0DED-409F-ABF0-450DA26B3C8B}" type="datetimeFigureOut">
              <a:rPr lang="ja-JP" altLang="en-US"/>
              <a:pPr>
                <a:defRPr/>
              </a:pPr>
              <a:t>2018/2/6</a:t>
            </a:fld>
            <a:endParaRPr lang="ja-JP" altLang="en-US"/>
          </a:p>
        </p:txBody>
      </p:sp>
      <p:sp>
        <p:nvSpPr>
          <p:cNvPr id="11" name="フッター プレースホルダ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2" name="スライド番号プレースホルダ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CA65F-1572-456A-AEB4-AD8C657D08D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89117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075A4-69D2-4DBA-836E-648A6E0E4B19}" type="datetimeFigureOut">
              <a:rPr lang="ja-JP" altLang="en-US"/>
              <a:pPr>
                <a:defRPr/>
              </a:pPr>
              <a:t>2018/2/6</a:t>
            </a:fld>
            <a:endParaRPr lang="ja-JP" altLang="en-US"/>
          </a:p>
        </p:txBody>
      </p:sp>
      <p:sp>
        <p:nvSpPr>
          <p:cNvPr id="5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8EA44-9FFC-4969-9AC3-57E50E85D12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07912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線コネクタ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" name="二等辺三角形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直線コネクタ 14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2707E-364C-46C4-A2CC-152D0614E4AB}" type="datetimeFigureOut">
              <a:rPr lang="ja-JP" altLang="en-US"/>
              <a:pPr>
                <a:defRPr/>
              </a:pPr>
              <a:t>2018/2/6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6B986-2F23-4180-A168-55A1A6ABA48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84611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90E10-BB5F-4F78-84C5-D0D0552422CD}" type="datetimeFigureOut">
              <a:rPr kumimoji="1" lang="ja-JP" altLang="en-US" smtClean="0"/>
              <a:pPr/>
              <a:t>2018/2/6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F86F-A90A-4A69-8F1A-FB5396BE6E3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829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107950" y="719138"/>
            <a:ext cx="8853488" cy="46037"/>
          </a:xfrm>
          <a:prstGeom prst="rect">
            <a:avLst/>
          </a:prstGeom>
          <a:gradFill>
            <a:gsLst>
              <a:gs pos="0">
                <a:schemeClr val="bg1">
                  <a:lumMod val="90000"/>
                  <a:lumOff val="10000"/>
                </a:schemeClr>
              </a:gs>
              <a:gs pos="86000">
                <a:srgbClr val="A1AEBA"/>
              </a:gs>
              <a:gs pos="14000">
                <a:srgbClr val="A0ADB9"/>
              </a:gs>
              <a:gs pos="51000">
                <a:schemeClr val="bg2">
                  <a:lumMod val="4800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07595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正方形/長方形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161F5-5161-440B-AB74-69CE99D19218}" type="datetimeFigureOut">
              <a:rPr lang="ja-JP" altLang="en-US"/>
              <a:pPr>
                <a:defRPr/>
              </a:pPr>
              <a:t>2018/2/6</a:t>
            </a:fld>
            <a:endParaRPr lang="ja-JP" altLang="en-US"/>
          </a:p>
        </p:txBody>
      </p:sp>
      <p:sp>
        <p:nvSpPr>
          <p:cNvPr id="7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08DF1-2408-4475-A1DA-810925BB7F5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563381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9" name="コンテンツ プレースホルダ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39269-9B99-4F7E-8444-DD3139DA4FA2}" type="datetimeFigureOut">
              <a:rPr lang="ja-JP" altLang="en-US"/>
              <a:pPr>
                <a:defRPr/>
              </a:pPr>
              <a:t>2018/2/6</a:t>
            </a:fld>
            <a:endParaRPr lang="ja-JP" altLang="en-US"/>
          </a:p>
        </p:txBody>
      </p:sp>
      <p:sp>
        <p:nvSpPr>
          <p:cNvPr id="6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EBACE-3362-47D7-A902-2AD6C08E4A9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48547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3" name="コンテンツ プレースホルダ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EE745-7305-4134-971B-A672E032499C}" type="datetimeFigureOut">
              <a:rPr lang="ja-JP" altLang="en-US"/>
              <a:pPr>
                <a:defRPr/>
              </a:pPr>
              <a:t>2018/2/6</a:t>
            </a:fld>
            <a:endParaRPr lang="ja-JP" altLang="en-US"/>
          </a:p>
        </p:txBody>
      </p:sp>
      <p:sp>
        <p:nvSpPr>
          <p:cNvPr id="8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A1C92-07E9-49B5-952B-4677F7BBCD6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72121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二等辺三角形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4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833EF-637B-49AF-9E57-6A7394663683}" type="datetimeFigureOut">
              <a:rPr lang="ja-JP" altLang="en-US"/>
              <a:pPr>
                <a:defRPr/>
              </a:pPr>
              <a:t>2018/2/6</a:t>
            </a:fld>
            <a:endParaRPr lang="ja-JP" altLang="en-US"/>
          </a:p>
        </p:txBody>
      </p:sp>
      <p:sp>
        <p:nvSpPr>
          <p:cNvPr id="5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3FCDE-02E7-447E-A862-E6D3D095C21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62040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107950" y="719138"/>
            <a:ext cx="8853488" cy="46037"/>
          </a:xfrm>
          <a:prstGeom prst="rect">
            <a:avLst/>
          </a:prstGeom>
          <a:gradFill>
            <a:gsLst>
              <a:gs pos="0">
                <a:schemeClr val="bg1">
                  <a:lumMod val="90000"/>
                  <a:lumOff val="10000"/>
                </a:schemeClr>
              </a:gs>
              <a:gs pos="86000">
                <a:srgbClr val="A1AEBA"/>
              </a:gs>
              <a:gs pos="14000">
                <a:srgbClr val="A0ADB9"/>
              </a:gs>
              <a:gs pos="51000">
                <a:schemeClr val="bg2">
                  <a:lumMod val="4800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3019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コネクタ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" name="直線コネクタ 11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" name="二等辺三角形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12" name="コンテンツ プレースホルダ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8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4DE75-FCB2-4106-B747-645892160676}" type="datetimeFigureOut">
              <a:rPr lang="ja-JP" altLang="en-US"/>
              <a:pPr>
                <a:defRPr/>
              </a:pPr>
              <a:t>2018/2/6</a:t>
            </a:fld>
            <a:endParaRPr lang="ja-JP" altLang="en-US"/>
          </a:p>
        </p:txBody>
      </p:sp>
      <p:sp>
        <p:nvSpPr>
          <p:cNvPr id="9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0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96340-A987-4489-96B3-6900970575E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37675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コネクタ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" name="二等辺三角形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正方形/長方形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ja-JP" altLang="en-US" noProof="0"/>
              <a:t>アイコンをクリックして図を追加</a:t>
            </a:r>
            <a:endParaRPr 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8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FDA4C-D0BD-4F9C-A69D-2DCD87EE13F8}" type="datetimeFigureOut">
              <a:rPr lang="ja-JP" altLang="en-US"/>
              <a:pPr>
                <a:defRPr/>
              </a:pPr>
              <a:t>2018/2/6</a:t>
            </a:fld>
            <a:endParaRPr lang="ja-JP" altLang="en-US"/>
          </a:p>
        </p:txBody>
      </p:sp>
      <p:sp>
        <p:nvSpPr>
          <p:cNvPr id="9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0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F9C84-7BB4-42B1-9B91-C611B496D00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989821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1027" name="テキスト プレースホルダ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1" sz="14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1B84955-B093-42A0-B5CD-671498481AE5}" type="datetimeFigureOut">
              <a:rPr lang="ja-JP" altLang="en-US"/>
              <a:pPr>
                <a:defRPr/>
              </a:pPr>
              <a:t>2018/2/6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1" sz="14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1" sz="14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E862CF8-9BF9-4EEA-9DCB-606E821A850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1031" name="直線コネクタ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32" name="直線コネクタ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" name="二等辺三角形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95" r:id="rId1"/>
    <p:sldLayoutId id="2147484896" r:id="rId2"/>
    <p:sldLayoutId id="2147484897" r:id="rId3"/>
    <p:sldLayoutId id="2147484892" r:id="rId4"/>
    <p:sldLayoutId id="2147484893" r:id="rId5"/>
    <p:sldLayoutId id="2147484898" r:id="rId6"/>
    <p:sldLayoutId id="2147484899" r:id="rId7"/>
    <p:sldLayoutId id="2147484900" r:id="rId8"/>
    <p:sldLayoutId id="2147484901" r:id="rId9"/>
    <p:sldLayoutId id="2147484894" r:id="rId10"/>
    <p:sldLayoutId id="2147484902" r:id="rId11"/>
    <p:sldLayoutId id="214748490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Calibri" pitchFamily="34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Calibri" pitchFamily="34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Calibri" pitchFamily="34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Calibri" pitchFamily="34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明朝E" pitchFamily="17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明朝E" pitchFamily="17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明朝E" pitchFamily="17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明朝E" pitchFamily="17" charset="-128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kumimoji="1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1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1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.jpe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5" Type="http://schemas.openxmlformats.org/officeDocument/2006/relationships/image" Target="../media/image8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Relationship Id="rId14" Type="http://schemas.openxmlformats.org/officeDocument/2006/relationships/image" Target="../media/image8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6.png"/><Relationship Id="rId18" Type="http://schemas.openxmlformats.org/officeDocument/2006/relationships/image" Target="../media/image11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12" Type="http://schemas.openxmlformats.org/officeDocument/2006/relationships/image" Target="../media/image105.png"/><Relationship Id="rId17" Type="http://schemas.openxmlformats.org/officeDocument/2006/relationships/image" Target="../media/image110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10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11" Type="http://schemas.openxmlformats.org/officeDocument/2006/relationships/image" Target="../media/image104.png"/><Relationship Id="rId5" Type="http://schemas.openxmlformats.org/officeDocument/2006/relationships/image" Target="../media/image98.png"/><Relationship Id="rId15" Type="http://schemas.openxmlformats.org/officeDocument/2006/relationships/image" Target="../media/image108.png"/><Relationship Id="rId10" Type="http://schemas.openxmlformats.org/officeDocument/2006/relationships/image" Target="../media/image103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Relationship Id="rId14" Type="http://schemas.openxmlformats.org/officeDocument/2006/relationships/image" Target="../media/image10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png"/><Relationship Id="rId11" Type="http://schemas.openxmlformats.org/officeDocument/2006/relationships/image" Target="../media/image120.png"/><Relationship Id="rId5" Type="http://schemas.openxmlformats.org/officeDocument/2006/relationships/image" Target="../media/image114.png"/><Relationship Id="rId10" Type="http://schemas.openxmlformats.org/officeDocument/2006/relationships/image" Target="../media/image119.png"/><Relationship Id="rId4" Type="http://schemas.openxmlformats.org/officeDocument/2006/relationships/image" Target="../media/image113.png"/><Relationship Id="rId9" Type="http://schemas.openxmlformats.org/officeDocument/2006/relationships/image" Target="../media/image1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122.png"/><Relationship Id="rId7" Type="http://schemas.openxmlformats.org/officeDocument/2006/relationships/image" Target="../media/image1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g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5.png"/><Relationship Id="rId4" Type="http://schemas.openxmlformats.org/officeDocument/2006/relationships/image" Target="../media/image14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8.png"/><Relationship Id="rId4" Type="http://schemas.openxmlformats.org/officeDocument/2006/relationships/image" Target="../media/image14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3" Type="http://schemas.openxmlformats.org/officeDocument/2006/relationships/image" Target="../media/image150.png"/><Relationship Id="rId7" Type="http://schemas.openxmlformats.org/officeDocument/2006/relationships/image" Target="../media/image154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3.png"/><Relationship Id="rId5" Type="http://schemas.openxmlformats.org/officeDocument/2006/relationships/image" Target="../media/image152.png"/><Relationship Id="rId4" Type="http://schemas.openxmlformats.org/officeDocument/2006/relationships/image" Target="../media/image15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8.png"/><Relationship Id="rId4" Type="http://schemas.openxmlformats.org/officeDocument/2006/relationships/image" Target="../media/image15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0.png"/><Relationship Id="rId4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2.png"/><Relationship Id="rId4" Type="http://schemas.openxmlformats.org/officeDocument/2006/relationships/image" Target="../media/image16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66.png"/><Relationship Id="rId7" Type="http://schemas.openxmlformats.org/officeDocument/2006/relationships/image" Target="../media/image143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9.png"/><Relationship Id="rId5" Type="http://schemas.openxmlformats.org/officeDocument/2006/relationships/image" Target="../media/image168.png"/><Relationship Id="rId4" Type="http://schemas.openxmlformats.org/officeDocument/2006/relationships/image" Target="../media/image16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7" Type="http://schemas.openxmlformats.org/officeDocument/2006/relationships/image" Target="../media/image17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4.png"/><Relationship Id="rId5" Type="http://schemas.openxmlformats.org/officeDocument/2006/relationships/image" Target="../media/image173.png"/><Relationship Id="rId4" Type="http://schemas.openxmlformats.org/officeDocument/2006/relationships/image" Target="../media/image2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3" Type="http://schemas.openxmlformats.org/officeDocument/2006/relationships/image" Target="../media/image155.png"/><Relationship Id="rId7" Type="http://schemas.openxmlformats.org/officeDocument/2006/relationships/image" Target="../media/image180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9.png"/><Relationship Id="rId11" Type="http://schemas.microsoft.com/office/2007/relationships/hdphoto" Target="../media/hdphoto2.wdp"/><Relationship Id="rId5" Type="http://schemas.openxmlformats.org/officeDocument/2006/relationships/image" Target="../media/image178.png"/><Relationship Id="rId10" Type="http://schemas.openxmlformats.org/officeDocument/2006/relationships/image" Target="../media/image183.png"/><Relationship Id="rId4" Type="http://schemas.openxmlformats.org/officeDocument/2006/relationships/image" Target="../media/image177.png"/><Relationship Id="rId9" Type="http://schemas.openxmlformats.org/officeDocument/2006/relationships/image" Target="../media/image18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7.png"/><Relationship Id="rId4" Type="http://schemas.openxmlformats.org/officeDocument/2006/relationships/image" Target="../media/image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9.png"/><Relationship Id="rId4" Type="http://schemas.openxmlformats.org/officeDocument/2006/relationships/image" Target="../media/image2.jpeg"/></Relationships>
</file>

<file path=ppt/slides/_rels/slide4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91.png"/><Relationship Id="rId7" Type="http://schemas.openxmlformats.org/officeDocument/2006/relationships/image" Target="../media/image195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4.png"/><Relationship Id="rId5" Type="http://schemas.openxmlformats.org/officeDocument/2006/relationships/image" Target="../media/image193.png"/><Relationship Id="rId4" Type="http://schemas.openxmlformats.org/officeDocument/2006/relationships/image" Target="../media/image192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9.png"/><Relationship Id="rId3" Type="http://schemas.openxmlformats.org/officeDocument/2006/relationships/image" Target="../media/image1950.png"/><Relationship Id="rId7" Type="http://schemas.openxmlformats.org/officeDocument/2006/relationships/image" Target="../media/image198.png"/><Relationship Id="rId12" Type="http://schemas.microsoft.com/office/2007/relationships/hdphoto" Target="../media/hdphoto4.wdp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7.png"/><Relationship Id="rId11" Type="http://schemas.openxmlformats.org/officeDocument/2006/relationships/image" Target="../media/image202.png"/><Relationship Id="rId5" Type="http://schemas.openxmlformats.org/officeDocument/2006/relationships/image" Target="../media/image196.png"/><Relationship Id="rId10" Type="http://schemas.openxmlformats.org/officeDocument/2006/relationships/image" Target="../media/image201.png"/><Relationship Id="rId4" Type="http://schemas.openxmlformats.org/officeDocument/2006/relationships/image" Target="../media/image2.jpeg"/><Relationship Id="rId9" Type="http://schemas.openxmlformats.org/officeDocument/2006/relationships/image" Target="../media/image20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5.png"/><Relationship Id="rId4" Type="http://schemas.openxmlformats.org/officeDocument/2006/relationships/image" Target="../media/image2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60.png"/><Relationship Id="rId4" Type="http://schemas.openxmlformats.org/officeDocument/2006/relationships/image" Target="../media/image2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0.png"/><Relationship Id="rId5" Type="http://schemas.openxmlformats.org/officeDocument/2006/relationships/image" Target="../media/image209.png"/><Relationship Id="rId4" Type="http://schemas.openxmlformats.org/officeDocument/2006/relationships/image" Target="../media/image20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4.png"/><Relationship Id="rId5" Type="http://schemas.openxmlformats.org/officeDocument/2006/relationships/image" Target="../media/image213.png"/><Relationship Id="rId4" Type="http://schemas.openxmlformats.org/officeDocument/2006/relationships/image" Target="../media/image212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215.png"/><Relationship Id="rId7" Type="http://schemas.openxmlformats.org/officeDocument/2006/relationships/image" Target="../media/image21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8.png"/><Relationship Id="rId5" Type="http://schemas.openxmlformats.org/officeDocument/2006/relationships/image" Target="../media/image217.png"/><Relationship Id="rId10" Type="http://schemas.openxmlformats.org/officeDocument/2006/relationships/image" Target="../media/image222.png"/><Relationship Id="rId4" Type="http://schemas.openxmlformats.org/officeDocument/2006/relationships/image" Target="../media/image216.png"/><Relationship Id="rId9" Type="http://schemas.openxmlformats.org/officeDocument/2006/relationships/image" Target="../media/image221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8.png"/><Relationship Id="rId3" Type="http://schemas.openxmlformats.org/officeDocument/2006/relationships/image" Target="../media/image223.png"/><Relationship Id="rId7" Type="http://schemas.openxmlformats.org/officeDocument/2006/relationships/image" Target="../media/image22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6.png"/><Relationship Id="rId5" Type="http://schemas.openxmlformats.org/officeDocument/2006/relationships/image" Target="../media/image225.png"/><Relationship Id="rId4" Type="http://schemas.openxmlformats.org/officeDocument/2006/relationships/image" Target="../media/image22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3.jpg"/><Relationship Id="rId4" Type="http://schemas.openxmlformats.org/officeDocument/2006/relationships/image" Target="../media/image23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7.png"/><Relationship Id="rId4" Type="http://schemas.openxmlformats.org/officeDocument/2006/relationships/image" Target="../media/image2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9.png"/><Relationship Id="rId4" Type="http://schemas.openxmlformats.org/officeDocument/2006/relationships/image" Target="../media/image238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1.png"/><Relationship Id="rId4" Type="http://schemas.openxmlformats.org/officeDocument/2006/relationships/image" Target="../media/image24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3.png"/><Relationship Id="rId4" Type="http://schemas.openxmlformats.org/officeDocument/2006/relationships/image" Target="../media/image24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6.png"/><Relationship Id="rId4" Type="http://schemas.openxmlformats.org/officeDocument/2006/relationships/image" Target="../media/image24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8.png"/><Relationship Id="rId4" Type="http://schemas.openxmlformats.org/officeDocument/2006/relationships/image" Target="../media/image247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0.png"/><Relationship Id="rId4" Type="http://schemas.openxmlformats.org/officeDocument/2006/relationships/image" Target="../media/image249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1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3.png"/><Relationship Id="rId4" Type="http://schemas.openxmlformats.org/officeDocument/2006/relationships/image" Target="../media/image25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217583" y="1102624"/>
            <a:ext cx="9781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４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030753" y="1592164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章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729561" y="2484108"/>
            <a:ext cx="737894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指数関数・対数関数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751807" y="4077072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指数関数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1331640" y="4110757"/>
            <a:ext cx="720080" cy="72008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800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2051720" y="4357662"/>
            <a:ext cx="468585" cy="4685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節</a:t>
            </a:r>
          </a:p>
        </p:txBody>
      </p:sp>
    </p:spTree>
    <p:extLst>
      <p:ext uri="{BB962C8B-B14F-4D97-AF65-F5344CB8AC3E}">
        <p14:creationId xmlns:p14="http://schemas.microsoft.com/office/powerpoint/2010/main" val="773669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16488" y="6021360"/>
            <a:ext cx="648000" cy="64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2915816" y="346085"/>
                <a:ext cx="4464496" cy="5329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−2+5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5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15816" y="346085"/>
                <a:ext cx="4464496" cy="5329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4572000" y="855014"/>
                <a:ext cx="4392488" cy="1797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fontAlgn="auto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−7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÷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−5+2</m:t>
                          </m:r>
                        </m:sup>
                      </m:sSup>
                    </m:oMath>
                  </m:oMathPara>
                </a14:m>
                <a:endParaRPr lang="en-US" altLang="ja-JP" sz="28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eaLnBrk="1" fontAlgn="auto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−7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÷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−7−</m:t>
                          </m:r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altLang="ja-JP" sz="28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eaLnBrk="1" fontAlgn="auto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ja-JP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6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0" y="855014"/>
                <a:ext cx="4392488" cy="17974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8">
                <a:extLst>
                  <a:ext uri="{FF2B5EF4-FFF2-40B4-BE49-F238E27FC236}">
                    <a16:creationId xmlns:a16="http://schemas.microsoft.com/office/drawing/2014/main" id="{4C32E258-71BB-4B5F-A3D5-C17EF30124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15618" y="346085"/>
                <a:ext cx="3888430" cy="5280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7" name="テキスト ボックス 8">
                <a:extLst>
                  <a:ext uri="{FF2B5EF4-FFF2-40B4-BE49-F238E27FC236}">
                    <a16:creationId xmlns:a16="http://schemas.microsoft.com/office/drawing/2014/main" id="{4C32E258-71BB-4B5F-A3D5-C17EF30124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5618" y="346085"/>
                <a:ext cx="3888430" cy="528093"/>
              </a:xfrm>
              <a:prstGeom prst="rect">
                <a:avLst/>
              </a:prstGeom>
              <a:blipFill>
                <a:blip r:embed="rId6"/>
                <a:stretch>
                  <a:fillRect l="-3135" t="-15116" b="-290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8">
                <a:extLst>
                  <a:ext uri="{FF2B5EF4-FFF2-40B4-BE49-F238E27FC236}">
                    <a16:creationId xmlns:a16="http://schemas.microsoft.com/office/drawing/2014/main" id="{41961188-4875-4192-91D0-0D508DD2C7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15618" y="850141"/>
                <a:ext cx="4140768" cy="5280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−7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÷(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−5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8" name="テキスト ボックス 8">
                <a:extLst>
                  <a:ext uri="{FF2B5EF4-FFF2-40B4-BE49-F238E27FC236}">
                    <a16:creationId xmlns:a16="http://schemas.microsoft.com/office/drawing/2014/main" id="{41961188-4875-4192-91D0-0D508DD2C7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5618" y="850141"/>
                <a:ext cx="4140768" cy="528093"/>
              </a:xfrm>
              <a:prstGeom prst="rect">
                <a:avLst/>
              </a:prstGeom>
              <a:blipFill>
                <a:blip r:embed="rId7"/>
                <a:stretch>
                  <a:fillRect l="-2946" t="-13793" b="-2758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9EF6160-34CF-4650-8C1E-FA85C05897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15618" y="2708920"/>
                <a:ext cx="370872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(3)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ja-JP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ja-JP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9EF6160-34CF-4650-8C1E-FA85C05897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5618" y="2708920"/>
                <a:ext cx="3708720" cy="523220"/>
              </a:xfrm>
              <a:prstGeom prst="rect">
                <a:avLst/>
              </a:prstGeom>
              <a:blipFill>
                <a:blip r:embed="rId8"/>
                <a:stretch>
                  <a:fillRect l="-3289" t="-13953" b="-290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8">
                <a:extLst>
                  <a:ext uri="{FF2B5EF4-FFF2-40B4-BE49-F238E27FC236}">
                    <a16:creationId xmlns:a16="http://schemas.microsoft.com/office/drawing/2014/main" id="{CE5D7C91-0B14-4BE9-AFF3-757C2ED264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96489" y="2708920"/>
                <a:ext cx="5354322" cy="18587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altLang="ja-JP" sz="28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3×</m:t>
                          </m:r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sup>
                      </m:sSup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d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−6</m:t>
                          </m:r>
                        </m:sup>
                      </m:sSup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fontAlgn="auto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ja-JP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ja-JP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1" name="テキスト ボックス 8">
                <a:extLst>
                  <a:ext uri="{FF2B5EF4-FFF2-40B4-BE49-F238E27FC236}">
                    <a16:creationId xmlns:a16="http://schemas.microsoft.com/office/drawing/2014/main" id="{CE5D7C91-0B14-4BE9-AFF3-757C2ED264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96489" y="2708920"/>
                <a:ext cx="5354322" cy="185877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8">
                <a:extLst>
                  <a:ext uri="{FF2B5EF4-FFF2-40B4-BE49-F238E27FC236}">
                    <a16:creationId xmlns:a16="http://schemas.microsoft.com/office/drawing/2014/main" id="{854B112B-9CFB-472F-B744-05E4BB94F6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15618" y="4581128"/>
                <a:ext cx="2340568" cy="11603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sz="2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(4)</m:t>
                      </m:r>
                      <m:r>
                        <m:rPr>
                          <m:nor/>
                        </m:rPr>
                        <a:rPr lang="en-US" altLang="ja-JP" sz="2800" b="0" i="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 </m:t>
                      </m:r>
                      <m:sSup>
                        <m:sSup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ja-JP" altLang="ja-JP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ja-JP" altLang="ja-JP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2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ja-JP" sz="2800" i="1"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ja-JP" altLang="ja-JP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28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altLang="ja-JP" sz="28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</m:oMath>
                  </m:oMathPara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2" name="テキスト ボックス 8">
                <a:extLst>
                  <a:ext uri="{FF2B5EF4-FFF2-40B4-BE49-F238E27FC236}">
                    <a16:creationId xmlns:a16="http://schemas.microsoft.com/office/drawing/2014/main" id="{854B112B-9CFB-472F-B744-05E4BB94F6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5618" y="4581128"/>
                <a:ext cx="2340568" cy="116038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8">
                <a:extLst>
                  <a:ext uri="{FF2B5EF4-FFF2-40B4-BE49-F238E27FC236}">
                    <a16:creationId xmlns:a16="http://schemas.microsoft.com/office/drawing/2014/main" id="{10D11D7A-BE04-4CED-9A24-452ACB3124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34999" y="4645761"/>
                <a:ext cx="4693385" cy="2017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fontAlgn="auto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ja-JP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ja-JP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sup>
                          </m:sSup>
                        </m:den>
                      </m:f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d>
                                <m:d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−5</m:t>
                                  </m:r>
                                </m:e>
                              </m:d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3×</m:t>
                              </m:r>
                              <m:d>
                                <m:d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−5</m:t>
                                  </m:r>
                                </m:e>
                              </m:d>
                            </m:sup>
                          </m:sSup>
                        </m:den>
                      </m:f>
                    </m:oMath>
                    <m:oMath xmlns:m="http://schemas.openxmlformats.org/officeDocument/2006/math"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−15</m:t>
                              </m:r>
                            </m:sup>
                          </m:sSup>
                        </m:den>
                      </m:f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sup>
                      </m:sSup>
                      <m:sSup>
                        <m:sSup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sup>
                      </m:sSup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3" name="テキスト ボックス 8">
                <a:extLst>
                  <a:ext uri="{FF2B5EF4-FFF2-40B4-BE49-F238E27FC236}">
                    <a16:creationId xmlns:a16="http://schemas.microsoft.com/office/drawing/2014/main" id="{10D11D7A-BE04-4CED-9A24-452ACB3124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34999" y="4645761"/>
                <a:ext cx="4693385" cy="20174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58105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257174" y="908720"/>
                <a:ext cx="8695397" cy="24622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ja-JP" altLang="en-US" sz="2800" kern="1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を実数とする。正の整数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ja-JP" altLang="en-US" sz="2800" kern="1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に対して，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ja-JP" altLang="en-US" sz="2800" kern="1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乗して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ja-JP" altLang="en-US" sz="2800" kern="1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になる数，</a:t>
                </a:r>
                <a:endParaRPr lang="en-US" altLang="ja-JP" sz="2800" kern="100" dirty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すなわち</a:t>
                </a: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ja-JP" altLang="en-US" sz="2800" kern="1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を満たす数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ja-JP" altLang="en-US" sz="2800" kern="1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を，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ja-JP" altLang="en-US" sz="2800" kern="1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の　</a:t>
                </a:r>
                <a14:m>
                  <m:oMath xmlns:m="http://schemas.openxmlformats.org/officeDocument/2006/math">
                    <m:r>
                      <a:rPr lang="en-US" altLang="ja-JP" sz="2800" b="1" i="1" kern="1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𝒏</m:t>
                    </m:r>
                  </m:oMath>
                </a14:m>
                <a:r>
                  <a:rPr lang="ja-JP" altLang="en-US" sz="2800" b="1" kern="1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乗根　</a:t>
                </a:r>
                <a:r>
                  <a:rPr lang="ja-JP" altLang="en-US" sz="2800" kern="1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という。平方根は</a:t>
                </a:r>
                <a:r>
                  <a:rPr lang="en-US" altLang="ja-JP" sz="2800" kern="1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ja-JP" altLang="en-US" sz="2800" kern="1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乗根である。</a:t>
                </a:r>
                <a:endParaRPr lang="ja-JP" altLang="ja-JP" sz="2800" kern="100" dirty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74" y="908720"/>
                <a:ext cx="8695397" cy="2462213"/>
              </a:xfrm>
              <a:prstGeom prst="rect">
                <a:avLst/>
              </a:prstGeom>
              <a:blipFill>
                <a:blip r:embed="rId3"/>
                <a:stretch>
                  <a:fillRect l="-1402" t="-2970" r="-1402" b="-59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タイトル 1"/>
          <p:cNvSpPr txBox="1">
            <a:spLocks/>
          </p:cNvSpPr>
          <p:nvPr/>
        </p:nvSpPr>
        <p:spPr bwMode="auto">
          <a:xfrm>
            <a:off x="257175" y="84138"/>
            <a:ext cx="86953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 累乗根 　　　　　　　　　　　　　  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p.152)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4" name="メモ 13"/>
          <p:cNvSpPr/>
          <p:nvPr/>
        </p:nvSpPr>
        <p:spPr>
          <a:xfrm>
            <a:off x="3007289" y="1988888"/>
            <a:ext cx="1276679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5" name="メモ 14"/>
          <p:cNvSpPr/>
          <p:nvPr/>
        </p:nvSpPr>
        <p:spPr>
          <a:xfrm>
            <a:off x="3851999" y="2463910"/>
            <a:ext cx="1318812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6081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タイトル 1"/>
          <p:cNvSpPr txBox="1">
            <a:spLocks/>
          </p:cNvSpPr>
          <p:nvPr/>
        </p:nvSpPr>
        <p:spPr bwMode="auto">
          <a:xfrm>
            <a:off x="257175" y="84138"/>
            <a:ext cx="86953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 累乗根 　　　　　　　　　　　　　  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p.152)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1259632" y="916480"/>
                <a:ext cx="7673964" cy="5329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=−8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であるから，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は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−8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</a:t>
                </a:r>
                <a14:m>
                  <m:oMath xmlns:m="http://schemas.openxmlformats.org/officeDocument/2006/math">
                    <m:r>
                      <a:rPr lang="en-US" altLang="ja-JP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乗根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1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9632" y="916480"/>
                <a:ext cx="7673964" cy="532966"/>
              </a:xfrm>
              <a:prstGeom prst="rect">
                <a:avLst/>
              </a:prstGeom>
              <a:blipFill>
                <a:blip r:embed="rId3"/>
                <a:stretch>
                  <a:fillRect l="-1669" t="-13636" b="-2613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1259632" y="1753698"/>
                <a:ext cx="7673964" cy="12997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fontAlgn="auto" hangingPunct="1">
                  <a:lnSpc>
                    <a:spcPct val="150000"/>
                  </a:lnSpc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=16</m:t>
                    </m:r>
                    <m:r>
                      <m:rPr>
                        <m:nor/>
                      </m:rPr>
                      <a:rPr lang="ja-JP" altLang="ja-JP" sz="2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rPr>
                      <m:t>，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であるから，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−2</m:t>
                    </m:r>
                    <m:r>
                      <m:rPr>
                        <m:nor/>
                      </m:rPr>
                      <a:rPr lang="ja-JP" altLang="ja-JP" sz="2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rPr>
                      <m:t>，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は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fontAlgn="auto" hangingPunct="1">
                  <a:lnSpc>
                    <a:spcPct val="150000"/>
                  </a:lnSpc>
                  <a:defRPr/>
                </a:pP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16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</a:t>
                </a: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乗根</a:t>
                </a:r>
              </a:p>
            </p:txBody>
          </p:sp>
        </mc:Choice>
        <mc:Fallback xmlns="">
          <p:sp>
            <p:nvSpPr>
              <p:cNvPr id="22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9632" y="1753698"/>
                <a:ext cx="7673964" cy="1299779"/>
              </a:xfrm>
              <a:prstGeom prst="rect">
                <a:avLst/>
              </a:prstGeom>
              <a:blipFill>
                <a:blip r:embed="rId4"/>
                <a:stretch>
                  <a:fillRect l="-1669" r="-318" b="-1126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メモ 22"/>
          <p:cNvSpPr/>
          <p:nvPr/>
        </p:nvSpPr>
        <p:spPr>
          <a:xfrm>
            <a:off x="2541344" y="2558141"/>
            <a:ext cx="1094552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25" name="メモ 24"/>
          <p:cNvSpPr/>
          <p:nvPr/>
        </p:nvSpPr>
        <p:spPr>
          <a:xfrm>
            <a:off x="7524328" y="924034"/>
            <a:ext cx="1080000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03E06B55-6BBB-44F1-903A-70DD3367E8B2}"/>
              </a:ext>
            </a:extLst>
          </p:cNvPr>
          <p:cNvGrpSpPr/>
          <p:nvPr/>
        </p:nvGrpSpPr>
        <p:grpSpPr>
          <a:xfrm>
            <a:off x="210404" y="916480"/>
            <a:ext cx="903509" cy="460800"/>
            <a:chOff x="210403" y="916480"/>
            <a:chExt cx="903509" cy="460800"/>
          </a:xfrm>
        </p:grpSpPr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78823CDD-3A70-46E8-B6B8-2936C8F8F211}"/>
                </a:ext>
              </a:extLst>
            </p:cNvPr>
            <p:cNvSpPr/>
            <p:nvPr/>
          </p:nvSpPr>
          <p:spPr>
            <a:xfrm>
              <a:off x="660312" y="916480"/>
              <a:ext cx="453600" cy="460800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ja-JP" sz="2400" dirty="0">
                  <a:solidFill>
                    <a:prstClr val="black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4</a:t>
              </a:r>
              <a:endParaRPr lang="ja-JP" altLang="en-US" sz="24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BF3851D9-7FB2-4CF5-8A4F-92D627F347BF}"/>
                </a:ext>
              </a:extLst>
            </p:cNvPr>
            <p:cNvSpPr/>
            <p:nvPr/>
          </p:nvSpPr>
          <p:spPr>
            <a:xfrm>
              <a:off x="210403" y="916480"/>
              <a:ext cx="460800" cy="4608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dirty="0">
                  <a:solidFill>
                    <a:prstClr val="white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021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257174" y="908720"/>
                <a:ext cx="8695397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ja-JP" altLang="en-US" sz="2800" kern="1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この章では，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ja-JP" altLang="en-US" sz="2800" kern="1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乗根は実数の範囲で考えるものとする。このとき，実数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ja-JP" altLang="en-US" sz="2800" kern="1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の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ja-JP" altLang="en-US" sz="2800" kern="1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乗根について，次のことがいえる。</a:t>
                </a:r>
                <a:endParaRPr lang="ja-JP" altLang="ja-JP" sz="2800" kern="10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74" y="908720"/>
                <a:ext cx="8695397" cy="1384995"/>
              </a:xfrm>
              <a:prstGeom prst="rect">
                <a:avLst/>
              </a:prstGeom>
              <a:blipFill>
                <a:blip r:embed="rId3"/>
                <a:stretch>
                  <a:fillRect l="-1402" t="-5286" r="-5536" b="-114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/>
              <p:cNvSpPr/>
              <p:nvPr/>
            </p:nvSpPr>
            <p:spPr>
              <a:xfrm>
                <a:off x="257174" y="2247255"/>
                <a:ext cx="5826993" cy="18285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</a:t>
                </a:r>
                <a:r>
                  <a:rPr lang="en-US" altLang="ja-JP" sz="28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i</a:t>
                </a: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)</a:t>
                </a:r>
                <a14:m>
                  <m:oMath xmlns:m="http://schemas.openxmlformats.org/officeDocument/2006/math">
                    <m:r>
                      <a:rPr lang="en-US" altLang="ja-JP" sz="2800" b="1" i="1" kern="10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𝒏</m:t>
                    </m:r>
                  </m:oMath>
                </a14:m>
                <a:r>
                  <a:rPr lang="ja-JP" altLang="en-US" sz="2800" b="1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が奇数のとき</a:t>
                </a:r>
                <a:endParaRPr lang="en-US" altLang="ja-JP" sz="2800" b="1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乗根は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の正負に関係なく，ただ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つ存在する。それを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ja-JP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g>
                      <m:e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rad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と表す。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𝑛</m:t>
                        </m:r>
                      </m:deg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の正負は同じである。</a:t>
                </a:r>
                <a:endParaRPr lang="ja-JP" altLang="ja-JP" sz="2800" kern="100" dirty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正方形/長方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74" y="2247255"/>
                <a:ext cx="5826993" cy="1828514"/>
              </a:xfrm>
              <a:prstGeom prst="rect">
                <a:avLst/>
              </a:prstGeom>
              <a:blipFill>
                <a:blip r:embed="rId4"/>
                <a:stretch>
                  <a:fillRect l="-2092" t="-4333" r="-8368" b="-7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タイトル 1"/>
          <p:cNvSpPr txBox="1">
            <a:spLocks/>
          </p:cNvSpPr>
          <p:nvPr/>
        </p:nvSpPr>
        <p:spPr bwMode="auto">
          <a:xfrm>
            <a:off x="257175" y="84138"/>
            <a:ext cx="86953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 累乗根 　　　　　　　　　　　　　  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p.152)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5" name="メモ 14"/>
          <p:cNvSpPr/>
          <p:nvPr/>
        </p:nvSpPr>
        <p:spPr>
          <a:xfrm>
            <a:off x="4173413" y="3162659"/>
            <a:ext cx="1126869" cy="432944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pic>
        <p:nvPicPr>
          <p:cNvPr id="8" name="図 7" descr="\\10.133.53.90\Livretech\PNG\2017-03-27_SuII-Adv-PNG\SuII-Adv-PNG\II-Adv-152-0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64930" y="1947687"/>
            <a:ext cx="2621895" cy="2632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851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  <p:bldP spid="1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/>
          <p:cNvSpPr txBox="1">
            <a:spLocks/>
          </p:cNvSpPr>
          <p:nvPr/>
        </p:nvSpPr>
        <p:spPr bwMode="auto">
          <a:xfrm>
            <a:off x="257175" y="84138"/>
            <a:ext cx="86953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 累乗根 　　　　　　　　　　　　　  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p.152)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403647" y="916480"/>
                <a:ext cx="7080039" cy="12505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algn="just" eaLnBrk="1" hangingPunct="1"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=−32</m:t>
                    </m:r>
                  </m:oMath>
                </a14:m>
                <a:r>
                  <a:rPr lang="ja-JP" altLang="ja-JP" sz="2800" dirty="0"/>
                  <a:t>であるから</a:t>
                </a:r>
                <a:endParaRPr lang="en-US" altLang="ja-JP" sz="2800" dirty="0"/>
              </a:p>
              <a:p>
                <a:pPr algn="just" eaLnBrk="1" hangingPunct="1"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5</m:t>
                          </m:r>
                        </m:deg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−32</m:t>
                          </m:r>
                        </m:e>
                      </m:rad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ja-JP" altLang="ja-JP" sz="2800" dirty="0"/>
              </a:p>
            </p:txBody>
          </p:sp>
        </mc:Choice>
        <mc:Fallback xmlns="">
          <p:sp>
            <p:nvSpPr>
              <p:cNvPr id="10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03647" y="916480"/>
                <a:ext cx="7080039" cy="1250535"/>
              </a:xfrm>
              <a:prstGeom prst="rect">
                <a:avLst/>
              </a:prstGeom>
              <a:blipFill>
                <a:blip r:embed="rId3"/>
                <a:stretch>
                  <a:fillRect t="-634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メモ 13"/>
          <p:cNvSpPr/>
          <p:nvPr/>
        </p:nvSpPr>
        <p:spPr>
          <a:xfrm>
            <a:off x="3923928" y="1556840"/>
            <a:ext cx="2072270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B68EB510-0D97-4AF4-BB85-07324A7717FD}"/>
              </a:ext>
            </a:extLst>
          </p:cNvPr>
          <p:cNvGrpSpPr/>
          <p:nvPr/>
        </p:nvGrpSpPr>
        <p:grpSpPr>
          <a:xfrm>
            <a:off x="210404" y="916480"/>
            <a:ext cx="903509" cy="460800"/>
            <a:chOff x="210403" y="916480"/>
            <a:chExt cx="903509" cy="460800"/>
          </a:xfrm>
        </p:grpSpPr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745E5C1D-C27C-4E52-B0BD-2917C2AC4516}"/>
                </a:ext>
              </a:extLst>
            </p:cNvPr>
            <p:cNvSpPr/>
            <p:nvPr/>
          </p:nvSpPr>
          <p:spPr>
            <a:xfrm>
              <a:off x="660312" y="916480"/>
              <a:ext cx="453600" cy="460800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ja-JP" altLang="en-US" sz="2400" dirty="0">
                  <a:solidFill>
                    <a:prstClr val="black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５</a:t>
              </a:r>
            </a:p>
          </p:txBody>
        </p:sp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AE7229A8-28C9-4F4E-8B93-7E3000DFE6E4}"/>
                </a:ext>
              </a:extLst>
            </p:cNvPr>
            <p:cNvSpPr/>
            <p:nvPr/>
          </p:nvSpPr>
          <p:spPr>
            <a:xfrm>
              <a:off x="210403" y="916480"/>
              <a:ext cx="460800" cy="4608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dirty="0">
                  <a:solidFill>
                    <a:prstClr val="white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856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/>
              <p:cNvSpPr/>
              <p:nvPr/>
            </p:nvSpPr>
            <p:spPr>
              <a:xfrm>
                <a:off x="257174" y="849694"/>
                <a:ext cx="5899001" cy="1887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(ii)</a:t>
                </a:r>
                <a14:m>
                  <m:oMath xmlns:m="http://schemas.openxmlformats.org/officeDocument/2006/math">
                    <m:r>
                      <a:rPr lang="en-US" altLang="ja-JP" sz="2800" b="1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𝒏</m:t>
                    </m:r>
                  </m:oMath>
                </a14:m>
                <a:r>
                  <a:rPr lang="ja-JP" altLang="en-US" sz="2800" b="1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が偶数のとき</a:t>
                </a:r>
                <a:endParaRPr lang="en-US" altLang="ja-JP" sz="2800" b="1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のとき，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乗根は正と負の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つが存在する。そのうち正の方を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　</a:t>
                </a:r>
                <a14:m>
                  <m:oMath xmlns:m="http://schemas.openxmlformats.org/officeDocument/2006/math">
                    <m:r>
                      <a:rPr lang="ja-JP" altLang="en-US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　</m:t>
                    </m:r>
                    <m:rad>
                      <m:radPr>
                        <m:ctrlPr>
                          <a:rPr lang="ja-JP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g>
                      <m:e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rad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，負の方を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ctrlPr>
                          <a:rPr lang="ja-JP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g>
                      <m:e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rad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と表す。</a:t>
                </a:r>
              </a:p>
            </p:txBody>
          </p:sp>
        </mc:Choice>
        <mc:Fallback xmlns="">
          <p:sp>
            <p:nvSpPr>
              <p:cNvPr id="11" name="正方形/長方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74" y="849694"/>
                <a:ext cx="5899001" cy="1887633"/>
              </a:xfrm>
              <a:prstGeom prst="rect">
                <a:avLst/>
              </a:prstGeom>
              <a:blipFill>
                <a:blip r:embed="rId3"/>
                <a:stretch>
                  <a:fillRect l="-2066" t="-3871" r="-8264" b="-70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タイトル 1"/>
          <p:cNvSpPr txBox="1">
            <a:spLocks/>
          </p:cNvSpPr>
          <p:nvPr/>
        </p:nvSpPr>
        <p:spPr bwMode="auto">
          <a:xfrm>
            <a:off x="257175" y="84138"/>
            <a:ext cx="86953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 累乗根 　　　　　　　　　　　　　  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p.152)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5" name="メモ 14"/>
          <p:cNvSpPr/>
          <p:nvPr/>
        </p:nvSpPr>
        <p:spPr>
          <a:xfrm>
            <a:off x="395536" y="2304383"/>
            <a:ext cx="1080000" cy="432944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pic>
        <p:nvPicPr>
          <p:cNvPr id="21" name="図 20" descr="\\10.133.53.90\Livretech\PNG\2017-03-27_SuII-Adv-PNG\SuII-Adv-PNG\II-Adv-152-0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4930" y="853602"/>
            <a:ext cx="2621895" cy="225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正方形/長方形 21"/>
              <p:cNvSpPr/>
              <p:nvPr/>
            </p:nvSpPr>
            <p:spPr>
              <a:xfrm>
                <a:off x="395536" y="2898479"/>
                <a:ext cx="5869394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のとき，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乗根は存在しない。</a:t>
                </a:r>
              </a:p>
            </p:txBody>
          </p:sp>
        </mc:Choice>
        <mc:Fallback xmlns="">
          <p:sp>
            <p:nvSpPr>
              <p:cNvPr id="22" name="正方形/長方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898479"/>
                <a:ext cx="5869394" cy="954107"/>
              </a:xfrm>
              <a:prstGeom prst="rect">
                <a:avLst/>
              </a:prstGeom>
              <a:blipFill>
                <a:blip r:embed="rId5"/>
                <a:stretch>
                  <a:fillRect l="-2181" t="-7643" b="-165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メモ 22"/>
          <p:cNvSpPr/>
          <p:nvPr/>
        </p:nvSpPr>
        <p:spPr>
          <a:xfrm>
            <a:off x="3707904" y="2288748"/>
            <a:ext cx="1049392" cy="432944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0047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/>
          <p:cNvSpPr txBox="1">
            <a:spLocks/>
          </p:cNvSpPr>
          <p:nvPr/>
        </p:nvSpPr>
        <p:spPr bwMode="auto">
          <a:xfrm>
            <a:off x="257175" y="84138"/>
            <a:ext cx="86953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 累乗根 　　　　　　　　　　　　　  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p.152)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259632" y="916480"/>
                <a:ext cx="7344816" cy="1245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algn="just" eaLnBrk="1" hangingPunct="1"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=81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,  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=81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であるから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algn="just" eaLnBrk="1" hangingPunct="1"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81</m:t>
                          </m:r>
                        </m:e>
                      </m:rad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81</m:t>
                          </m:r>
                        </m:e>
                      </m:rad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=−3</m:t>
                      </m:r>
                    </m:oMath>
                  </m:oMathPara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0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9632" y="916480"/>
                <a:ext cx="7344816" cy="1245662"/>
              </a:xfrm>
              <a:prstGeom prst="rect">
                <a:avLst/>
              </a:prstGeom>
              <a:blipFill>
                <a:blip r:embed="rId3"/>
                <a:stretch>
                  <a:fillRect t="-585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正方形/長方形 23"/>
              <p:cNvSpPr/>
              <p:nvPr/>
            </p:nvSpPr>
            <p:spPr>
              <a:xfrm>
                <a:off x="1259632" y="2571526"/>
                <a:ext cx="7692940" cy="99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14:m>
                  <m:oMath xmlns:m="http://schemas.openxmlformats.org/officeDocument/2006/math">
                    <m:rad>
                      <m:ra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2</m:t>
                        </m:r>
                      </m:deg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をこれまで通り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と書く。また，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が奇数，偶数のいずれであっても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ja-JP" altLang="ja-JP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g>
                      <m:e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rad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である。</a:t>
                </a:r>
              </a:p>
            </p:txBody>
          </p:sp>
        </mc:Choice>
        <mc:Fallback xmlns="">
          <p:sp>
            <p:nvSpPr>
              <p:cNvPr id="24" name="正方形/長方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2571526"/>
                <a:ext cx="7692940" cy="999441"/>
              </a:xfrm>
              <a:prstGeom prst="rect">
                <a:avLst/>
              </a:prstGeom>
              <a:blipFill>
                <a:blip r:embed="rId4"/>
                <a:stretch>
                  <a:fillRect l="-1664" t="-7927" r="-6181" b="-140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メモ 13"/>
          <p:cNvSpPr/>
          <p:nvPr/>
        </p:nvSpPr>
        <p:spPr>
          <a:xfrm>
            <a:off x="2915816" y="1556840"/>
            <a:ext cx="4132347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25" name="メモ 24"/>
          <p:cNvSpPr/>
          <p:nvPr/>
        </p:nvSpPr>
        <p:spPr>
          <a:xfrm>
            <a:off x="5580112" y="3068960"/>
            <a:ext cx="1306210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7BB70FE9-D5E1-4CE2-BFEB-5DBC52773203}"/>
              </a:ext>
            </a:extLst>
          </p:cNvPr>
          <p:cNvGrpSpPr/>
          <p:nvPr/>
        </p:nvGrpSpPr>
        <p:grpSpPr>
          <a:xfrm>
            <a:off x="210404" y="916480"/>
            <a:ext cx="903509" cy="460800"/>
            <a:chOff x="210403" y="916480"/>
            <a:chExt cx="903509" cy="460800"/>
          </a:xfrm>
        </p:grpSpPr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3B12AD36-CF87-42BA-AEA6-80F22CC0EF73}"/>
                </a:ext>
              </a:extLst>
            </p:cNvPr>
            <p:cNvSpPr/>
            <p:nvPr/>
          </p:nvSpPr>
          <p:spPr>
            <a:xfrm>
              <a:off x="660312" y="916480"/>
              <a:ext cx="453600" cy="460800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ja-JP" altLang="en-US" sz="2400" dirty="0">
                  <a:solidFill>
                    <a:prstClr val="black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６</a:t>
              </a:r>
            </a:p>
          </p:txBody>
        </p:sp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675F2F2C-7131-4A10-96E8-06E2C5F3C77E}"/>
                </a:ext>
              </a:extLst>
            </p:cNvPr>
            <p:cNvSpPr/>
            <p:nvPr/>
          </p:nvSpPr>
          <p:spPr>
            <a:xfrm>
              <a:off x="210403" y="916480"/>
              <a:ext cx="460800" cy="4608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dirty="0">
                  <a:solidFill>
                    <a:prstClr val="white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例</a:t>
              </a:r>
            </a:p>
          </p:txBody>
        </p:sp>
      </p:grpSp>
      <p:sp>
        <p:nvSpPr>
          <p:cNvPr id="29" name="片側の 2 つの角を丸めた四角形 10">
            <a:extLst>
              <a:ext uri="{FF2B5EF4-FFF2-40B4-BE49-F238E27FC236}">
                <a16:creationId xmlns:a16="http://schemas.microsoft.com/office/drawing/2014/main" id="{E8C1D5B5-1962-4F09-98D9-BFD47F7CCD50}"/>
              </a:ext>
            </a:extLst>
          </p:cNvPr>
          <p:cNvSpPr/>
          <p:nvPr/>
        </p:nvSpPr>
        <p:spPr>
          <a:xfrm rot="5400000">
            <a:off x="551301" y="2543855"/>
            <a:ext cx="324000" cy="654131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 anchorCtr="1"/>
          <a:lstStyle/>
          <a:p>
            <a:pPr algn="dist"/>
            <a:r>
              <a:rPr lang="ja-JP" altLang="en-US" sz="16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注意</a:t>
            </a:r>
          </a:p>
        </p:txBody>
      </p:sp>
    </p:spTree>
    <p:extLst>
      <p:ext uri="{BB962C8B-B14F-4D97-AF65-F5344CB8AC3E}">
        <p14:creationId xmlns:p14="http://schemas.microsoft.com/office/powerpoint/2010/main" val="288909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テキスト ボックス 2"/>
          <p:cNvSpPr txBox="1">
            <a:spLocks noChangeArrowheads="1"/>
          </p:cNvSpPr>
          <p:nvPr/>
        </p:nvSpPr>
        <p:spPr bwMode="auto">
          <a:xfrm>
            <a:off x="1190137" y="874423"/>
            <a:ext cx="76303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次の値を求めよ。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1190136" y="1480111"/>
                <a:ext cx="2949816" cy="568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125</m:t>
                        </m:r>
                      </m:e>
                    </m:rad>
                  </m:oMath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8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136" y="1480111"/>
                <a:ext cx="2949816" cy="568169"/>
              </a:xfrm>
              <a:prstGeom prst="rect">
                <a:avLst/>
              </a:prstGeom>
              <a:blipFill>
                <a:blip r:embed="rId3"/>
                <a:stretch>
                  <a:fillRect l="-4132" t="-7527" b="-2580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1190136" y="2612613"/>
                <a:ext cx="3097383" cy="568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2800" dirty="0">
                    <a:solidFill>
                      <a:schemeClr val="tx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 </a:t>
                </a:r>
                <a:r>
                  <a:rPr lang="ja-JP" altLang="ja-JP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ja-JP" altLang="ja-JP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altLang="ja-JP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altLang="ja-JP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−125</m:t>
                        </m:r>
                      </m:e>
                    </m:rad>
                  </m:oMath>
                </a14:m>
                <a:endParaRPr lang="en-US" altLang="ja-JP" sz="2800" dirty="0">
                  <a:solidFill>
                    <a:schemeClr val="tx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4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136" y="2612613"/>
                <a:ext cx="3097383" cy="568169"/>
              </a:xfrm>
              <a:prstGeom prst="rect">
                <a:avLst/>
              </a:prstGeom>
              <a:blipFill>
                <a:blip r:embed="rId4"/>
                <a:stretch>
                  <a:fillRect l="-3937" t="-7527" b="-2580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1190136" y="3825756"/>
                <a:ext cx="4870500" cy="568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(3) </a:t>
                </a:r>
                <a:r>
                  <a:rPr lang="ja-JP" altLang="ja-JP" sz="2800" dirty="0"/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4</m:t>
                        </m:r>
                      </m:deg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256</m:t>
                        </m:r>
                      </m:e>
                    </m:rad>
                  </m:oMath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0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136" y="3825756"/>
                <a:ext cx="4870500" cy="568169"/>
              </a:xfrm>
              <a:prstGeom prst="rect">
                <a:avLst/>
              </a:prstGeom>
              <a:blipFill>
                <a:blip r:embed="rId5"/>
                <a:stretch>
                  <a:fillRect l="-2503" t="-7527" b="-2580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/>
              <p:cNvSpPr/>
              <p:nvPr/>
            </p:nvSpPr>
            <p:spPr>
              <a:xfrm>
                <a:off x="1835696" y="2044444"/>
                <a:ext cx="6118168" cy="5681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altLang="ja-JP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=125 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</a:rPr>
                  <a:t>より　　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altLang="ja-JP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altLang="ja-JP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125</m:t>
                        </m:r>
                      </m:e>
                    </m:rad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ja-JP" altLang="ja-JP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正方形/長方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2044444"/>
                <a:ext cx="6118168" cy="568169"/>
              </a:xfrm>
              <a:prstGeom prst="rect">
                <a:avLst/>
              </a:prstGeom>
              <a:blipFill>
                <a:blip r:embed="rId6"/>
                <a:stretch>
                  <a:fillRect t="-6383" b="-2446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正方形/長方形 18"/>
              <p:cNvSpPr/>
              <p:nvPr/>
            </p:nvSpPr>
            <p:spPr>
              <a:xfrm>
                <a:off x="1835696" y="4398267"/>
                <a:ext cx="6696744" cy="5681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altLang="ja-JP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=256 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</a:rPr>
                  <a:t>より　　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altLang="ja-JP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g>
                      <m:e>
                        <m:r>
                          <a:rPr lang="en-US" altLang="ja-JP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256</m:t>
                        </m:r>
                      </m:e>
                    </m:rad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ja-JP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正方形/長方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4398267"/>
                <a:ext cx="6696744" cy="568169"/>
              </a:xfrm>
              <a:prstGeom prst="rect">
                <a:avLst/>
              </a:prstGeom>
              <a:blipFill>
                <a:blip r:embed="rId7"/>
                <a:stretch>
                  <a:fillRect t="-7527" b="-2473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正方形/長方形 24"/>
              <p:cNvSpPr/>
              <p:nvPr/>
            </p:nvSpPr>
            <p:spPr>
              <a:xfrm>
                <a:off x="1835696" y="3183297"/>
                <a:ext cx="6696744" cy="5681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</m:e>
                      <m:sup>
                        <m:r>
                          <a:rPr lang="en-US" altLang="ja-JP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125 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</a:rPr>
                  <a:t>より　　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altLang="ja-JP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125</m:t>
                        </m:r>
                      </m:e>
                    </m:rad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ja-JP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正方形/長方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3183297"/>
                <a:ext cx="6696744" cy="568169"/>
              </a:xfrm>
              <a:prstGeom prst="rect">
                <a:avLst/>
              </a:prstGeom>
              <a:blipFill>
                <a:blip r:embed="rId8"/>
                <a:stretch>
                  <a:fillRect t="-6452" b="-258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タイトル 1"/>
          <p:cNvSpPr txBox="1">
            <a:spLocks/>
          </p:cNvSpPr>
          <p:nvPr/>
        </p:nvSpPr>
        <p:spPr bwMode="auto">
          <a:xfrm>
            <a:off x="257175" y="84138"/>
            <a:ext cx="86953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 累乗根 　　　　　　　　　　　　　  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p.152)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1190136" y="4966436"/>
                <a:ext cx="3237848" cy="5637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(4)</a:t>
                </a:r>
                <a:r>
                  <a:rPr lang="ja-JP" altLang="ja-JP" sz="2800" dirty="0"/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5</m:t>
                        </m:r>
                      </m:deg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−243</m:t>
                        </m:r>
                      </m:e>
                    </m:rad>
                  </m:oMath>
                </a14:m>
                <a:endParaRPr lang="ja-JP" altLang="ja-JP" sz="2800" dirty="0"/>
              </a:p>
            </p:txBody>
          </p:sp>
        </mc:Choice>
        <mc:Fallback xmlns="">
          <p:sp>
            <p:nvSpPr>
              <p:cNvPr id="26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136" y="4966436"/>
                <a:ext cx="3237848" cy="563744"/>
              </a:xfrm>
              <a:prstGeom prst="rect">
                <a:avLst/>
              </a:prstGeom>
              <a:blipFill>
                <a:blip r:embed="rId9"/>
                <a:stretch>
                  <a:fillRect l="-3766" t="-8696" b="-2608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正方形/長方形 26"/>
              <p:cNvSpPr/>
              <p:nvPr/>
            </p:nvSpPr>
            <p:spPr>
              <a:xfrm>
                <a:off x="1835696" y="5530180"/>
                <a:ext cx="5669885" cy="5637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  <m:sup>
                        <m:r>
                          <a:rPr lang="en-US" altLang="ja-JP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243 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</a:rPr>
                  <a:t>より　　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altLang="ja-JP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g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243</m:t>
                        </m:r>
                      </m:e>
                    </m:rad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ja-JP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正方形/長方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5530180"/>
                <a:ext cx="5669885" cy="563744"/>
              </a:xfrm>
              <a:prstGeom prst="rect">
                <a:avLst/>
              </a:prstGeom>
              <a:blipFill>
                <a:blip r:embed="rId10"/>
                <a:stretch>
                  <a:fillRect t="-7527" b="-2473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0F701AC5-88CE-4667-867E-10A616D80352}"/>
              </a:ext>
            </a:extLst>
          </p:cNvPr>
          <p:cNvGrpSpPr/>
          <p:nvPr/>
        </p:nvGrpSpPr>
        <p:grpSpPr>
          <a:xfrm>
            <a:off x="234670" y="908722"/>
            <a:ext cx="880948" cy="461665"/>
            <a:chOff x="234669" y="908720"/>
            <a:chExt cx="880948" cy="461665"/>
          </a:xfrm>
        </p:grpSpPr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E7FFDB16-E467-44C1-840E-881A387CFF93}"/>
                </a:ext>
              </a:extLst>
            </p:cNvPr>
            <p:cNvSpPr txBox="1"/>
            <p:nvPr/>
          </p:nvSpPr>
          <p:spPr>
            <a:xfrm>
              <a:off x="234669" y="908720"/>
              <a:ext cx="8809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</a:t>
              </a:r>
              <a:r>
                <a:rPr lang="en-US" altLang="ja-JP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4</a:t>
              </a:r>
              <a:endParaRPr lang="ja-JP" altLang="en-US" sz="2400" dirty="0">
                <a:solidFill>
                  <a:srgbClr val="00B0F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DF642089-ABF4-46E6-8722-79BAEC238AA5}"/>
                </a:ext>
              </a:extLst>
            </p:cNvPr>
            <p:cNvCxnSpPr/>
            <p:nvPr/>
          </p:nvCxnSpPr>
          <p:spPr>
            <a:xfrm>
              <a:off x="309188" y="914455"/>
              <a:ext cx="72008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7025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25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正方形/長方形 33"/>
          <p:cNvSpPr/>
          <p:nvPr/>
        </p:nvSpPr>
        <p:spPr>
          <a:xfrm>
            <a:off x="257175" y="796062"/>
            <a:ext cx="86953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ja-JP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乗根，</a:t>
            </a:r>
            <a:r>
              <a:rPr lang="en-US" altLang="ja-JP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乗根，</a:t>
            </a:r>
            <a:r>
              <a:rPr lang="en-US" altLang="ja-JP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乗根，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…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をまとめて　</a:t>
            </a:r>
            <a:r>
              <a:rPr lang="ja-JP" altLang="en-US" sz="2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累乗根　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という。</a:t>
            </a:r>
            <a:endParaRPr lang="ja-JP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正方形/長方形 34"/>
              <p:cNvSpPr/>
              <p:nvPr/>
            </p:nvSpPr>
            <p:spPr>
              <a:xfrm>
                <a:off x="257176" y="1600264"/>
                <a:ext cx="8695396" cy="14961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で，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が正の整数のとき，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𝑛</m:t>
                        </m:r>
                      </m:deg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は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のただ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ja-JP" altLang="ja-JP" sz="28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つの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正の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乗根である。すなわち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&gt;0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のとき　　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ctrlPr>
                                  <a:rPr lang="ja-JP" altLang="ja-JP" sz="2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en-US" altLang="ja-JP" sz="2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deg>
                              <m:e>
                                <m:r>
                                  <a:rPr lang="en-US" altLang="ja-JP" sz="2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ja-JP" sz="28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ja-JP" altLang="ja-JP" sz="28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　</m:t>
                    </m:r>
                    <m:rad>
                      <m:radPr>
                        <m:ctrlPr>
                          <a:rPr lang="ja-JP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g>
                      <m:e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rad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ja-JP" altLang="ja-JP" sz="2800" b="1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35" name="正方形/長方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76" y="1600264"/>
                <a:ext cx="8695396" cy="1496115"/>
              </a:xfrm>
              <a:prstGeom prst="rect">
                <a:avLst/>
              </a:prstGeom>
              <a:blipFill>
                <a:blip r:embed="rId3"/>
                <a:stretch>
                  <a:fillRect l="-1402" t="-5306" r="-1402" b="-69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正方形/長方形 36"/>
          <p:cNvSpPr/>
          <p:nvPr/>
        </p:nvSpPr>
        <p:spPr>
          <a:xfrm>
            <a:off x="257176" y="2954625"/>
            <a:ext cx="8629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さらに，累乗根について次の性質が成り立つ。</a:t>
            </a:r>
            <a:endParaRPr lang="ja-JP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8" name="表 3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40164342"/>
                  </p:ext>
                </p:extLst>
              </p:nvPr>
            </p:nvGraphicFramePr>
            <p:xfrm>
              <a:off x="257175" y="3501009"/>
              <a:ext cx="8629649" cy="324035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62964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445396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ja-JP" altLang="en-US" sz="2800" kern="1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Times New Roman" panose="02020603050405020304" pitchFamily="18" charset="0"/>
                            </a:rPr>
                            <a:t>　</a:t>
                          </a:r>
                          <a:r>
                            <a:rPr lang="ja-JP" altLang="en-US" sz="2800" b="0" kern="1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Times New Roman" panose="02020603050405020304" pitchFamily="18" charset="0"/>
                            </a:rPr>
                            <a:t>累乗根の性質</a:t>
                          </a:r>
                          <a:endParaRPr lang="ja-JP" sz="2800" b="0" kern="100" dirty="0">
                            <a:solidFill>
                              <a:schemeClr val="tx1"/>
                            </a:solidFill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79496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sz="2800" b="1" kern="1200" dirty="0">
                              <a:solidFill>
                                <a:schemeClr val="tx1"/>
                              </a:solidFill>
                              <a:effectLst/>
                              <a:ea typeface="+mn-ea"/>
                              <a:cs typeface="+mn-cs"/>
                            </a:rPr>
                            <a:t>　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800" b="1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𝑎</m:t>
                              </m:r>
                              <m:r>
                                <a:rPr kumimoji="1" lang="en-US" altLang="ja-JP" sz="2800" b="1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&gt;0</m:t>
                              </m:r>
                              <m:r>
                                <m:rPr>
                                  <m:nor/>
                                </m:rPr>
                                <a:rPr lang="ja-JP" altLang="en-US" sz="2800" dirty="0" smtClean="0">
                                  <a:solidFill>
                                    <a:schemeClr val="tx1"/>
                                  </a:solidFill>
                                  <a:latin typeface="ＭＳ ゴシック" panose="020B0609070205080204" pitchFamily="49" charset="-128"/>
                                  <a:ea typeface="ＭＳ ゴシック" panose="020B0609070205080204" pitchFamily="49" charset="-128"/>
                                </a:rPr>
                                <m:t>，</m:t>
                              </m:r>
                              <m:r>
                                <a:rPr kumimoji="1" lang="en-US" altLang="ja-JP" sz="2800" b="1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𝑏</m:t>
                              </m:r>
                              <m:r>
                                <a:rPr kumimoji="1" lang="en-US" altLang="ja-JP" sz="2800" b="1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&gt;0 </m:t>
                              </m:r>
                              <m:r>
                                <m:rPr>
                                  <m:nor/>
                                </m:rPr>
                                <a:rPr kumimoji="1" lang="ja-JP" altLang="en-US" sz="2800" b="1" kern="1200">
                                  <a:solidFill>
                                    <a:schemeClr val="tx1"/>
                                  </a:solidFill>
                                  <a:effectLst/>
                                  <a:latin typeface="ＭＳ ゴシック" panose="020B0609070205080204" pitchFamily="49" charset="-128"/>
                                  <a:ea typeface="ＭＳ ゴシック" panose="020B0609070205080204" pitchFamily="49" charset="-128"/>
                                  <a:cs typeface="+mn-cs"/>
                                </a:rPr>
                                <m:t>で，</m:t>
                              </m:r>
                              <m:r>
                                <a:rPr kumimoji="1" lang="en-US" altLang="ja-JP" sz="28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</m:t>
                              </m:r>
                              <m:r>
                                <m:rPr>
                                  <m:nor/>
                                </m:rPr>
                                <a:rPr lang="ja-JP" altLang="en-US" sz="2800" dirty="0" smtClean="0">
                                  <a:solidFill>
                                    <a:schemeClr val="tx1"/>
                                  </a:solidFill>
                                  <a:latin typeface="ＭＳ ゴシック" panose="020B0609070205080204" pitchFamily="49" charset="-128"/>
                                  <a:ea typeface="ＭＳ ゴシック" panose="020B0609070205080204" pitchFamily="49" charset="-128"/>
                                </a:rPr>
                                <m:t>，</m:t>
                              </m:r>
                              <m:r>
                                <a:rPr kumimoji="1" lang="en-US" altLang="ja-JP" sz="28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  <m:r>
                                <m:rPr>
                                  <m:nor/>
                                </m:rPr>
                                <a:rPr lang="ja-JP" altLang="en-US" sz="2800" dirty="0" smtClean="0">
                                  <a:solidFill>
                                    <a:schemeClr val="tx1"/>
                                  </a:solidFill>
                                  <a:latin typeface="ＭＳ ゴシック" panose="020B0609070205080204" pitchFamily="49" charset="-128"/>
                                  <a:ea typeface="ＭＳ ゴシック" panose="020B0609070205080204" pitchFamily="49" charset="-128"/>
                                </a:rPr>
                                <m:t>，</m:t>
                              </m:r>
                              <m:r>
                                <a:rPr kumimoji="1" lang="en-US" altLang="ja-JP" sz="2800" b="1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𝑝</m:t>
                              </m:r>
                              <m:r>
                                <a:rPr kumimoji="1" lang="en-US" altLang="ja-JP" sz="2800" b="1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1" lang="ja-JP" altLang="en-US" sz="2800" b="0" kern="1200">
                                  <a:solidFill>
                                    <a:schemeClr val="tx1"/>
                                  </a:solidFill>
                                  <a:effectLst/>
                                  <a:latin typeface="ＭＳ ゴシック" panose="020B0609070205080204" pitchFamily="49" charset="-128"/>
                                  <a:ea typeface="ＭＳ ゴシック" panose="020B0609070205080204" pitchFamily="49" charset="-128"/>
                                  <a:cs typeface="+mn-cs"/>
                                </a:rPr>
                                <m:t>が正の整数のとき</m:t>
                              </m:r>
                            </m:oMath>
                          </a14:m>
                          <a:endParaRPr kumimoji="1" lang="ja-JP" altLang="en-US" sz="2800" b="0" kern="1200" dirty="0">
                            <a:solidFill>
                              <a:schemeClr val="tx1"/>
                            </a:solidFill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1" lang="ja-JP" altLang="en-US" sz="2800" b="0" i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　　　　</m:t>
                                </m:r>
                                <m:rad>
                                  <m:radPr>
                                    <m:ctrlPr>
                                      <a:rPr kumimoji="1" lang="ja-JP" altLang="ja-JP" sz="28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𝒏</m:t>
                                    </m:r>
                                  </m:deg>
                                  <m:e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𝒂</m:t>
                                    </m:r>
                                  </m:e>
                                </m:rad>
                                <m:rad>
                                  <m:radPr>
                                    <m:ctrlPr>
                                      <a:rPr kumimoji="1" lang="ja-JP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𝒏</m:t>
                                    </m:r>
                                  </m:deg>
                                  <m:e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𝒃</m:t>
                                    </m:r>
                                  </m:e>
                                </m:rad>
                                <m:r>
                                  <a:rPr kumimoji="1" lang="en-US" altLang="ja-JP" sz="28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ad>
                                  <m:radPr>
                                    <m:ctrlPr>
                                      <a:rPr kumimoji="1" lang="ja-JP" altLang="ja-JP" sz="28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𝒏</m:t>
                                    </m:r>
                                  </m:deg>
                                  <m:e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𝒂𝒃</m:t>
                                    </m:r>
                                  </m:e>
                                </m:rad>
                                <m:r>
                                  <m:rPr>
                                    <m:nor/>
                                  </m:rPr>
                                  <a:rPr kumimoji="1" lang="en-US" altLang="ja-JP" sz="2800" b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ＭＳ ゴシック" panose="020B0609070205080204" pitchFamily="49" charset="-128"/>
                                    <a:ea typeface="ＭＳ ゴシック" panose="020B0609070205080204" pitchFamily="49" charset="-128"/>
                                    <a:cs typeface="+mn-cs"/>
                                  </a:rPr>
                                  <m:t>		</m:t>
                                </m:r>
                                <m:r>
                                  <a:rPr kumimoji="1" lang="ja-JP" altLang="en-US" sz="28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ゴシック" panose="020B0609070205080204" pitchFamily="49" charset="-128"/>
                                    <a:cs typeface="+mn-cs"/>
                                  </a:rPr>
                                  <m:t>　　　　　</m:t>
                                </m:r>
                                <m:f>
                                  <m:fPr>
                                    <m:ctrlPr>
                                      <a:rPr kumimoji="1" lang="ja-JP" altLang="ja-JP" sz="28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ctrlPr>
                                          <a:rPr kumimoji="1" lang="ja-JP" altLang="ja-JP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radPr>
                                      <m:deg>
                                        <m:r>
                                          <a:rPr kumimoji="1" lang="en-US" altLang="ja-JP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𝒏</m:t>
                                        </m:r>
                                      </m:deg>
                                      <m:e>
                                        <m:r>
                                          <a:rPr kumimoji="1" lang="en-US" altLang="ja-JP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𝒂</m:t>
                                        </m:r>
                                      </m:e>
                                    </m:rad>
                                  </m:num>
                                  <m:den>
                                    <m:rad>
                                      <m:radPr>
                                        <m:ctrlPr>
                                          <a:rPr kumimoji="1" lang="ja-JP" altLang="ja-JP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radPr>
                                      <m:deg>
                                        <m:r>
                                          <a:rPr kumimoji="1" lang="en-US" altLang="ja-JP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𝒏</m:t>
                                        </m:r>
                                      </m:deg>
                                      <m:e>
                                        <m:r>
                                          <a:rPr kumimoji="1" lang="en-US" altLang="ja-JP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𝒃</m:t>
                                        </m:r>
                                      </m:e>
                                    </m:rad>
                                  </m:den>
                                </m:f>
                                <m:r>
                                  <a:rPr kumimoji="1" lang="en-US" altLang="ja-JP" sz="28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ad>
                                  <m:radPr>
                                    <m:ctrlPr>
                                      <a:rPr kumimoji="1" lang="ja-JP" altLang="ja-JP" sz="28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𝒏</m:t>
                                    </m:r>
                                  </m:deg>
                                  <m:e>
                                    <m:f>
                                      <m:fPr>
                                        <m:ctrlPr>
                                          <a:rPr kumimoji="1" lang="ja-JP" altLang="ja-JP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1" lang="en-US" altLang="ja-JP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𝒂</m:t>
                                        </m:r>
                                      </m:num>
                                      <m:den>
                                        <m:r>
                                          <a:rPr kumimoji="1" lang="en-US" altLang="ja-JP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𝒃</m:t>
                                        </m:r>
                                      </m:den>
                                    </m:f>
                                  </m:e>
                                </m:rad>
                              </m:oMath>
                            </m:oMathPara>
                          </a14:m>
                          <a:endParaRPr kumimoji="1" lang="ja-JP" altLang="en-US" sz="2800" b="1" kern="1200" dirty="0">
                            <a:solidFill>
                              <a:schemeClr val="tx1"/>
                            </a:solidFill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+mn-cs"/>
                          </a:endParaRPr>
                        </a:p>
                        <a:p>
                          <a:pPr marL="0" marR="0" lvl="0" indent="0" algn="l" defTabSz="89693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1" lang="ja-JP" altLang="en-US" sz="2800" b="1" i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　　　　</m:t>
                                </m:r>
                                <m:sSup>
                                  <m:sSupPr>
                                    <m:ctrlPr>
                                      <a:rPr kumimoji="1" lang="ja-JP" altLang="ja-JP" sz="28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kumimoji="1" lang="ja-JP" altLang="ja-JP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ad>
                                          <m:radPr>
                                            <m:ctrlPr>
                                              <a:rPr kumimoji="1" lang="ja-JP" altLang="ja-JP" sz="28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radPr>
                                          <m:deg>
                                            <m:r>
                                              <a:rPr kumimoji="1" lang="en-US" altLang="ja-JP" sz="28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𝒏</m:t>
                                            </m:r>
                                          </m:deg>
                                          <m:e>
                                            <m:r>
                                              <a:rPr kumimoji="1" lang="en-US" altLang="ja-JP" sz="28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𝒂</m:t>
                                            </m:r>
                                          </m:e>
                                        </m:rad>
                                      </m:e>
                                    </m:d>
                                  </m:e>
                                  <m:sup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𝒎</m:t>
                                    </m:r>
                                  </m:sup>
                                </m:sSup>
                                <m:r>
                                  <a:rPr kumimoji="1" lang="en-US" altLang="ja-JP" sz="28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ad>
                                  <m:radPr>
                                    <m:ctrlPr>
                                      <a:rPr kumimoji="1" lang="ja-JP" altLang="ja-JP" sz="28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𝒏</m:t>
                                    </m:r>
                                  </m:deg>
                                  <m:e>
                                    <m:sSup>
                                      <m:sSupPr>
                                        <m:ctrlPr>
                                          <a:rPr kumimoji="1" lang="ja-JP" altLang="ja-JP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1" lang="en-US" altLang="ja-JP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𝒂</m:t>
                                        </m:r>
                                      </m:e>
                                      <m:sup>
                                        <m:r>
                                          <a:rPr kumimoji="1" lang="en-US" altLang="ja-JP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𝒎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kumimoji="1" lang="ja-JP" altLang="en-US" sz="28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　　　　　　</m:t>
                                </m:r>
                                <m:rad>
                                  <m:radPr>
                                    <m:ctrlPr>
                                      <a:rPr kumimoji="1" lang="ja-JP" altLang="ja-JP" sz="2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>
                                    <m:r>
                                      <a:rPr kumimoji="1" lang="en-US" altLang="ja-JP" sz="2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𝒎</m:t>
                                    </m:r>
                                  </m:deg>
                                  <m:e>
                                    <m:rad>
                                      <m:radPr>
                                        <m:ctrlPr>
                                          <a:rPr kumimoji="1" lang="ja-JP" altLang="ja-JP" sz="28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radPr>
                                      <m:deg>
                                        <m:r>
                                          <a:rPr kumimoji="1" lang="en-US" altLang="ja-JP" sz="28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𝒏</m:t>
                                        </m:r>
                                      </m:deg>
                                      <m:e>
                                        <m:r>
                                          <a:rPr kumimoji="1" lang="en-US" altLang="ja-JP" sz="28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𝒂</m:t>
                                        </m:r>
                                      </m:e>
                                    </m:rad>
                                  </m:e>
                                </m:rad>
                                <m:r>
                                  <a:rPr kumimoji="1" lang="en-US" altLang="ja-JP" sz="2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ad>
                                  <m:radPr>
                                    <m:ctrlPr>
                                      <a:rPr kumimoji="1" lang="ja-JP" altLang="ja-JP" sz="2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>
                                    <m:r>
                                      <a:rPr kumimoji="1" lang="en-US" altLang="ja-JP" sz="2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𝒎𝒏</m:t>
                                    </m:r>
                                  </m:deg>
                                  <m:e>
                                    <m:r>
                                      <a:rPr kumimoji="1" lang="en-US" altLang="ja-JP" sz="2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𝒂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kumimoji="1" lang="en-US" altLang="ja-JP" sz="2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89693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1" lang="ja-JP" altLang="en-US" sz="28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　　　　</m:t>
                              </m:r>
                              <m:rad>
                                <m:radPr>
                                  <m:ctrlPr>
                                    <a:rPr kumimoji="1" lang="ja-JP" altLang="ja-JP" sz="2800" b="1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>
                                  <m:r>
                                    <a:rPr kumimoji="1" lang="en-US" altLang="ja-JP" sz="2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𝒏𝒑</m:t>
                                  </m:r>
                                </m:deg>
                                <m:e>
                                  <m:sSup>
                                    <m:sSupPr>
                                      <m:ctrlPr>
                                        <a:rPr kumimoji="1" lang="ja-JP" altLang="ja-JP" sz="28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ja-JP" sz="28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𝒂</m:t>
                                      </m:r>
                                    </m:e>
                                    <m:sup>
                                      <m:r>
                                        <a:rPr kumimoji="1" lang="en-US" altLang="ja-JP" sz="28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𝒎𝒑</m:t>
                                      </m:r>
                                    </m:sup>
                                  </m:sSup>
                                </m:e>
                              </m:rad>
                              <m:r>
                                <a:rPr kumimoji="1" lang="en-US" altLang="ja-JP" sz="28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ad>
                                <m:radPr>
                                  <m:ctrlPr>
                                    <a:rPr kumimoji="1" lang="ja-JP" altLang="ja-JP" sz="2800" b="1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>
                                  <m:r>
                                    <a:rPr kumimoji="1" lang="en-US" altLang="ja-JP" sz="2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𝒏</m:t>
                                  </m:r>
                                </m:deg>
                                <m:e>
                                  <m:sSup>
                                    <m:sSupPr>
                                      <m:ctrlPr>
                                        <a:rPr kumimoji="1" lang="ja-JP" altLang="ja-JP" sz="28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ja-JP" sz="28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𝒂</m:t>
                                      </m:r>
                                    </m:e>
                                    <m:sup>
                                      <m:r>
                                        <a:rPr kumimoji="1" lang="en-US" altLang="ja-JP" sz="28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𝒎</m:t>
                                      </m:r>
                                    </m:sup>
                                  </m:sSup>
                                </m:e>
                              </m:rad>
                            </m:oMath>
                          </a14:m>
                          <a:r>
                            <a:rPr kumimoji="1" lang="ja-JP" altLang="en-US" sz="2800" b="1" kern="12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　　　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8" name="表 3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40164342"/>
                  </p:ext>
                </p:extLst>
              </p:nvPr>
            </p:nvGraphicFramePr>
            <p:xfrm>
              <a:off x="257175" y="3501009"/>
              <a:ext cx="8629649" cy="324035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62964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445396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ja-JP" altLang="en-US" sz="2800" kern="1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Times New Roman" panose="02020603050405020304" pitchFamily="18" charset="0"/>
                            </a:rPr>
                            <a:t>　</a:t>
                          </a:r>
                          <a:r>
                            <a:rPr lang="ja-JP" altLang="en-US" sz="2800" b="0" kern="1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Times New Roman" panose="02020603050405020304" pitchFamily="18" charset="0"/>
                            </a:rPr>
                            <a:t>累乗根の性質</a:t>
                          </a:r>
                          <a:endParaRPr lang="ja-JP" sz="2800" b="0" kern="100" dirty="0">
                            <a:solidFill>
                              <a:schemeClr val="tx1"/>
                            </a:solidFill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794963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1" t="-19390" r="-141" b="-4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8" name="タイトル 1"/>
          <p:cNvSpPr txBox="1">
            <a:spLocks/>
          </p:cNvSpPr>
          <p:nvPr/>
        </p:nvSpPr>
        <p:spPr bwMode="auto">
          <a:xfrm>
            <a:off x="257175" y="84138"/>
            <a:ext cx="86953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 累乗根　</a:t>
            </a:r>
            <a:r>
              <a:rPr lang="en-US" altLang="zh-TW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累乗根の性質</a:t>
            </a:r>
            <a:r>
              <a:rPr lang="zh-TW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zh-TW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zh-TW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zh-TW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   </a:t>
            </a:r>
            <a:r>
              <a:rPr lang="en-US" altLang="zh-TW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zh-TW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zh-TW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p.15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</a:t>
            </a:r>
            <a:r>
              <a:rPr lang="en-US" altLang="zh-TW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0" name="メモ 19"/>
          <p:cNvSpPr/>
          <p:nvPr/>
        </p:nvSpPr>
        <p:spPr>
          <a:xfrm>
            <a:off x="6386683" y="841115"/>
            <a:ext cx="1620000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solidFill>
                <a:prstClr val="black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26" name="メモ 25"/>
          <p:cNvSpPr/>
          <p:nvPr/>
        </p:nvSpPr>
        <p:spPr>
          <a:xfrm>
            <a:off x="4355975" y="2528952"/>
            <a:ext cx="3614680" cy="504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solidFill>
                <a:prstClr val="black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9849155-D445-4C82-82B9-6B133DD13A1D}"/>
              </a:ext>
            </a:extLst>
          </p:cNvPr>
          <p:cNvSpPr txBox="1">
            <a:spLocks/>
          </p:cNvSpPr>
          <p:nvPr/>
        </p:nvSpPr>
        <p:spPr>
          <a:xfrm>
            <a:off x="488927" y="4725144"/>
            <a:ext cx="360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ja-JP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</a:t>
            </a:r>
            <a:endParaRPr lang="ja-JP" altLang="en-US" sz="2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942B88F0-C17A-4440-8807-327DD8B81642}"/>
              </a:ext>
            </a:extLst>
          </p:cNvPr>
          <p:cNvSpPr txBox="1">
            <a:spLocks/>
          </p:cNvSpPr>
          <p:nvPr/>
        </p:nvSpPr>
        <p:spPr>
          <a:xfrm>
            <a:off x="488927" y="5595460"/>
            <a:ext cx="360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ja-JP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</a:t>
            </a:r>
            <a:endParaRPr lang="ja-JP" altLang="en-US" sz="2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DD6A69FC-7B57-479D-921B-9E326BF5008A}"/>
              </a:ext>
            </a:extLst>
          </p:cNvPr>
          <p:cNvSpPr txBox="1">
            <a:spLocks/>
          </p:cNvSpPr>
          <p:nvPr/>
        </p:nvSpPr>
        <p:spPr>
          <a:xfrm>
            <a:off x="487579" y="6300028"/>
            <a:ext cx="360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ja-JP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endParaRPr lang="ja-JP" altLang="en-US" sz="2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8690AF6D-6477-4FAE-9A28-BD1EF928D019}"/>
              </a:ext>
            </a:extLst>
          </p:cNvPr>
          <p:cNvSpPr txBox="1">
            <a:spLocks/>
          </p:cNvSpPr>
          <p:nvPr/>
        </p:nvSpPr>
        <p:spPr>
          <a:xfrm>
            <a:off x="4428024" y="4736112"/>
            <a:ext cx="360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ja-JP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</a:t>
            </a:r>
            <a:endParaRPr lang="ja-JP" altLang="en-US" sz="2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A77FEB2-7398-4B49-B645-7B113DBEE27E}"/>
              </a:ext>
            </a:extLst>
          </p:cNvPr>
          <p:cNvSpPr txBox="1">
            <a:spLocks/>
          </p:cNvSpPr>
          <p:nvPr/>
        </p:nvSpPr>
        <p:spPr>
          <a:xfrm>
            <a:off x="4428024" y="5589240"/>
            <a:ext cx="360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ja-JP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</a:t>
            </a:r>
            <a:endParaRPr lang="ja-JP" altLang="en-US" sz="2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662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475656" y="548680"/>
                <a:ext cx="7344816" cy="26479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  <a:defRPr/>
                </a:pPr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左辺を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乗すると</a:t>
                </a:r>
                <a:r>
                  <a:rPr lang="ja-JP" altLang="en-US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ctrlPr>
                                  <a:rPr lang="ja-JP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g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rad>
                            <m:rad>
                              <m:radPr>
                                <m:ctrlPr>
                                  <a:rPr lang="ja-JP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g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ja-JP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ctrlPr>
                                  <a:rPr lang="ja-JP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g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p>
                      <m:sSup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ctrlPr>
                                  <a:rPr lang="ja-JP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g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ja-JP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𝑎𝑏</m:t>
                    </m:r>
                  </m:oMath>
                </a14:m>
                <a:endParaRPr lang="en-US" altLang="ja-JP" sz="2400" dirty="0">
                  <a:latin typeface="ＭＳ ゴシック" panose="020B0609070205080204" pitchFamily="49" charset="-128"/>
                </a:endParaRPr>
              </a:p>
              <a:p>
                <a:pPr eaLnBrk="1" hangingPunct="1">
                  <a:lnSpc>
                    <a:spcPct val="150000"/>
                  </a:lnSpc>
                  <a:defRPr/>
                </a:pPr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ここで，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𝑛</m:t>
                        </m:r>
                      </m:deg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  <m:r>
                      <a:rPr lang="en-US" altLang="ja-JP" sz="2400" i="1">
                        <a:latin typeface="Cambria Math" panose="02040503050406030204" pitchFamily="18" charset="0"/>
                      </a:rPr>
                      <m:t>&gt;0,  </m:t>
                    </m:r>
                    <m:rad>
                      <m:rad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𝑛</m:t>
                        </m:r>
                      </m:deg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rad>
                    <m:r>
                      <a:rPr lang="en-US" altLang="ja-JP" sz="24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であるから　　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𝑛</m:t>
                        </m:r>
                      </m:deg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  <m:rad>
                      <m:rad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𝑛</m:t>
                        </m:r>
                      </m:deg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rad>
                    <m:r>
                      <a:rPr lang="en-US" altLang="ja-JP" sz="24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ja-JP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hangingPunct="1">
                  <a:lnSpc>
                    <a:spcPct val="150000"/>
                  </a:lnSpc>
                  <a:defRPr/>
                </a:pPr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よって，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𝑛</m:t>
                        </m:r>
                      </m:deg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  <m:rad>
                      <m:rad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𝑛</m:t>
                        </m:r>
                      </m:deg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rad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は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𝑎𝑏</m:t>
                    </m:r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の正の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乗根である。</a:t>
                </a:r>
              </a:p>
              <a:p>
                <a:pPr eaLnBrk="1" hangingPunct="1">
                  <a:lnSpc>
                    <a:spcPct val="150000"/>
                  </a:lnSpc>
                  <a:defRPr/>
                </a:pPr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すなわち　　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𝑛</m:t>
                        </m:r>
                      </m:deg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  <m:rad>
                      <m:rad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𝑛</m:t>
                        </m:r>
                      </m:deg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rad>
                    <m:r>
                      <a:rPr lang="en-US" altLang="ja-JP" sz="24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𝑛</m:t>
                        </m:r>
                      </m:deg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𝑎𝑏</m:t>
                        </m:r>
                      </m:e>
                    </m:rad>
                  </m:oMath>
                </a14:m>
                <a:endParaRPr lang="ja-JP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4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75656" y="548680"/>
                <a:ext cx="7344816" cy="2647969"/>
              </a:xfrm>
              <a:prstGeom prst="rect">
                <a:avLst/>
              </a:prstGeom>
              <a:blipFill>
                <a:blip r:embed="rId3"/>
                <a:stretch>
                  <a:fillRect l="-1245" b="-46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図 1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FC68DC5-C75D-4D73-B30C-BBB9C6AF1A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392" y="6021288"/>
            <a:ext cx="648000" cy="648000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2826901-D2E0-463E-8703-54E906BA6D8A}"/>
              </a:ext>
            </a:extLst>
          </p:cNvPr>
          <p:cNvSpPr txBox="1">
            <a:spLocks/>
          </p:cNvSpPr>
          <p:nvPr/>
        </p:nvSpPr>
        <p:spPr>
          <a:xfrm>
            <a:off x="1331640" y="836712"/>
            <a:ext cx="360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ja-JP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</a:t>
            </a:r>
            <a:endParaRPr lang="ja-JP" altLang="en-US" sz="2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3" name="片側の 2 つの角を丸めた四角形 10">
            <a:extLst>
              <a:ext uri="{FF2B5EF4-FFF2-40B4-BE49-F238E27FC236}">
                <a16:creationId xmlns:a16="http://schemas.microsoft.com/office/drawing/2014/main" id="{A0B4A4AC-22AE-4B4A-9C4A-69BDEFFFF862}"/>
              </a:ext>
            </a:extLst>
          </p:cNvPr>
          <p:cNvSpPr/>
          <p:nvPr/>
        </p:nvSpPr>
        <p:spPr>
          <a:xfrm rot="5400000">
            <a:off x="551301" y="707686"/>
            <a:ext cx="324000" cy="654131"/>
          </a:xfrm>
          <a:prstGeom prst="round2Same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 anchorCtr="1"/>
          <a:lstStyle/>
          <a:p>
            <a:pPr algn="ctr"/>
            <a:r>
              <a:rPr lang="ja-JP" altLang="en-US" sz="16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証明</a:t>
            </a:r>
          </a:p>
        </p:txBody>
      </p:sp>
    </p:spTree>
    <p:extLst>
      <p:ext uri="{BB962C8B-B14F-4D97-AF65-F5344CB8AC3E}">
        <p14:creationId xmlns:p14="http://schemas.microsoft.com/office/powerpoint/2010/main" val="379766026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6953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 指数法則       　　　　　　　　　  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p.150)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257175" y="908720"/>
                <a:ext cx="8695397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ja-JP" altLang="en-US" sz="2800" i="1" kern="100" dirty="0" err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，</m:t>
                    </m:r>
                    <m:r>
                      <a:rPr lang="en-US" altLang="ja-JP" sz="2800" i="1" kern="10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ja-JP" altLang="en-US" sz="2800" kern="100" dirty="0">
                    <a:solidFill>
                      <a:prstClr val="black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が正の整数のとき，数学</a:t>
                </a:r>
                <a:r>
                  <a:rPr lang="en-US" altLang="ja-JP" sz="2800" kern="1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ja-JP" altLang="en-US" sz="2800" kern="100" dirty="0">
                    <a:solidFill>
                      <a:prstClr val="black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で学んだ次の</a:t>
                </a:r>
              </a:p>
              <a:p>
                <a:pPr algn="just">
                  <a:spcAft>
                    <a:spcPts val="0"/>
                  </a:spcAft>
                </a:pPr>
                <a:r>
                  <a:rPr lang="ja-JP" altLang="en-US" sz="2800" kern="100" dirty="0">
                    <a:solidFill>
                      <a:prstClr val="black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en-US" sz="2800" b="1" kern="1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指数法則　</a:t>
                </a:r>
                <a:r>
                  <a:rPr lang="ja-JP" altLang="en-US" sz="2800" kern="100" dirty="0">
                    <a:solidFill>
                      <a:prstClr val="black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が成り立つ。</a:t>
                </a:r>
                <a:endParaRPr lang="ja-JP" altLang="ja-JP" sz="2800" kern="100" dirty="0">
                  <a:solidFill>
                    <a:prstClr val="black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75" y="908720"/>
                <a:ext cx="8695397" cy="954107"/>
              </a:xfrm>
              <a:prstGeom prst="rect">
                <a:avLst/>
              </a:prstGeom>
              <a:blipFill>
                <a:blip r:embed="rId3"/>
                <a:stretch>
                  <a:fillRect t="-8280" b="-165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正方形/長方形 21"/>
              <p:cNvSpPr/>
              <p:nvPr/>
            </p:nvSpPr>
            <p:spPr>
              <a:xfrm>
                <a:off x="257175" y="2636912"/>
                <a:ext cx="8695397" cy="5949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sup>
                      </m:sSup>
                      <m:sSup>
                        <m:sSup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ja-JP" alt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　　　</m:t>
                      </m:r>
                      <m:sSup>
                        <m:sSupPr>
                          <m:ctrlPr>
                            <a:rPr lang="ja-JP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ja-JP" altLang="ja-JP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altLang="ja-JP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𝒎𝒏</m:t>
                          </m:r>
                        </m:sup>
                      </m:sSup>
                      <m:r>
                        <a:rPr lang="ja-JP" alt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　　　</m:t>
                      </m:r>
                      <m:sSup>
                        <m:sSupPr>
                          <m:ctrlPr>
                            <a:rPr lang="ja-JP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𝒂𝒃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sSup>
                        <m:sSup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ja-JP" altLang="ja-JP" sz="2800" dirty="0"/>
              </a:p>
            </p:txBody>
          </p:sp>
        </mc:Choice>
        <mc:Fallback xmlns="">
          <p:sp>
            <p:nvSpPr>
              <p:cNvPr id="22" name="正方形/長方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75" y="2636912"/>
                <a:ext cx="8695397" cy="5949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メモ 37"/>
          <p:cNvSpPr/>
          <p:nvPr/>
        </p:nvSpPr>
        <p:spPr>
          <a:xfrm>
            <a:off x="539552" y="1410825"/>
            <a:ext cx="1750494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solidFill>
                <a:prstClr val="black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E0EA016-F5BC-4221-AEBB-33E9B21C6001}"/>
              </a:ext>
            </a:extLst>
          </p:cNvPr>
          <p:cNvSpPr txBox="1">
            <a:spLocks/>
          </p:cNvSpPr>
          <p:nvPr/>
        </p:nvSpPr>
        <p:spPr>
          <a:xfrm>
            <a:off x="539592" y="2780386"/>
            <a:ext cx="360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ja-JP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</a:t>
            </a:r>
            <a:endParaRPr lang="ja-JP" altLang="en-US" sz="2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CA32472-E8FE-4B95-88A7-19F2C5988D1D}"/>
              </a:ext>
            </a:extLst>
          </p:cNvPr>
          <p:cNvSpPr txBox="1">
            <a:spLocks/>
          </p:cNvSpPr>
          <p:nvPr/>
        </p:nvSpPr>
        <p:spPr>
          <a:xfrm>
            <a:off x="3405231" y="2779072"/>
            <a:ext cx="360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ja-JP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</a:t>
            </a:r>
            <a:endParaRPr lang="ja-JP" altLang="en-US" sz="2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4B2FBB3-497D-44C9-A2A4-2D78182942E8}"/>
              </a:ext>
            </a:extLst>
          </p:cNvPr>
          <p:cNvSpPr txBox="1">
            <a:spLocks/>
          </p:cNvSpPr>
          <p:nvPr/>
        </p:nvSpPr>
        <p:spPr>
          <a:xfrm>
            <a:off x="6156176" y="2780928"/>
            <a:ext cx="360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ja-JP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</a:t>
            </a:r>
            <a:endParaRPr lang="ja-JP" altLang="en-US" sz="2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5" name="メモ 37">
            <a:extLst>
              <a:ext uri="{FF2B5EF4-FFF2-40B4-BE49-F238E27FC236}">
                <a16:creationId xmlns:a16="http://schemas.microsoft.com/office/drawing/2014/main" id="{467483CB-CA73-4166-B4E7-D1FBDC4D2AE9}"/>
              </a:ext>
            </a:extLst>
          </p:cNvPr>
          <p:cNvSpPr/>
          <p:nvPr/>
        </p:nvSpPr>
        <p:spPr>
          <a:xfrm>
            <a:off x="1014731" y="2708920"/>
            <a:ext cx="2210500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solidFill>
                <a:prstClr val="black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20" name="メモ 37">
            <a:extLst>
              <a:ext uri="{FF2B5EF4-FFF2-40B4-BE49-F238E27FC236}">
                <a16:creationId xmlns:a16="http://schemas.microsoft.com/office/drawing/2014/main" id="{89D5179B-F886-4628-BDE2-BDE828EF62EC}"/>
              </a:ext>
            </a:extLst>
          </p:cNvPr>
          <p:cNvSpPr/>
          <p:nvPr/>
        </p:nvSpPr>
        <p:spPr>
          <a:xfrm>
            <a:off x="3830690" y="2708920"/>
            <a:ext cx="2210500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solidFill>
                <a:prstClr val="black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23" name="メモ 37">
            <a:extLst>
              <a:ext uri="{FF2B5EF4-FFF2-40B4-BE49-F238E27FC236}">
                <a16:creationId xmlns:a16="http://schemas.microsoft.com/office/drawing/2014/main" id="{0E0E6F64-FF4A-4139-94B0-C89582ADFD4B}"/>
              </a:ext>
            </a:extLst>
          </p:cNvPr>
          <p:cNvSpPr/>
          <p:nvPr/>
        </p:nvSpPr>
        <p:spPr>
          <a:xfrm>
            <a:off x="6620328" y="2708920"/>
            <a:ext cx="2210500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solidFill>
                <a:prstClr val="black"/>
              </a:solidFill>
              <a:latin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480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15" grpId="0" animBg="1"/>
      <p:bldP spid="20" grpId="0" animBg="1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テキスト ボックス 2"/>
          <p:cNvSpPr txBox="1">
            <a:spLocks noChangeArrowheads="1"/>
          </p:cNvSpPr>
          <p:nvPr/>
        </p:nvSpPr>
        <p:spPr bwMode="auto">
          <a:xfrm>
            <a:off x="1103788" y="895166"/>
            <a:ext cx="77166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の証明にならって，　，　を証明せよ。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1103788" y="1617521"/>
                <a:ext cx="7848784" cy="49850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ja-JP" altLang="en-US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en-US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:</a:t>
                </a:r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左辺を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乗すると</a:t>
                </a:r>
                <a:endParaRPr lang="en-US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ja-JP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ja-JP" altLang="ja-JP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ja-JP" altLang="ja-JP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ad>
                                        <m:radPr>
                                          <m:ctrlPr>
                                            <a:rPr lang="ja-JP" altLang="ja-JP" sz="24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>
                                          <m:r>
                                            <a:rPr lang="en-US" altLang="ja-JP" sz="24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deg>
                                        <m:e>
                                          <m:r>
                                            <a:rPr lang="en-US" altLang="ja-JP" sz="24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</m:rad>
                                    </m:e>
                                  </m:d>
                                </m:e>
                                <m:sup>
                                  <m:r>
                                    <a:rPr lang="en-US" altLang="ja-JP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ctrlPr>
                                    <a:rPr lang="ja-JP" altLang="ja-JP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lang="en-US" altLang="ja-JP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g>
                                <m:e>
                                  <m:r>
                                    <a:rPr lang="en-US" altLang="ja-JP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𝑚𝑛</m:t>
                          </m:r>
                        </m:sup>
                      </m:sSup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ja-JP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ja-JP" altLang="ja-JP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ja-JP" altLang="ja-JP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ad>
                                        <m:radPr>
                                          <m:ctrlPr>
                                            <a:rPr lang="ja-JP" altLang="ja-JP" sz="24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>
                                          <m:r>
                                            <a:rPr lang="en-US" altLang="ja-JP" sz="24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deg>
                                        <m:e>
                                          <m:r>
                                            <a:rPr lang="en-US" altLang="ja-JP" sz="24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</m:rad>
                                    </m:e>
                                  </m:d>
                                </m:e>
                                <m:sup>
                                  <m:r>
                                    <a:rPr lang="en-US" altLang="ja-JP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ja-JP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hangingPunct="1">
                  <a:defRPr/>
                </a:pPr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ここで，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ctrlPr>
                                  <a:rPr lang="ja-JP" altLang="ja-JP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en-US" altLang="ja-JP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g>
                              <m:e>
                                <m:r>
                                  <a:rPr lang="en-US" altLang="ja-JP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であるから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ctrlPr>
                                  <a:rPr lang="ja-JP" altLang="ja-JP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en-US" altLang="ja-JP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g>
                              <m:e>
                                <m:r>
                                  <a:rPr lang="en-US" altLang="ja-JP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は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の正の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乗根である。</a:t>
                </a:r>
              </a:p>
              <a:p>
                <a:pPr eaLnBrk="1" hangingPunct="1">
                  <a:defRPr/>
                </a:pPr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すなわち　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ctrlPr>
                                  <a:rPr lang="ja-JP" altLang="ja-JP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en-US" altLang="ja-JP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g>
                              <m:e>
                                <m:r>
                                  <a:rPr lang="en-US" altLang="ja-JP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ja-JP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g>
                      <m:e>
                        <m:sSup>
                          <m:sSupPr>
                            <m:ctrlPr>
                              <a:rPr lang="ja-JP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e>
                    </m:rad>
                  </m:oMath>
                </a14:m>
                <a:endParaRPr lang="en-US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hangingPunct="1">
                  <a:defRPr/>
                </a:pPr>
                <a:endParaRPr lang="en-US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hangingPunct="1">
                  <a:defRPr/>
                </a:pPr>
                <a:r>
                  <a:rPr lang="ja-JP" altLang="en-US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en-US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:</a:t>
                </a:r>
                <a:r>
                  <a:rPr lang="ja-JP" altLang="en-US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左辺を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𝑚𝑛</m:t>
                    </m:r>
                  </m:oMath>
                </a14:m>
                <a:r>
                  <a:rPr lang="ja-JP" altLang="en-US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乗すると</a:t>
                </a:r>
                <a:endParaRPr lang="en-US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ctrlPr>
                                    <a:rPr lang="ja-JP" altLang="ja-JP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lang="en-US" altLang="ja-JP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deg>
                                <m:e>
                                  <m:rad>
                                    <m:radPr>
                                      <m:ctrlPr>
                                        <a:rPr lang="ja-JP" altLang="ja-JP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>
                                      <m:r>
                                        <a:rPr lang="en-US" altLang="ja-JP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g>
                                    <m:e>
                                      <m:r>
                                        <a:rPr lang="en-US" altLang="ja-JP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rad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𝑚𝑛</m:t>
                          </m:r>
                        </m:sup>
                      </m:sSup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ja-JP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ja-JP" altLang="ja-JP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ja-JP" altLang="ja-JP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ad>
                                        <m:radPr>
                                          <m:ctrlPr>
                                            <a:rPr lang="ja-JP" altLang="ja-JP" sz="24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>
                                          <m:r>
                                            <a:rPr lang="en-US" altLang="ja-JP" sz="24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deg>
                                        <m:e>
                                          <m:rad>
                                            <m:radPr>
                                              <m:ctrlPr>
                                                <a:rPr lang="ja-JP" altLang="ja-JP" sz="24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radPr>
                                            <m:deg>
                                              <m:r>
                                                <a:rPr lang="en-US" altLang="ja-JP" sz="24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deg>
                                            <m:e>
                                              <m:r>
                                                <a:rPr lang="en-US" altLang="ja-JP" sz="24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</m:rad>
                                        </m:e>
                                      </m:rad>
                                    </m:e>
                                  </m:d>
                                </m:e>
                                <m:sup>
                                  <m:r>
                                    <a:rPr lang="en-US" altLang="ja-JP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ctrlPr>
                                    <a:rPr lang="ja-JP" altLang="ja-JP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lang="en-US" altLang="ja-JP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g>
                                <m:e>
                                  <m:r>
                                    <a:rPr lang="en-US" altLang="ja-JP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ja-JP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hangingPunct="1">
                  <a:defRPr/>
                </a:pPr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ここで</a:t>
                </a:r>
                <a14:m>
                  <m:oMath xmlns:m="http://schemas.openxmlformats.org/officeDocument/2006/math">
                    <m:r>
                      <a:rPr lang="ja-JP" altLang="ja-JP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ctrlPr>
                          <a:rPr lang="ja-JP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deg>
                      <m:e>
                        <m:rad>
                          <m:radPr>
                            <m:ctrlPr>
                              <a:rPr lang="ja-JP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g>
                          <m:e>
                            <m: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rad>
                      </m:e>
                    </m:rad>
                    <m:r>
                      <a:rPr lang="en-US" altLang="ja-JP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であるから，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ja-JP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deg>
                      <m:e>
                        <m:rad>
                          <m:radPr>
                            <m:ctrlPr>
                              <a:rPr lang="ja-JP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g>
                          <m:e>
                            <m: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rad>
                      </m:e>
                    </m:rad>
                    <m:r>
                      <a:rPr lang="en-US" altLang="ja-JP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は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の正の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𝑚𝑛</m:t>
                    </m:r>
                  </m:oMath>
                </a14:m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乗根である。</a:t>
                </a:r>
              </a:p>
              <a:p>
                <a:pPr eaLnBrk="1" hangingPunct="1">
                  <a:defRPr/>
                </a:pPr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すなわち　　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ja-JP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deg>
                      <m:e>
                        <m:rad>
                          <m:radPr>
                            <m:ctrlPr>
                              <a:rPr lang="ja-JP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g>
                          <m:e>
                            <m: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rad>
                      </m:e>
                    </m:rad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ja-JP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𝑚𝑛</m:t>
                        </m:r>
                      </m:deg>
                      <m:e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</m:oMath>
                </a14:m>
                <a:endParaRPr lang="ja-JP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2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03788" y="1617521"/>
                <a:ext cx="7848784" cy="4985019"/>
              </a:xfrm>
              <a:prstGeom prst="rect">
                <a:avLst/>
              </a:prstGeom>
              <a:blipFill>
                <a:blip r:embed="rId3"/>
                <a:stretch>
                  <a:fillRect l="-1165" t="-1345" b="-14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タイトル 1">
            <a:extLst>
              <a:ext uri="{FF2B5EF4-FFF2-40B4-BE49-F238E27FC236}">
                <a16:creationId xmlns:a16="http://schemas.microsoft.com/office/drawing/2014/main" id="{6DEC83D8-2A92-4CDE-97C5-F985EEB13891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6953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 累乗根　</a:t>
            </a:r>
            <a:r>
              <a:rPr lang="en-US" altLang="zh-TW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累乗根の性質</a:t>
            </a:r>
            <a:r>
              <a:rPr lang="zh-TW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zh-TW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zh-TW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zh-TW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   </a:t>
            </a:r>
            <a:r>
              <a:rPr lang="en-US" altLang="zh-TW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zh-TW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zh-TW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p.15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</a:t>
            </a:r>
            <a:r>
              <a:rPr lang="en-US" altLang="zh-TW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E5251AD6-BAE3-42A2-9DCD-8DDE6523939E}"/>
              </a:ext>
            </a:extLst>
          </p:cNvPr>
          <p:cNvGrpSpPr/>
          <p:nvPr/>
        </p:nvGrpSpPr>
        <p:grpSpPr>
          <a:xfrm>
            <a:off x="234670" y="908722"/>
            <a:ext cx="880948" cy="461665"/>
            <a:chOff x="234669" y="908720"/>
            <a:chExt cx="880948" cy="461665"/>
          </a:xfrm>
        </p:grpSpPr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8590C936-E4DB-4169-BFA9-973176BEDD58}"/>
                </a:ext>
              </a:extLst>
            </p:cNvPr>
            <p:cNvSpPr txBox="1"/>
            <p:nvPr/>
          </p:nvSpPr>
          <p:spPr>
            <a:xfrm>
              <a:off x="234669" y="908720"/>
              <a:ext cx="8809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問５</a:t>
              </a:r>
            </a:p>
          </p:txBody>
        </p:sp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FAFCEEF9-6615-4A6D-802B-D864FFDE65DB}"/>
                </a:ext>
              </a:extLst>
            </p:cNvPr>
            <p:cNvCxnSpPr/>
            <p:nvPr/>
          </p:nvCxnSpPr>
          <p:spPr>
            <a:xfrm>
              <a:off x="309188" y="914455"/>
              <a:ext cx="72008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A3EA6EBA-769C-4FB9-B2F3-A86EBBA2B9EC}"/>
              </a:ext>
            </a:extLst>
          </p:cNvPr>
          <p:cNvSpPr txBox="1">
            <a:spLocks/>
          </p:cNvSpPr>
          <p:nvPr/>
        </p:nvSpPr>
        <p:spPr>
          <a:xfrm>
            <a:off x="4719884" y="998280"/>
            <a:ext cx="360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ja-JP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</a:t>
            </a:r>
            <a:endParaRPr lang="ja-JP" altLang="en-US" sz="2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577AB35-B197-4E7A-84A1-5842A05D823A}"/>
              </a:ext>
            </a:extLst>
          </p:cNvPr>
          <p:cNvSpPr txBox="1">
            <a:spLocks/>
          </p:cNvSpPr>
          <p:nvPr/>
        </p:nvSpPr>
        <p:spPr>
          <a:xfrm>
            <a:off x="5436136" y="998280"/>
            <a:ext cx="360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ja-JP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</a:t>
            </a:r>
            <a:endParaRPr lang="ja-JP" altLang="en-US" sz="2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92FF78D7-9B40-4F5B-AB8C-C40678152C44}"/>
              </a:ext>
            </a:extLst>
          </p:cNvPr>
          <p:cNvSpPr txBox="1">
            <a:spLocks/>
          </p:cNvSpPr>
          <p:nvPr/>
        </p:nvSpPr>
        <p:spPr>
          <a:xfrm>
            <a:off x="1103788" y="1634958"/>
            <a:ext cx="3600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ja-JP" sz="24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</a:t>
            </a:r>
            <a:endParaRPr lang="ja-JP" altLang="en-US" sz="24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E7EC40FD-56FD-46D9-985A-D87BE14596F9}"/>
              </a:ext>
            </a:extLst>
          </p:cNvPr>
          <p:cNvSpPr txBox="1">
            <a:spLocks/>
          </p:cNvSpPr>
          <p:nvPr/>
        </p:nvSpPr>
        <p:spPr>
          <a:xfrm>
            <a:off x="1103788" y="3925364"/>
            <a:ext cx="3600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ja-JP" sz="24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</a:t>
            </a:r>
            <a:endParaRPr lang="ja-JP" altLang="en-US" sz="24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3EA6EBA-769C-4FB9-B2F3-A86EBBA2B9EC}"/>
              </a:ext>
            </a:extLst>
          </p:cNvPr>
          <p:cNvSpPr txBox="1">
            <a:spLocks/>
          </p:cNvSpPr>
          <p:nvPr/>
        </p:nvSpPr>
        <p:spPr>
          <a:xfrm>
            <a:off x="1094488" y="998280"/>
            <a:ext cx="360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ja-JP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</a:t>
            </a:r>
            <a:endParaRPr lang="ja-JP" altLang="en-US" sz="2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468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3" grpId="0" animBg="1"/>
      <p:bldP spid="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正方形/長方形 23"/>
              <p:cNvSpPr/>
              <p:nvPr/>
            </p:nvSpPr>
            <p:spPr>
              <a:xfrm>
                <a:off x="1334908" y="912119"/>
                <a:ext cx="5613355" cy="5643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2800" kern="1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rad>
                    <m:r>
                      <a:rPr lang="en-US" altLang="ja-JP" sz="2800" i="1">
                        <a:latin typeface="Cambria Math" panose="02040503050406030204" pitchFamily="18" charset="0"/>
                      </a:rPr>
                      <m:t>×</m:t>
                    </m:r>
                    <m:rad>
                      <m:ra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16</m:t>
                        </m:r>
                      </m:e>
                    </m:rad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ja-JP" altLang="en-US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4" name="正方形/長方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908" y="912119"/>
                <a:ext cx="5613355" cy="564385"/>
              </a:xfrm>
              <a:prstGeom prst="rect">
                <a:avLst/>
              </a:prstGeom>
              <a:blipFill>
                <a:blip r:embed="rId3"/>
                <a:stretch>
                  <a:fillRect l="-2280" t="-7609" b="-2717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正方形/長方形 30"/>
              <p:cNvSpPr/>
              <p:nvPr/>
            </p:nvSpPr>
            <p:spPr>
              <a:xfrm>
                <a:off x="1334908" y="1872567"/>
                <a:ext cx="2949060" cy="10792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sz="2800" kern="1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(2)</m:t>
                      </m:r>
                      <m:r>
                        <m:rPr>
                          <m:nor/>
                        </m:rPr>
                        <a:rPr lang="en-US" altLang="ja-JP" sz="2800" b="0" i="0" kern="1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 </m:t>
                      </m:r>
                      <m:f>
                        <m:f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g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g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ja-JP" altLang="en-US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31" name="正方形/長方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908" y="1872567"/>
                <a:ext cx="2949060" cy="10792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正方形/長方形 32"/>
              <p:cNvSpPr/>
              <p:nvPr/>
            </p:nvSpPr>
            <p:spPr>
              <a:xfrm>
                <a:off x="1334908" y="3329003"/>
                <a:ext cx="4389220" cy="5637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2800" kern="1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(3)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40</m:t>
                        </m:r>
                      </m:e>
                    </m:rad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33" name="正方形/長方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908" y="3329003"/>
                <a:ext cx="4389220" cy="563744"/>
              </a:xfrm>
              <a:prstGeom prst="rect">
                <a:avLst/>
              </a:prstGeom>
              <a:blipFill>
                <a:blip r:embed="rId5"/>
                <a:stretch>
                  <a:fillRect l="-2917" t="-6452" b="-258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正方形/長方形 39"/>
              <p:cNvSpPr/>
              <p:nvPr/>
            </p:nvSpPr>
            <p:spPr>
              <a:xfrm>
                <a:off x="1387795" y="4293940"/>
                <a:ext cx="3616253" cy="9691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sz="2800" kern="1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(4)</m:t>
                      </m:r>
                      <m:r>
                        <m:rPr>
                          <m:nor/>
                        </m:rPr>
                        <a:rPr lang="en-US" altLang="ja-JP" sz="2800" b="0" i="0" kern="1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ad>
                            <m:rad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g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49</m:t>
                              </m:r>
                            </m:e>
                          </m:rad>
                        </m:e>
                      </m:rad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40" name="正方形/長方形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795" y="4293940"/>
                <a:ext cx="3616253" cy="9691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タイトル 1">
            <a:extLst>
              <a:ext uri="{FF2B5EF4-FFF2-40B4-BE49-F238E27FC236}">
                <a16:creationId xmlns:a16="http://schemas.microsoft.com/office/drawing/2014/main" id="{AD1EE2C4-F0EB-4A8C-9663-C31BDF478DFC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6953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 累乗根　</a:t>
            </a:r>
            <a:r>
              <a:rPr lang="en-US" altLang="zh-TW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累乗根の性質</a:t>
            </a:r>
            <a:r>
              <a:rPr lang="zh-TW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zh-TW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zh-TW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zh-TW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   </a:t>
            </a:r>
            <a:r>
              <a:rPr lang="en-US" altLang="zh-TW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zh-TW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zh-TW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p.15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</a:t>
            </a:r>
            <a:r>
              <a:rPr lang="en-US" altLang="zh-TW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D135C623-C512-4122-9080-D417437147BD}"/>
              </a:ext>
            </a:extLst>
          </p:cNvPr>
          <p:cNvGrpSpPr/>
          <p:nvPr/>
        </p:nvGrpSpPr>
        <p:grpSpPr>
          <a:xfrm>
            <a:off x="210404" y="916480"/>
            <a:ext cx="903509" cy="460800"/>
            <a:chOff x="210403" y="916480"/>
            <a:chExt cx="903509" cy="460800"/>
          </a:xfrm>
        </p:grpSpPr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4903DE38-5FC8-46FA-ACC5-95B7950580C1}"/>
                </a:ext>
              </a:extLst>
            </p:cNvPr>
            <p:cNvSpPr/>
            <p:nvPr/>
          </p:nvSpPr>
          <p:spPr>
            <a:xfrm>
              <a:off x="660312" y="916480"/>
              <a:ext cx="453600" cy="460800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ja-JP" altLang="en-US" sz="2400" dirty="0">
                  <a:solidFill>
                    <a:prstClr val="black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７</a:t>
              </a:r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7A3F8652-553B-4659-9C18-B907E324957F}"/>
                </a:ext>
              </a:extLst>
            </p:cNvPr>
            <p:cNvSpPr/>
            <p:nvPr/>
          </p:nvSpPr>
          <p:spPr>
            <a:xfrm>
              <a:off x="210403" y="916480"/>
              <a:ext cx="460800" cy="4608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dirty="0">
                  <a:solidFill>
                    <a:prstClr val="white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例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B928AA2E-148F-4FAD-96A8-E19D668B2CD5}"/>
                  </a:ext>
                </a:extLst>
              </p:cNvPr>
              <p:cNvSpPr/>
              <p:nvPr/>
            </p:nvSpPr>
            <p:spPr>
              <a:xfrm>
                <a:off x="4067944" y="912119"/>
                <a:ext cx="3101314" cy="5739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ja-JP" altLang="ja-JP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4×16</m:t>
                          </m:r>
                        </m:e>
                      </m:rad>
                      <m:r>
                        <a:rPr lang="en-US" altLang="ja-JP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B928AA2E-148F-4FAD-96A8-E19D668B2C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912119"/>
                <a:ext cx="3101314" cy="57394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>
                <a:extLst>
                  <a:ext uri="{FF2B5EF4-FFF2-40B4-BE49-F238E27FC236}">
                    <a16:creationId xmlns:a16="http://schemas.microsoft.com/office/drawing/2014/main" id="{A49F1B90-5CD1-4D27-B844-FB449FD894AD}"/>
                  </a:ext>
                </a:extLst>
              </p:cNvPr>
              <p:cNvSpPr/>
              <p:nvPr/>
            </p:nvSpPr>
            <p:spPr>
              <a:xfrm>
                <a:off x="5868144" y="853714"/>
                <a:ext cx="2592288" cy="6310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ja-JP" altLang="ja-JP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sSup>
                            <m:sSupPr>
                              <m:ctrlPr>
                                <a:rPr lang="ja-JP" altLang="ja-JP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US" altLang="ja-JP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rad>
                      <m:r>
                        <a:rPr lang="en-US" altLang="ja-JP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" name="正方形/長方形 3">
                <a:extLst>
                  <a:ext uri="{FF2B5EF4-FFF2-40B4-BE49-F238E27FC236}">
                    <a16:creationId xmlns:a16="http://schemas.microsoft.com/office/drawing/2014/main" id="{A49F1B90-5CD1-4D27-B844-FB449FD894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853714"/>
                <a:ext cx="2592288" cy="63107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DE3DB6CE-BD24-4CAD-BBF2-F7E418484370}"/>
                  </a:ext>
                </a:extLst>
              </p:cNvPr>
              <p:cNvSpPr/>
              <p:nvPr/>
            </p:nvSpPr>
            <p:spPr>
              <a:xfrm>
                <a:off x="7088832" y="962202"/>
                <a:ext cx="101156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DE3DB6CE-BD24-4CAD-BBF2-F7E4184843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8832" y="962202"/>
                <a:ext cx="1011560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2D3392CD-F3B5-49DB-979A-A213BD98ED8A}"/>
                  </a:ext>
                </a:extLst>
              </p:cNvPr>
              <p:cNvSpPr/>
              <p:nvPr/>
            </p:nvSpPr>
            <p:spPr>
              <a:xfrm>
                <a:off x="3281006" y="1703586"/>
                <a:ext cx="1363002" cy="13653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ja-JP" altLang="ja-JP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g>
                        <m:e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en-US" altLang="ja-JP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rad>
                      <m:r>
                        <a:rPr lang="en-US" altLang="ja-JP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2D3392CD-F3B5-49DB-979A-A213BD98ED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1006" y="1703586"/>
                <a:ext cx="1363002" cy="136537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B8E4D665-DFFD-4319-B65A-25E45E298466}"/>
                  </a:ext>
                </a:extLst>
              </p:cNvPr>
              <p:cNvSpPr/>
              <p:nvPr/>
            </p:nvSpPr>
            <p:spPr>
              <a:xfrm>
                <a:off x="4535530" y="2120840"/>
                <a:ext cx="1730074" cy="5827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ja-JP" altLang="ja-JP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g>
                        <m:e>
                          <m: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B8E4D665-DFFD-4319-B65A-25E45E2984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530" y="2120840"/>
                <a:ext cx="1730074" cy="58272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2A3CA717-8693-46CA-A8B1-110E5224CBF7}"/>
                  </a:ext>
                </a:extLst>
              </p:cNvPr>
              <p:cNvSpPr/>
              <p:nvPr/>
            </p:nvSpPr>
            <p:spPr>
              <a:xfrm>
                <a:off x="3192084" y="3305436"/>
                <a:ext cx="3252124" cy="5827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ja-JP" altLang="ja-JP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8×5</m:t>
                          </m:r>
                        </m:e>
                      </m:rad>
                      <m:r>
                        <a:rPr lang="en-US" altLang="ja-JP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2A3CA717-8693-46CA-A8B1-110E5224CB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2084" y="3305436"/>
                <a:ext cx="3252124" cy="58272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D6909BC9-5E0E-499A-945D-D512020E4CB8}"/>
                  </a:ext>
                </a:extLst>
              </p:cNvPr>
              <p:cNvSpPr/>
              <p:nvPr/>
            </p:nvSpPr>
            <p:spPr>
              <a:xfrm>
                <a:off x="4716016" y="3319513"/>
                <a:ext cx="4089198" cy="5827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ja-JP" altLang="ja-JP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rad>
                      <m:r>
                        <a:rPr lang="en-US" altLang="ja-JP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ad>
                        <m:radPr>
                          <m:ctrlPr>
                            <a:rPr lang="ja-JP" altLang="ja-JP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  <m:r>
                        <a:rPr lang="en-US" altLang="ja-JP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D6909BC9-5E0E-499A-945D-D512020E4C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3319513"/>
                <a:ext cx="4089198" cy="58272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95BD6DA4-EE6F-4609-AA6F-9D910C2FB385}"/>
                  </a:ext>
                </a:extLst>
              </p:cNvPr>
              <p:cNvSpPr/>
              <p:nvPr/>
            </p:nvSpPr>
            <p:spPr>
              <a:xfrm>
                <a:off x="6588224" y="3333590"/>
                <a:ext cx="1615496" cy="5827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ad>
                        <m:radPr>
                          <m:ctrlPr>
                            <a:rPr lang="ja-JP" altLang="ja-JP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95BD6DA4-EE6F-4609-AA6F-9D910C2FB3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3333590"/>
                <a:ext cx="1615496" cy="58272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84887077-EDB1-48D6-B6A6-8BDF6E9E3F03}"/>
                  </a:ext>
                </a:extLst>
              </p:cNvPr>
              <p:cNvSpPr/>
              <p:nvPr/>
            </p:nvSpPr>
            <p:spPr>
              <a:xfrm>
                <a:off x="3495050" y="4509509"/>
                <a:ext cx="3093174" cy="6304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ja-JP" altLang="ja-JP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g>
                        <m:e>
                          <m:sSup>
                            <m:sSupPr>
                              <m:ctrlPr>
                                <a:rPr lang="ja-JP" altLang="ja-JP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sup>
                              <m:r>
                                <a:rPr lang="en-US" altLang="ja-JP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altLang="ja-JP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84887077-EDB1-48D6-B6A6-8BDF6E9E3F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5050" y="4509509"/>
                <a:ext cx="3093174" cy="63042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3CE35CBF-7551-4A8B-BD41-893F6D4861EA}"/>
                  </a:ext>
                </a:extLst>
              </p:cNvPr>
              <p:cNvSpPr/>
              <p:nvPr/>
            </p:nvSpPr>
            <p:spPr>
              <a:xfrm>
                <a:off x="4699387" y="4568820"/>
                <a:ext cx="1985661" cy="5711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ja-JP" altLang="ja-JP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rad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3CE35CBF-7551-4A8B-BD41-893F6D4861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387" y="4568820"/>
                <a:ext cx="1985661" cy="57111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73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テキスト ボックス 2"/>
          <p:cNvSpPr txBox="1">
            <a:spLocks noChangeArrowheads="1"/>
          </p:cNvSpPr>
          <p:nvPr/>
        </p:nvSpPr>
        <p:spPr bwMode="auto">
          <a:xfrm>
            <a:off x="1190137" y="877944"/>
            <a:ext cx="76303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次の計算をせよ。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1190137" y="1386016"/>
                <a:ext cx="4317967" cy="568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4</m:t>
                        </m:r>
                      </m:deg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400</m:t>
                        </m:r>
                      </m:e>
                    </m:rad>
                    <m:r>
                      <a:rPr lang="en-US" altLang="ja-JP" sz="2800" i="1">
                        <a:latin typeface="Cambria Math" panose="02040503050406030204" pitchFamily="18" charset="0"/>
                      </a:rPr>
                      <m:t>×</m:t>
                    </m:r>
                    <m:rad>
                      <m:ra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4</m:t>
                        </m:r>
                      </m:deg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</m:rad>
                  </m:oMath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8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137" y="1386016"/>
                <a:ext cx="4317967" cy="568169"/>
              </a:xfrm>
              <a:prstGeom prst="rect">
                <a:avLst/>
              </a:prstGeom>
              <a:blipFill>
                <a:blip r:embed="rId3"/>
                <a:stretch>
                  <a:fillRect l="-2821" t="-6383" b="-2446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1190136" y="2847937"/>
                <a:ext cx="5470095" cy="568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4</m:t>
                        </m:r>
                      </m:deg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400</m:t>
                        </m:r>
                      </m:e>
                    </m:rad>
                    <m:r>
                      <a:rPr lang="en-US" altLang="ja-JP" sz="2800" i="1">
                        <a:latin typeface="Cambria Math" panose="02040503050406030204" pitchFamily="18" charset="0"/>
                      </a:rPr>
                      <m:t>÷</m:t>
                    </m:r>
                    <m:rad>
                      <m:ra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4</m:t>
                        </m:r>
                      </m:deg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</m:rad>
                  </m:oMath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136" y="2847937"/>
                <a:ext cx="5470095" cy="568169"/>
              </a:xfrm>
              <a:prstGeom prst="rect">
                <a:avLst/>
              </a:prstGeom>
              <a:blipFill>
                <a:blip r:embed="rId4"/>
                <a:stretch>
                  <a:fillRect l="-2227" t="-6452" b="-2580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1190136" y="3683960"/>
                <a:ext cx="4389976" cy="969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sz="2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(3)</m:t>
                      </m:r>
                      <m:r>
                        <m:rPr>
                          <m:nor/>
                        </m:rPr>
                        <a:rPr lang="en-US" altLang="ja-JP" sz="2800" b="0" i="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 </m:t>
                      </m:r>
                      <m:rad>
                        <m:rad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ad>
                            <m:radPr>
                              <m:degHide m:val="on"/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216</m:t>
                              </m:r>
                            </m:e>
                          </m:rad>
                        </m:e>
                      </m:rad>
                    </m:oMath>
                  </m:oMathPara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7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136" y="3683960"/>
                <a:ext cx="4389976" cy="9691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1193084" y="4742196"/>
                <a:ext cx="5395140" cy="690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(4)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ctrlPr>
                                  <a:rPr lang="ja-JP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g>
                              <m:e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÷</m:t>
                    </m:r>
                    <m:rad>
                      <m:ra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64</m:t>
                        </m:r>
                      </m:e>
                    </m:rad>
                  </m:oMath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8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3084" y="4742196"/>
                <a:ext cx="5395140" cy="690189"/>
              </a:xfrm>
              <a:prstGeom prst="rect">
                <a:avLst/>
              </a:prstGeom>
              <a:blipFill>
                <a:blip r:embed="rId6"/>
                <a:stretch>
                  <a:fillRect l="-2373" b="-1681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タイトル 1">
            <a:extLst>
              <a:ext uri="{FF2B5EF4-FFF2-40B4-BE49-F238E27FC236}">
                <a16:creationId xmlns:a16="http://schemas.microsoft.com/office/drawing/2014/main" id="{7E6C62DA-6828-42DC-A537-5044EC4F4EC9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6953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 累乗根　</a:t>
            </a:r>
            <a:r>
              <a:rPr lang="en-US" altLang="zh-TW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累乗根の性質</a:t>
            </a:r>
            <a:r>
              <a:rPr lang="zh-TW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zh-TW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zh-TW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zh-TW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   </a:t>
            </a:r>
            <a:r>
              <a:rPr lang="en-US" altLang="zh-TW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zh-TW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zh-TW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p.15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</a:t>
            </a:r>
            <a:r>
              <a:rPr lang="en-US" altLang="zh-TW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D53ADBCD-0500-4236-9305-815281FCA0EE}"/>
              </a:ext>
            </a:extLst>
          </p:cNvPr>
          <p:cNvGrpSpPr/>
          <p:nvPr/>
        </p:nvGrpSpPr>
        <p:grpSpPr>
          <a:xfrm>
            <a:off x="234670" y="908722"/>
            <a:ext cx="880948" cy="461665"/>
            <a:chOff x="234669" y="908720"/>
            <a:chExt cx="880948" cy="461665"/>
          </a:xfrm>
        </p:grpSpPr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18F7EA3A-29D7-42EB-9DCA-3D65DFAF3FAD}"/>
                </a:ext>
              </a:extLst>
            </p:cNvPr>
            <p:cNvSpPr txBox="1"/>
            <p:nvPr/>
          </p:nvSpPr>
          <p:spPr>
            <a:xfrm>
              <a:off x="234669" y="908720"/>
              <a:ext cx="8809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問６</a:t>
              </a:r>
            </a:p>
          </p:txBody>
        </p: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D90343A1-238E-4061-8BA4-2855B70B8F02}"/>
                </a:ext>
              </a:extLst>
            </p:cNvPr>
            <p:cNvCxnSpPr/>
            <p:nvPr/>
          </p:nvCxnSpPr>
          <p:spPr>
            <a:xfrm>
              <a:off x="309188" y="914455"/>
              <a:ext cx="72008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B6230165-126D-4E67-AD5C-6D8200813223}"/>
                  </a:ext>
                </a:extLst>
              </p:cNvPr>
              <p:cNvSpPr/>
              <p:nvPr/>
            </p:nvSpPr>
            <p:spPr>
              <a:xfrm>
                <a:off x="3995936" y="1373743"/>
                <a:ext cx="4824536" cy="11191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auto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400×25</m:t>
                          </m:r>
                        </m:e>
                      </m:rad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10000</m:t>
                          </m:r>
                        </m:e>
                      </m:rad>
                    </m:oMath>
                    <m:oMath xmlns:m="http://schemas.openxmlformats.org/officeDocument/2006/math"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sSup>
                            <m:sSup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rad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B6230165-126D-4E67-AD5C-6D82008132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1373743"/>
                <a:ext cx="4824536" cy="11191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1C373309-8715-479F-B9FD-0BB10BDDBCF4}"/>
                  </a:ext>
                </a:extLst>
              </p:cNvPr>
              <p:cNvSpPr/>
              <p:nvPr/>
            </p:nvSpPr>
            <p:spPr>
              <a:xfrm>
                <a:off x="4002205" y="2449334"/>
                <a:ext cx="4950367" cy="13653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400</m:t>
                              </m:r>
                            </m:num>
                            <m:den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den>
                          </m:f>
                        </m:e>
                      </m:rad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e>
                      </m:rad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sSup>
                            <m:sSup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rad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1C373309-8715-479F-B9FD-0BB10BDDBC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2205" y="2449334"/>
                <a:ext cx="4950367" cy="136537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DAA247EC-0DF0-4C6A-8D99-C407949A99A8}"/>
                  </a:ext>
                </a:extLst>
              </p:cNvPr>
              <p:cNvSpPr/>
              <p:nvPr/>
            </p:nvSpPr>
            <p:spPr>
              <a:xfrm>
                <a:off x="3203848" y="3814708"/>
                <a:ext cx="5317305" cy="62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g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216</m:t>
                          </m:r>
                        </m:e>
                      </m:rad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g>
                        <m:e>
                          <m:sSup>
                            <m:sSup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sup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rad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rad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DAA247EC-0DF0-4C6A-8D99-C407949A99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3814708"/>
                <a:ext cx="5317305" cy="62966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正方形/長方形 22">
                <a:extLst>
                  <a:ext uri="{FF2B5EF4-FFF2-40B4-BE49-F238E27FC236}">
                    <a16:creationId xmlns:a16="http://schemas.microsoft.com/office/drawing/2014/main" id="{4A567DAC-44B9-4712-A8DB-1F352AA85659}"/>
                  </a:ext>
                </a:extLst>
              </p:cNvPr>
              <p:cNvSpPr/>
              <p:nvPr/>
            </p:nvSpPr>
            <p:spPr>
              <a:xfrm>
                <a:off x="4067944" y="4365104"/>
                <a:ext cx="5419177" cy="23883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auto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sSup>
                            <m:sSup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e>
                      </m:rad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÷</m:t>
                      </m:r>
                      <m:rad>
                        <m:ra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64</m:t>
                          </m:r>
                        </m:e>
                      </m:rad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64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altLang="ja-JP" sz="28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fontAlgn="auto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sSup>
                            <m:sSup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sSup>
                            <m:sSup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rad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sSup>
                            <m:sSup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⋅2</m:t>
                          </m:r>
                        </m:e>
                      </m:rad>
                    </m:oMath>
                    <m:oMath xmlns:m="http://schemas.openxmlformats.org/officeDocument/2006/math"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g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3" name="正方形/長方形 22">
                <a:extLst>
                  <a:ext uri="{FF2B5EF4-FFF2-40B4-BE49-F238E27FC236}">
                    <a16:creationId xmlns:a16="http://schemas.microsoft.com/office/drawing/2014/main" id="{4A567DAC-44B9-4712-A8DB-1F352AA856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4365104"/>
                <a:ext cx="5419177" cy="238834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850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  <p:bldP spid="22" grpId="0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タイトル 1"/>
          <p:cNvSpPr txBox="1">
            <a:spLocks/>
          </p:cNvSpPr>
          <p:nvPr/>
        </p:nvSpPr>
        <p:spPr bwMode="auto">
          <a:xfrm>
            <a:off x="257175" y="84138"/>
            <a:ext cx="86953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３ 指数の拡張     　　　　　　　　　  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p.154)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表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39888334"/>
                  </p:ext>
                </p:extLst>
              </p:nvPr>
            </p:nvGraphicFramePr>
            <p:xfrm>
              <a:off x="257175" y="1055280"/>
              <a:ext cx="8695397" cy="208568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69539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455674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kumimoji="1" lang="ja-JP" altLang="en-US" sz="2800" b="0" kern="12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　</a:t>
                          </a:r>
                          <a:r>
                            <a:rPr kumimoji="1" lang="ja-JP" altLang="ja-JP" sz="2800" b="0" kern="12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有理数を指数とする累乗</a:t>
                          </a:r>
                          <a:endParaRPr lang="ja-JP" sz="2800" b="0" kern="100" dirty="0">
                            <a:solidFill>
                              <a:schemeClr val="tx1"/>
                            </a:solidFill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630014">
                    <a:tc>
                      <a:txBody>
                        <a:bodyPr/>
                        <a:lstStyle/>
                        <a:p>
                          <a:pPr marL="0" indent="0" fontAlgn="auto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kumimoji="1" lang="ja-JP" altLang="en-US" sz="2800" b="0" kern="1200" dirty="0">
                              <a:solidFill>
                                <a:schemeClr val="tx1"/>
                              </a:solidFill>
                              <a:effectLst/>
                              <a:ea typeface="+mn-ea"/>
                              <a:cs typeface="+mn-cs"/>
                            </a:rPr>
                            <a:t>　　　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𝑎</m:t>
                              </m:r>
                              <m:r>
                                <a:rPr kumimoji="1" lang="en-US" altLang="ja-JP" sz="2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&gt;0</m:t>
                              </m:r>
                              <m:r>
                                <m:rPr>
                                  <m:nor/>
                                </m:rPr>
                                <a:rPr kumimoji="1" lang="ja-JP" altLang="en-US" sz="2800" b="0" kern="1200">
                                  <a:solidFill>
                                    <a:schemeClr val="tx1"/>
                                  </a:solidFill>
                                  <a:effectLst/>
                                  <a:latin typeface="ＭＳ ゴシック" panose="020B0609070205080204" pitchFamily="49" charset="-128"/>
                                  <a:ea typeface="ＭＳ ゴシック" panose="020B0609070205080204" pitchFamily="49" charset="-128"/>
                                  <a:cs typeface="+mn-cs"/>
                                </a:rPr>
                                <m:t>で，</m:t>
                              </m:r>
                              <m:r>
                                <a:rPr kumimoji="1" lang="en-US" altLang="ja-JP" sz="28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</m:t>
                              </m:r>
                              <m:r>
                                <m:rPr>
                                  <m:nor/>
                                </m:rPr>
                                <a:rPr lang="ja-JP" altLang="ja-JP" sz="2800" b="0" dirty="0" smtClean="0">
                                  <a:solidFill>
                                    <a:schemeClr val="tx1"/>
                                  </a:solidFill>
                                  <a:latin typeface="ＭＳ ゴシック" panose="020B0609070205080204" pitchFamily="49" charset="-128"/>
                                  <a:ea typeface="ＭＳ ゴシック" panose="020B0609070205080204" pitchFamily="49" charset="-128"/>
                                </a:rPr>
                                <m:t>，</m:t>
                              </m:r>
                              <m:r>
                                <a:rPr kumimoji="1" lang="en-US" altLang="ja-JP" sz="28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  <m:r>
                                <m:rPr>
                                  <m:nor/>
                                </m:rPr>
                                <a:rPr kumimoji="1" lang="ja-JP" altLang="en-US" sz="2800" b="0" kern="1200">
                                  <a:solidFill>
                                    <a:schemeClr val="tx1"/>
                                  </a:solidFill>
                                  <a:effectLst/>
                                  <a:latin typeface="ＭＳ ゴシック" panose="020B0609070205080204" pitchFamily="49" charset="-128"/>
                                  <a:ea typeface="ＭＳ ゴシック" panose="020B0609070205080204" pitchFamily="49" charset="-128"/>
                                  <a:cs typeface="+mn-cs"/>
                                </a:rPr>
                                <m:t>が正の整数のとき</m:t>
                              </m:r>
                            </m:oMath>
                          </a14:m>
                          <a:endParaRPr kumimoji="1" lang="ja-JP" altLang="ja-JP" sz="2800" b="0" kern="1200" dirty="0">
                            <a:solidFill>
                              <a:schemeClr val="tx1"/>
                            </a:solidFill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1" lang="ja-JP" altLang="ja-JP" sz="28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𝒂</m:t>
                                    </m:r>
                                  </m:e>
                                  <m:sup>
                                    <m:f>
                                      <m:fPr>
                                        <m:ctrlPr>
                                          <a:rPr kumimoji="1" lang="ja-JP" altLang="ja-JP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1" lang="en-US" altLang="ja-JP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𝒎</m:t>
                                        </m:r>
                                      </m:num>
                                      <m:den>
                                        <m:r>
                                          <a:rPr kumimoji="1" lang="en-US" altLang="ja-JP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𝒏</m:t>
                                        </m:r>
                                      </m:den>
                                    </m:f>
                                  </m:sup>
                                </m:sSup>
                                <m:r>
                                  <a:rPr kumimoji="1" lang="en-US" altLang="ja-JP" sz="28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ad>
                                  <m:radPr>
                                    <m:ctrlPr>
                                      <a:rPr kumimoji="1" lang="ja-JP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𝒏</m:t>
                                    </m:r>
                                  </m:deg>
                                  <m:e>
                                    <m:sSup>
                                      <m:sSupPr>
                                        <m:ctrlPr>
                                          <a:rPr kumimoji="1" lang="ja-JP" altLang="ja-JP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1" lang="en-US" altLang="ja-JP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𝒂</m:t>
                                        </m:r>
                                      </m:e>
                                      <m:sup>
                                        <m:r>
                                          <a:rPr kumimoji="1" lang="en-US" altLang="ja-JP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𝒎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kumimoji="1" lang="en-US" altLang="ja-JP" sz="28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 </m:t>
                                </m:r>
                                <m:r>
                                  <a:rPr kumimoji="1" lang="en-US" altLang="ja-JP" sz="28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kumimoji="1" lang="ja-JP" altLang="ja-JP" sz="28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　</m:t>
                                </m:r>
                                <m:sSup>
                                  <m:sSupPr>
                                    <m:ctrlPr>
                                      <a:rPr kumimoji="1" lang="ja-JP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kumimoji="1" lang="ja-JP" altLang="ja-JP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1" lang="en-US" altLang="ja-JP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𝒎</m:t>
                                        </m:r>
                                      </m:num>
                                      <m:den>
                                        <m:r>
                                          <a:rPr kumimoji="1" lang="en-US" altLang="ja-JP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𝒏</m:t>
                                        </m:r>
                                      </m:den>
                                    </m:f>
                                  </m:sup>
                                </m:sSup>
                                <m:r>
                                  <a:rPr kumimoji="1" lang="en-US" altLang="ja-JP" sz="28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kumimoji="1" lang="ja-JP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</m:num>
                                  <m:den>
                                    <m:rad>
                                      <m:radPr>
                                        <m:ctrlPr>
                                          <a:rPr kumimoji="1" lang="ja-JP" altLang="ja-JP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radPr>
                                      <m:deg>
                                        <m:r>
                                          <a:rPr kumimoji="1" lang="en-US" altLang="ja-JP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𝒏</m:t>
                                        </m:r>
                                      </m:deg>
                                      <m:e>
                                        <m:sSup>
                                          <m:sSupPr>
                                            <m:ctrlPr>
                                              <a:rPr kumimoji="1" lang="ja-JP" altLang="ja-JP" sz="28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kumimoji="1" lang="en-US" altLang="ja-JP" sz="28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𝒂</m:t>
                                            </m:r>
                                          </m:e>
                                          <m:sup>
                                            <m:r>
                                              <a:rPr kumimoji="1" lang="en-US" altLang="ja-JP" sz="28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𝒎</m:t>
                                            </m:r>
                                          </m:sup>
                                        </m:sSup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kumimoji="1" lang="ja-JP" altLang="en-US" sz="2800" b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表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39888334"/>
                  </p:ext>
                </p:extLst>
              </p:nvPr>
            </p:nvGraphicFramePr>
            <p:xfrm>
              <a:off x="257175" y="1055280"/>
              <a:ext cx="8695397" cy="208568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69539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455674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kumimoji="1" lang="ja-JP" altLang="en-US" sz="2800" b="0" kern="12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　</a:t>
                          </a:r>
                          <a:r>
                            <a:rPr kumimoji="1" lang="ja-JP" altLang="ja-JP" sz="2800" b="0" kern="12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有理数を指数とする累乗</a:t>
                          </a:r>
                          <a:endParaRPr lang="ja-JP" sz="2800" b="0" kern="100" dirty="0">
                            <a:solidFill>
                              <a:schemeClr val="tx1"/>
                            </a:solidFill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630014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70" t="-33955" r="-140" b="-7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2">
                <a:extLst>
                  <a:ext uri="{FF2B5EF4-FFF2-40B4-BE49-F238E27FC236}">
                    <a16:creationId xmlns:a16="http://schemas.microsoft.com/office/drawing/2014/main" id="{13041719-2097-4DA6-AE92-225CAB15EC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175" y="3212976"/>
                <a:ext cx="8563297" cy="6829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上のことから，とくに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 smtClean="0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</a:rPr>
                          <m:t>𝑎</m:t>
                        </m:r>
                      </m:e>
                      <m:sup>
                        <m:f>
                          <m:fPr>
                            <m:ctrlPr>
                              <a:rPr lang="en-US" altLang="ja-JP" sz="2800" i="1" smtClean="0"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</a:rPr>
                            </m:ctrlPr>
                          </m:fPr>
                          <m:num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</a:rPr>
                        </m:ctrlPr>
                      </m:radPr>
                      <m:deg/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</a:rPr>
                          <m:t>𝑎</m:t>
                        </m:r>
                      </m:e>
                    </m:rad>
                    <m:r>
                      <a:rPr lang="ja-JP" altLang="en-US" sz="2800" i="1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</a:rPr>
                          <m:t>𝑎</m:t>
                        </m:r>
                      </m:e>
                      <m:sup>
                        <m:f>
                          <m:f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</a:rPr>
                            </m:ctrlPr>
                          </m:fPr>
                          <m:num>
                            <m:r>
                              <a:rPr lang="en-US" altLang="ja-JP" sz="2800" i="1"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ja-JP" sz="2800" b="0" i="1" smtClean="0">
                                <a:latin typeface="Cambria Math"/>
                                <a:ea typeface="ＭＳ ゴシック" panose="020B0609070205080204" pitchFamily="49" charset="-128"/>
                              </a:rPr>
                              <m:t>𝑛</m:t>
                            </m:r>
                          </m:den>
                        </m:f>
                      </m:sup>
                    </m:sSup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=</m:t>
                    </m:r>
                    <m:rad>
                      <m:rad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altLang="ja-JP" sz="2800" b="0" i="1" smtClean="0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</a:rPr>
                          <m:t>𝑛</m:t>
                        </m:r>
                      </m:deg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</a:rPr>
                          <m:t>𝑎</m:t>
                        </m:r>
                      </m:e>
                    </m:rad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である。</a:t>
                </a:r>
              </a:p>
            </p:txBody>
          </p:sp>
        </mc:Choice>
        <mc:Fallback xmlns="">
          <p:sp>
            <p:nvSpPr>
              <p:cNvPr id="16" name="テキスト ボックス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3041719-2097-4DA6-AE92-225CAB15EC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7175" y="3212976"/>
                <a:ext cx="8563297" cy="682944"/>
              </a:xfrm>
              <a:prstGeom prst="rect">
                <a:avLst/>
              </a:prstGeom>
              <a:blipFill rotWithShape="1">
                <a:blip r:embed="rId4"/>
                <a:stretch>
                  <a:fillRect l="-1423" b="-2142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54462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190137" y="2616614"/>
                <a:ext cx="4307943" cy="40616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ja-JP" altLang="en-US" sz="2800" dirty="0">
                    <a:solidFill>
                      <a:prstClr val="black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次の値を求めよ。</a:t>
                </a:r>
                <a:endParaRPr lang="en-US" altLang="ja-JP" sz="2800" dirty="0">
                  <a:solidFill>
                    <a:prstClr val="black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16</m:t>
                        </m:r>
                      </m:e>
                      <m:sup>
                        <m:f>
                          <m:f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28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ja-JP" sz="280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</m:oMath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hangingPunct="1">
                  <a:lnSpc>
                    <a:spcPct val="150000"/>
                  </a:lnSpc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27</m:t>
                        </m:r>
                      </m:e>
                      <m:sup>
                        <m:f>
                          <m:f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280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altLang="ja-JP" sz="280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endParaRPr lang="ja-JP" altLang="ja-JP" sz="2800" dirty="0"/>
              </a:p>
              <a:p>
                <a:pPr eaLnBrk="1" hangingPunct="1">
                  <a:lnSpc>
                    <a:spcPct val="150000"/>
                  </a:lnSpc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(3)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36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28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ja-JP" sz="280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hangingPunct="1">
                  <a:lnSpc>
                    <a:spcPct val="200000"/>
                  </a:lnSpc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(4)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125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280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ja-JP" sz="280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endParaRPr lang="ja-JP" altLang="ja-JP" sz="2800" dirty="0"/>
              </a:p>
            </p:txBody>
          </p:sp>
        </mc:Choice>
        <mc:Fallback xmlns="">
          <p:sp>
            <p:nvSpPr>
              <p:cNvPr id="24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137" y="2616614"/>
                <a:ext cx="4307943" cy="4061689"/>
              </a:xfrm>
              <a:prstGeom prst="rect">
                <a:avLst/>
              </a:prstGeom>
              <a:blipFill>
                <a:blip r:embed="rId3"/>
                <a:stretch>
                  <a:fillRect l="-2829" t="-149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タイトル 1"/>
          <p:cNvSpPr txBox="1">
            <a:spLocks/>
          </p:cNvSpPr>
          <p:nvPr/>
        </p:nvSpPr>
        <p:spPr bwMode="auto">
          <a:xfrm>
            <a:off x="257175" y="84138"/>
            <a:ext cx="86953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３ 指数の拡張     　　　　　　　　　  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p.154)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8">
                <a:extLst>
                  <a:ext uri="{FF2B5EF4-FFF2-40B4-BE49-F238E27FC236}">
                    <a16:creationId xmlns:a16="http://schemas.microsoft.com/office/drawing/2014/main" id="{D29A59FE-FD26-4B24-9A41-72208294AF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89727" y="764704"/>
                <a:ext cx="2830509" cy="6984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f>
                          <m:f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280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ja-JP" sz="280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9" name="テキスト ボックス 8">
                <a:extLst>
                  <a:ext uri="{FF2B5EF4-FFF2-40B4-BE49-F238E27FC236}">
                    <a16:creationId xmlns:a16="http://schemas.microsoft.com/office/drawing/2014/main" id="{D29A59FE-FD26-4B24-9A41-72208294AF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9727" y="764704"/>
                <a:ext cx="2830509" cy="698461"/>
              </a:xfrm>
              <a:prstGeom prst="rect">
                <a:avLst/>
              </a:prstGeom>
              <a:blipFill>
                <a:blip r:embed="rId4"/>
                <a:stretch>
                  <a:fillRect l="-4310" b="-1826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8">
                <a:extLst>
                  <a:ext uri="{FF2B5EF4-FFF2-40B4-BE49-F238E27FC236}">
                    <a16:creationId xmlns:a16="http://schemas.microsoft.com/office/drawing/2014/main" id="{691D98B5-8310-412C-878C-F6CDA872DF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89726" y="1607008"/>
                <a:ext cx="5062757" cy="681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16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280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ja-JP" sz="280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0" name="テキスト ボックス 8">
                <a:extLst>
                  <a:ext uri="{FF2B5EF4-FFF2-40B4-BE49-F238E27FC236}">
                    <a16:creationId xmlns:a16="http://schemas.microsoft.com/office/drawing/2014/main" id="{691D98B5-8310-412C-878C-F6CDA872DF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9726" y="1607008"/>
                <a:ext cx="5062757" cy="681725"/>
              </a:xfrm>
              <a:prstGeom prst="rect">
                <a:avLst/>
              </a:prstGeom>
              <a:blipFill>
                <a:blip r:embed="rId5"/>
                <a:stretch>
                  <a:fillRect l="-2407" b="-2252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755D5D96-D53C-40D8-B8B5-F297253094C9}"/>
              </a:ext>
            </a:extLst>
          </p:cNvPr>
          <p:cNvGrpSpPr/>
          <p:nvPr/>
        </p:nvGrpSpPr>
        <p:grpSpPr>
          <a:xfrm>
            <a:off x="210404" y="916480"/>
            <a:ext cx="903509" cy="460800"/>
            <a:chOff x="210403" y="916480"/>
            <a:chExt cx="903509" cy="460800"/>
          </a:xfrm>
        </p:grpSpPr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69E29CA4-A256-45AE-B7A7-0505A9D61FF7}"/>
                </a:ext>
              </a:extLst>
            </p:cNvPr>
            <p:cNvSpPr/>
            <p:nvPr/>
          </p:nvSpPr>
          <p:spPr>
            <a:xfrm>
              <a:off x="660312" y="916480"/>
              <a:ext cx="453600" cy="460800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ja-JP" altLang="en-US" sz="2400" dirty="0">
                  <a:solidFill>
                    <a:prstClr val="black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８</a:t>
              </a:r>
            </a:p>
          </p:txBody>
        </p:sp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B1CC308F-F4AB-4E56-8DEF-F6EC9E1F0F97}"/>
                </a:ext>
              </a:extLst>
            </p:cNvPr>
            <p:cNvSpPr/>
            <p:nvPr/>
          </p:nvSpPr>
          <p:spPr>
            <a:xfrm>
              <a:off x="210403" y="916480"/>
              <a:ext cx="460800" cy="4608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dirty="0">
                  <a:solidFill>
                    <a:prstClr val="white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例</a:t>
              </a:r>
            </a:p>
          </p:txBody>
        </p:sp>
      </p:grp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F1398331-8809-4EB2-9CC8-234FCB42FAB8}"/>
              </a:ext>
            </a:extLst>
          </p:cNvPr>
          <p:cNvGrpSpPr/>
          <p:nvPr/>
        </p:nvGrpSpPr>
        <p:grpSpPr>
          <a:xfrm>
            <a:off x="234670" y="2646515"/>
            <a:ext cx="880948" cy="461665"/>
            <a:chOff x="234669" y="908720"/>
            <a:chExt cx="880948" cy="461665"/>
          </a:xfrm>
        </p:grpSpPr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EEF6731D-77D1-452D-94DD-C007A591412B}"/>
                </a:ext>
              </a:extLst>
            </p:cNvPr>
            <p:cNvSpPr txBox="1"/>
            <p:nvPr/>
          </p:nvSpPr>
          <p:spPr>
            <a:xfrm>
              <a:off x="234669" y="908720"/>
              <a:ext cx="8809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問７</a:t>
              </a:r>
            </a:p>
          </p:txBody>
        </p:sp>
        <p:cxnSp>
          <p:nvCxnSpPr>
            <p:cNvPr id="33" name="直線コネクタ 32">
              <a:extLst>
                <a:ext uri="{FF2B5EF4-FFF2-40B4-BE49-F238E27FC236}">
                  <a16:creationId xmlns:a16="http://schemas.microsoft.com/office/drawing/2014/main" id="{857AF25C-4BF4-4EC2-9585-2E8A1D258580}"/>
                </a:ext>
              </a:extLst>
            </p:cNvPr>
            <p:cNvCxnSpPr/>
            <p:nvPr/>
          </p:nvCxnSpPr>
          <p:spPr>
            <a:xfrm>
              <a:off x="309188" y="914455"/>
              <a:ext cx="72008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FFD8DDA8-F026-4888-A776-65748886368C}"/>
                  </a:ext>
                </a:extLst>
              </p:cNvPr>
              <p:cNvSpPr/>
              <p:nvPr/>
            </p:nvSpPr>
            <p:spPr>
              <a:xfrm>
                <a:off x="2699792" y="836104"/>
                <a:ext cx="4320480" cy="6310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ja-JP" altLang="ja-JP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altLang="ja-JP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sSup>
                            <m:sSupPr>
                              <m:ctrlPr>
                                <a:rPr lang="ja-JP" altLang="ja-JP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sup>
                              <m:r>
                                <a:rPr lang="en-US" altLang="ja-JP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altLang="ja-JP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FFD8DDA8-F026-4888-A776-6574888636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836104"/>
                <a:ext cx="4320480" cy="6310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>
                <a:extLst>
                  <a:ext uri="{FF2B5EF4-FFF2-40B4-BE49-F238E27FC236}">
                    <a16:creationId xmlns:a16="http://schemas.microsoft.com/office/drawing/2014/main" id="{2C2F8F10-BDBC-438D-91F2-0BB0C785EF3D}"/>
                  </a:ext>
                </a:extLst>
              </p:cNvPr>
              <p:cNvSpPr/>
              <p:nvPr/>
            </p:nvSpPr>
            <p:spPr>
              <a:xfrm>
                <a:off x="3779912" y="889584"/>
                <a:ext cx="3168352" cy="5739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ja-JP" altLang="ja-JP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altLang="ja-JP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altLang="ja-JP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64</m:t>
                          </m:r>
                        </m:e>
                      </m:rad>
                      <m:r>
                        <a:rPr lang="en-US" altLang="ja-JP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" name="正方形/長方形 3">
                <a:extLst>
                  <a:ext uri="{FF2B5EF4-FFF2-40B4-BE49-F238E27FC236}">
                    <a16:creationId xmlns:a16="http://schemas.microsoft.com/office/drawing/2014/main" id="{2C2F8F10-BDBC-438D-91F2-0BB0C785EF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889584"/>
                <a:ext cx="3168352" cy="57394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328FE445-3322-45A7-B3B9-0FD25EE4564B}"/>
                  </a:ext>
                </a:extLst>
              </p:cNvPr>
              <p:cNvSpPr/>
              <p:nvPr/>
            </p:nvSpPr>
            <p:spPr>
              <a:xfrm>
                <a:off x="4932040" y="832454"/>
                <a:ext cx="2016224" cy="6310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ja-JP" altLang="ja-JP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altLang="ja-JP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sSup>
                            <m:sSupPr>
                              <m:ctrlPr>
                                <a:rPr lang="ja-JP" altLang="ja-JP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US" altLang="ja-JP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rad>
                      <m:r>
                        <a:rPr lang="en-US" altLang="ja-JP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328FE445-3322-45A7-B3B9-0FD25EE456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832454"/>
                <a:ext cx="2016224" cy="63107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C0BCA7C5-2600-44CB-A553-185614F73D0F}"/>
                  </a:ext>
                </a:extLst>
              </p:cNvPr>
              <p:cNvSpPr/>
              <p:nvPr/>
            </p:nvSpPr>
            <p:spPr>
              <a:xfrm>
                <a:off x="6143482" y="940304"/>
                <a:ext cx="175358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C0BCA7C5-2600-44CB-A553-185614F73D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3482" y="940304"/>
                <a:ext cx="1753580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C3303EDA-3039-4A08-A6CF-D30A5917F8C5}"/>
                  </a:ext>
                </a:extLst>
              </p:cNvPr>
              <p:cNvSpPr/>
              <p:nvPr/>
            </p:nvSpPr>
            <p:spPr>
              <a:xfrm>
                <a:off x="3034444" y="1550734"/>
                <a:ext cx="3942184" cy="982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ja-JP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ctrlPr>
                                <a:rPr lang="ja-JP" altLang="ja-JP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altLang="ja-JP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g>
                            <m:e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e>
                                <m:sup>
                                  <m:r>
                                    <a:rPr lang="en-US" altLang="ja-JP" sz="2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altLang="ja-JP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C3303EDA-3039-4A08-A6CF-D30A5917F8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4444" y="1550734"/>
                <a:ext cx="3942184" cy="9823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8F994EC6-EC76-4550-82AF-D41A7FCAABAD}"/>
                  </a:ext>
                </a:extLst>
              </p:cNvPr>
              <p:cNvSpPr/>
              <p:nvPr/>
            </p:nvSpPr>
            <p:spPr>
              <a:xfrm>
                <a:off x="4312332" y="1538076"/>
                <a:ext cx="2664296" cy="10826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ja-JP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ctrlPr>
                                <a:rPr lang="ja-JP" altLang="ja-JP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altLang="ja-JP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g>
                            <m:e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ja-JP" altLang="ja-JP" sz="2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ja-JP" altLang="ja-JP" sz="28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ja-JP" sz="280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  <m:sup>
                                          <m:r>
                                            <a:rPr lang="en-US" altLang="ja-JP" sz="280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altLang="ja-JP" sz="2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altLang="ja-JP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8F994EC6-EC76-4550-82AF-D41A7FCAAB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2332" y="1538076"/>
                <a:ext cx="2664296" cy="108266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1DA97319-8FB0-435E-87F4-161990033FDA}"/>
                  </a:ext>
                </a:extLst>
              </p:cNvPr>
              <p:cNvSpPr/>
              <p:nvPr/>
            </p:nvSpPr>
            <p:spPr>
              <a:xfrm>
                <a:off x="5896508" y="1535351"/>
                <a:ext cx="2966667" cy="10826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ja-JP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ctrlPr>
                                <a:rPr lang="ja-JP" altLang="ja-JP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altLang="ja-JP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g>
                            <m:e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ja-JP" altLang="ja-JP" sz="2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ja-JP" altLang="ja-JP" sz="28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ja-JP" sz="280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  <m:sup>
                                          <m:r>
                                            <a:rPr lang="en-US" altLang="ja-JP" sz="280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altLang="ja-JP" sz="2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altLang="ja-JP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1DA97319-8FB0-435E-87F4-161990033F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6508" y="1535351"/>
                <a:ext cx="2966667" cy="108266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99A3EE34-023A-43CB-8FFE-09B743BC0639}"/>
                  </a:ext>
                </a:extLst>
              </p:cNvPr>
              <p:cNvSpPr/>
              <p:nvPr/>
            </p:nvSpPr>
            <p:spPr>
              <a:xfrm>
                <a:off x="7449227" y="1538132"/>
                <a:ext cx="1587269" cy="901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ja-JP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ja-JP" altLang="ja-JP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altLang="ja-JP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altLang="ja-JP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99A3EE34-023A-43CB-8FFE-09B743BC06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9227" y="1538132"/>
                <a:ext cx="1587269" cy="90178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正方形/長方形 33">
                <a:extLst>
                  <a:ext uri="{FF2B5EF4-FFF2-40B4-BE49-F238E27FC236}">
                    <a16:creationId xmlns:a16="http://schemas.microsoft.com/office/drawing/2014/main" id="{3E9AF646-27B2-452A-B507-705C2F738257}"/>
                  </a:ext>
                </a:extLst>
              </p:cNvPr>
              <p:cNvSpPr/>
              <p:nvPr/>
            </p:nvSpPr>
            <p:spPr>
              <a:xfrm>
                <a:off x="8219020" y="1538132"/>
                <a:ext cx="817476" cy="901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ja-JP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4" name="正方形/長方形 33">
                <a:extLst>
                  <a:ext uri="{FF2B5EF4-FFF2-40B4-BE49-F238E27FC236}">
                    <a16:creationId xmlns:a16="http://schemas.microsoft.com/office/drawing/2014/main" id="{3E9AF646-27B2-452A-B507-705C2F7382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9020" y="1538132"/>
                <a:ext cx="817476" cy="90178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8">
                <a:extLst>
                  <a:ext uri="{FF2B5EF4-FFF2-40B4-BE49-F238E27FC236}">
                    <a16:creationId xmlns:a16="http://schemas.microsoft.com/office/drawing/2014/main" id="{F1957FC9-F50A-4581-A901-5AE7BE4BFE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04981" y="3080302"/>
                <a:ext cx="4505589" cy="630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e>
                      </m:rad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sSup>
                            <m:sSup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rad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36" name="テキスト ボックス 8">
                <a:extLst>
                  <a:ext uri="{FF2B5EF4-FFF2-40B4-BE49-F238E27FC236}">
                    <a16:creationId xmlns:a16="http://schemas.microsoft.com/office/drawing/2014/main" id="{F1957FC9-F50A-4581-A901-5AE7BE4BFE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04981" y="3080302"/>
                <a:ext cx="4505589" cy="63017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8">
                <a:extLst>
                  <a:ext uri="{FF2B5EF4-FFF2-40B4-BE49-F238E27FC236}">
                    <a16:creationId xmlns:a16="http://schemas.microsoft.com/office/drawing/2014/main" id="{4BCF502B-7098-4F86-9D0D-9EBC3B21A4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9597" y="3769764"/>
                <a:ext cx="6089765" cy="6917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sSup>
                            <m:sSup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27</m:t>
                              </m:r>
                            </m:e>
                            <m:sup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rad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g>
                                <m:e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27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𝟖𝟏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テキスト ボックス 8">
                <a:extLst>
                  <a:ext uri="{FF2B5EF4-FFF2-40B4-BE49-F238E27FC236}">
                    <a16:creationId xmlns:a16="http://schemas.microsoft.com/office/drawing/2014/main" id="{4BCF502B-7098-4F86-9D0D-9EBC3B21A4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99597" y="3769764"/>
                <a:ext cx="6089765" cy="69179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8">
                <a:extLst>
                  <a:ext uri="{FF2B5EF4-FFF2-40B4-BE49-F238E27FC236}">
                    <a16:creationId xmlns:a16="http://schemas.microsoft.com/office/drawing/2014/main" id="{B994AE56-F941-4525-B342-EA33256469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5203" y="4545116"/>
                <a:ext cx="4734024" cy="982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36</m:t>
                              </m:r>
                            </m:e>
                          </m:rad>
                        </m:den>
                      </m:f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テキスト ボックス 8">
                <a:extLst>
                  <a:ext uri="{FF2B5EF4-FFF2-40B4-BE49-F238E27FC236}">
                    <a16:creationId xmlns:a16="http://schemas.microsoft.com/office/drawing/2014/main" id="{B994AE56-F941-4525-B342-EA33256469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15203" y="4545116"/>
                <a:ext cx="4734024" cy="9823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8">
                <a:extLst>
                  <a:ext uri="{FF2B5EF4-FFF2-40B4-BE49-F238E27FC236}">
                    <a16:creationId xmlns:a16="http://schemas.microsoft.com/office/drawing/2014/main" id="{F3F7870A-8B9B-4D52-B83F-61C2928F89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31320" y="5591863"/>
                <a:ext cx="5674716" cy="117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fontAlgn="auto" hangingPunct="1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g>
                            <m:e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125</m:t>
                                  </m:r>
                                </m:e>
                                <m:sup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ctrlPr>
                                        <a:rPr lang="ja-JP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>
                                      <m:r>
                                        <a:rPr lang="en-US" altLang="ja-JP" sz="280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g>
                                    <m:e>
                                      <m:r>
                                        <a:rPr lang="en-US" altLang="ja-JP" sz="280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125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テキスト ボックス 8">
                <a:extLst>
                  <a:ext uri="{FF2B5EF4-FFF2-40B4-BE49-F238E27FC236}">
                    <a16:creationId xmlns:a16="http://schemas.microsoft.com/office/drawing/2014/main" id="{F3F7870A-8B9B-4D52-B83F-61C2928F89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31320" y="5591863"/>
                <a:ext cx="5674716" cy="117000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186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34" grpId="0"/>
      <p:bldP spid="36" grpId="0"/>
      <p:bldP spid="37" grpId="0"/>
      <p:bldP spid="38" grpId="0"/>
      <p:bldP spid="3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190136" y="903864"/>
                <a:ext cx="7762436" cy="664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ja-JP" altLang="ja-JP" sz="2800" dirty="0"/>
                  <a:t>次の値を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f>
                          <m:f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sup>
                    </m:sSup>
                  </m:oMath>
                </a14:m>
                <a:r>
                  <a:rPr lang="ja-JP" altLang="ja-JP" sz="2800" dirty="0"/>
                  <a:t>の形で表せ。</a:t>
                </a:r>
                <a:endParaRPr lang="ja-JP" altLang="en-US" sz="2800" dirty="0">
                  <a:solidFill>
                    <a:prstClr val="black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4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136" y="903864"/>
                <a:ext cx="7762436" cy="664349"/>
              </a:xfrm>
              <a:prstGeom prst="rect">
                <a:avLst/>
              </a:prstGeom>
              <a:blipFill>
                <a:blip r:embed="rId3"/>
                <a:stretch>
                  <a:fillRect l="-1570" b="-2201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1190136" y="1684639"/>
                <a:ext cx="2293509" cy="5359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5</m:t>
                        </m:r>
                      </m:deg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</m:oMath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5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136" y="1684639"/>
                <a:ext cx="2293509" cy="535916"/>
              </a:xfrm>
              <a:prstGeom prst="rect">
                <a:avLst/>
              </a:prstGeom>
              <a:blipFill>
                <a:blip r:embed="rId4"/>
                <a:stretch>
                  <a:fillRect l="-5319" t="-13636" b="-2613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1190136" y="2534807"/>
                <a:ext cx="2712880" cy="5825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sSup>
                          <m:sSup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e>
                    </m:rad>
                  </m:oMath>
                </a14:m>
                <a:endParaRPr lang="ja-JP" altLang="ja-JP" sz="2800" dirty="0"/>
              </a:p>
            </p:txBody>
          </p:sp>
        </mc:Choice>
        <mc:Fallback xmlns="">
          <p:sp>
            <p:nvSpPr>
              <p:cNvPr id="26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136" y="2534807"/>
                <a:ext cx="2712880" cy="582595"/>
              </a:xfrm>
              <a:prstGeom prst="rect">
                <a:avLst/>
              </a:prstGeom>
              <a:blipFill>
                <a:blip r:embed="rId5"/>
                <a:stretch>
                  <a:fillRect l="-4494" t="-5263" b="-252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1190135" y="3384750"/>
                <a:ext cx="2293509" cy="5850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(3)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−3</m:t>
                            </m:r>
                          </m:sup>
                        </m:sSup>
                      </m:e>
                    </m:rad>
                  </m:oMath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7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135" y="3384750"/>
                <a:ext cx="2293509" cy="585097"/>
              </a:xfrm>
              <a:prstGeom prst="rect">
                <a:avLst/>
              </a:prstGeom>
              <a:blipFill>
                <a:blip r:embed="rId6"/>
                <a:stretch>
                  <a:fillRect l="-5319" t="-4167" b="-2395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1190135" y="4237195"/>
                <a:ext cx="3233787" cy="982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sz="2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(4)</m:t>
                      </m:r>
                      <m:r>
                        <m:rPr>
                          <m:nor/>
                        </m:rPr>
                        <a:rPr lang="en-US" altLang="ja-JP" sz="2800" b="0" i="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 </m:t>
                      </m:r>
                      <m:f>
                        <m:f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g>
                            <m:e>
                              <m:sSup>
                                <m:sSupPr>
                                  <m:ctrlPr>
                                    <a:rPr lang="ja-JP" altLang="ja-JP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altLang="ja-JP" sz="280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ja-JP" altLang="ja-JP" sz="2800" dirty="0"/>
              </a:p>
            </p:txBody>
          </p:sp>
        </mc:Choice>
        <mc:Fallback xmlns="">
          <p:sp>
            <p:nvSpPr>
              <p:cNvPr id="28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135" y="4237195"/>
                <a:ext cx="3233787" cy="9823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タイトル 1"/>
          <p:cNvSpPr txBox="1">
            <a:spLocks/>
          </p:cNvSpPr>
          <p:nvPr/>
        </p:nvSpPr>
        <p:spPr bwMode="auto">
          <a:xfrm>
            <a:off x="257175" y="84138"/>
            <a:ext cx="86953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３ 指数の拡張     　　　　　　　　　  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p.154)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2579783" y="1490219"/>
                <a:ext cx="2293509" cy="7327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f>
                            <m:fPr>
                              <m:ctrlPr>
                                <a:rPr lang="ja-JP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1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79783" y="1490219"/>
                <a:ext cx="2293509" cy="73270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2699792" y="2375603"/>
                <a:ext cx="2116596" cy="7366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f>
                            <m:fPr>
                              <m:ctrlPr>
                                <a:rPr lang="ja-JP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num>
                            <m:den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2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9792" y="2375603"/>
                <a:ext cx="2116596" cy="7366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2843808" y="3241571"/>
                <a:ext cx="2293509" cy="728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ja-JP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3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43808" y="3241571"/>
                <a:ext cx="2293509" cy="72827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2843808" y="4247987"/>
                <a:ext cx="4473210" cy="11197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ja-JP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num>
                            <m:den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4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43808" y="4247987"/>
                <a:ext cx="4473210" cy="111979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4BDB3C40-954F-4F28-BDAC-F3C0F32BAB1A}"/>
              </a:ext>
            </a:extLst>
          </p:cNvPr>
          <p:cNvGrpSpPr/>
          <p:nvPr/>
        </p:nvGrpSpPr>
        <p:grpSpPr>
          <a:xfrm>
            <a:off x="234670" y="908722"/>
            <a:ext cx="880948" cy="461665"/>
            <a:chOff x="234669" y="908720"/>
            <a:chExt cx="880948" cy="461665"/>
          </a:xfrm>
        </p:grpSpPr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E13CF004-1562-408D-9209-EA5B53370162}"/>
                </a:ext>
              </a:extLst>
            </p:cNvPr>
            <p:cNvSpPr txBox="1"/>
            <p:nvPr/>
          </p:nvSpPr>
          <p:spPr>
            <a:xfrm>
              <a:off x="234669" y="908720"/>
              <a:ext cx="8809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問８</a:t>
              </a:r>
            </a:p>
          </p:txBody>
        </p: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EE40AAB7-0CE4-4711-9018-2836C452F0A7}"/>
                </a:ext>
              </a:extLst>
            </p:cNvPr>
            <p:cNvCxnSpPr/>
            <p:nvPr/>
          </p:nvCxnSpPr>
          <p:spPr>
            <a:xfrm>
              <a:off x="309188" y="914455"/>
              <a:ext cx="72008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2849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表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70316030"/>
                  </p:ext>
                </p:extLst>
              </p:nvPr>
            </p:nvGraphicFramePr>
            <p:xfrm>
              <a:off x="257175" y="1936257"/>
              <a:ext cx="8695397" cy="293290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69539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50717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ja-JP" altLang="en-US" sz="2800" b="0" kern="1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Times New Roman" panose="02020603050405020304" pitchFamily="18" charset="0"/>
                            </a:rPr>
                            <a:t>　指数法則</a:t>
                          </a:r>
                          <a:r>
                            <a:rPr lang="ja-JP" altLang="en-US" sz="28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ＭＳ ゴシック" panose="020B0609070205080204" pitchFamily="49" charset="-128"/>
                              <a:cs typeface="Times New Roman" panose="02020603050405020304" pitchFamily="18" charset="0"/>
                            </a:rPr>
                            <a:t>２</a:t>
                          </a:r>
                          <a:endParaRPr lang="ja-JP" sz="2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425733">
                    <a:tc>
                      <a:txBody>
                        <a:bodyPr/>
                        <a:lstStyle/>
                        <a:p>
                          <a:pPr marL="0" indent="0"/>
                          <a:r>
                            <a:rPr kumimoji="1" lang="ja-JP" altLang="en-US" sz="2800" b="1" kern="1200" dirty="0">
                              <a:solidFill>
                                <a:schemeClr val="tx1"/>
                              </a:solidFill>
                              <a:effectLst/>
                              <a:ea typeface="+mn-ea"/>
                              <a:cs typeface="+mn-cs"/>
                            </a:rPr>
                            <a:t>　　　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800" b="1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𝑎</m:t>
                              </m:r>
                              <m:r>
                                <a:rPr kumimoji="1" lang="en-US" altLang="ja-JP" sz="2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&gt;0</m:t>
                              </m:r>
                              <m:r>
                                <m:rPr>
                                  <m:nor/>
                                </m:rPr>
                                <a:rPr kumimoji="1" lang="ja-JP" altLang="en-US" sz="2800" b="0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ＭＳ ゴシック" panose="020B0609070205080204" pitchFamily="49" charset="-128"/>
                                  <a:ea typeface="ＭＳ ゴシック" panose="020B0609070205080204" pitchFamily="49" charset="-128"/>
                                  <a:cs typeface="+mn-cs"/>
                                </a:rPr>
                                <m:t>，</m:t>
                              </m:r>
                              <m:r>
                                <a:rPr kumimoji="1" lang="en-US" altLang="ja-JP" sz="2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𝑏</m:t>
                              </m:r>
                              <m:r>
                                <a:rPr kumimoji="1" lang="en-US" altLang="ja-JP" sz="2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&gt;0</m:t>
                              </m:r>
                              <m:r>
                                <m:rPr>
                                  <m:nor/>
                                </m:rPr>
                                <a:rPr kumimoji="1" lang="ja-JP" altLang="en-US" sz="2800" b="0" kern="1200">
                                  <a:solidFill>
                                    <a:schemeClr val="tx1"/>
                                  </a:solidFill>
                                  <a:effectLst/>
                                  <a:latin typeface="ＭＳ ゴシック" panose="020B0609070205080204" pitchFamily="49" charset="-128"/>
                                  <a:ea typeface="ＭＳ ゴシック" panose="020B0609070205080204" pitchFamily="49" charset="-128"/>
                                  <a:cs typeface="+mn-cs"/>
                                </a:rPr>
                                <m:t>で，</m:t>
                              </m:r>
                              <m:r>
                                <a:rPr kumimoji="1" lang="en-US" altLang="ja-JP" sz="28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𝑝</m:t>
                              </m:r>
                              <m:r>
                                <m:rPr>
                                  <m:nor/>
                                </m:rPr>
                                <a:rPr kumimoji="1" lang="ja-JP" altLang="en-US" sz="2800" b="0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ＭＳ ゴシック" panose="020B0609070205080204" pitchFamily="49" charset="-128"/>
                                  <a:ea typeface="ＭＳ ゴシック" panose="020B0609070205080204" pitchFamily="49" charset="-128"/>
                                  <a:cs typeface="+mn-cs"/>
                                </a:rPr>
                                <m:t>，</m:t>
                              </m:r>
                              <m:r>
                                <a:rPr kumimoji="1" lang="en-US" altLang="ja-JP" sz="28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𝑞</m:t>
                              </m:r>
                              <m:r>
                                <m:rPr>
                                  <m:nor/>
                                </m:rPr>
                                <a:rPr kumimoji="1" lang="ja-JP" altLang="en-US" sz="2800" b="0" kern="1200">
                                  <a:solidFill>
                                    <a:schemeClr val="tx1"/>
                                  </a:solidFill>
                                  <a:effectLst/>
                                  <a:latin typeface="ＭＳ ゴシック" panose="020B0609070205080204" pitchFamily="49" charset="-128"/>
                                  <a:ea typeface="ＭＳ ゴシック" panose="020B0609070205080204" pitchFamily="49" charset="-128"/>
                                  <a:cs typeface="+mn-cs"/>
                                </a:rPr>
                                <m:t>が有理数のとき</m:t>
                              </m:r>
                            </m:oMath>
                          </a14:m>
                          <a:endParaRPr kumimoji="1" lang="ja-JP" altLang="en-US" sz="2800" b="0" kern="1200" dirty="0">
                            <a:solidFill>
                              <a:schemeClr val="tx1"/>
                            </a:solidFill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+mn-cs"/>
                          </a:endParaRPr>
                        </a:p>
                        <a:p>
                          <a:pPr marL="0" indent="0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1" lang="ja-JP" altLang="en-US" sz="2800" b="0" i="1" kern="1200" dirty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　　　</m:t>
                                </m:r>
                                <m:sSup>
                                  <m:sSupPr>
                                    <m:ctrlPr>
                                      <a:rPr kumimoji="1" lang="ja-JP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𝒑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kumimoji="1" lang="ja-JP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𝒒</m:t>
                                    </m:r>
                                  </m:sup>
                                </m:sSup>
                                <m:r>
                                  <a:rPr kumimoji="1" lang="en-US" altLang="ja-JP" sz="28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kumimoji="1" lang="ja-JP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𝒑</m:t>
                                    </m:r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𝒒</m:t>
                                    </m:r>
                                  </m:sup>
                                </m:sSup>
                                <m:r>
                                  <a:rPr kumimoji="1" lang="ja-JP" altLang="en-US" sz="28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　　　　　　　　</m:t>
                                </m:r>
                                <m:sSup>
                                  <m:sSupPr>
                                    <m:ctrlPr>
                                      <a:rPr kumimoji="1" lang="ja-JP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𝒑</m:t>
                                    </m:r>
                                  </m:sup>
                                </m:sSup>
                                <m:r>
                                  <a:rPr kumimoji="1" lang="en-US" altLang="ja-JP" sz="28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÷</m:t>
                                </m:r>
                                <m:sSup>
                                  <m:sSupPr>
                                    <m:ctrlPr>
                                      <a:rPr kumimoji="1" lang="ja-JP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𝒒</m:t>
                                    </m:r>
                                  </m:sup>
                                </m:sSup>
                                <m:r>
                                  <a:rPr kumimoji="1" lang="en-US" altLang="ja-JP" sz="28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kumimoji="1" lang="ja-JP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𝒑</m:t>
                                    </m:r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1" lang="ja-JP" altLang="ja-JP" sz="2800" b="1" kern="1200" dirty="0">
                            <a:solidFill>
                              <a:schemeClr val="tx1"/>
                            </a:solidFill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+mn-cs"/>
                          </a:endParaRPr>
                        </a:p>
                        <a:p>
                          <a:pPr marL="0" indent="0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1" lang="ja-JP" altLang="en-US" sz="2800" b="1" i="1" kern="1200" dirty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　　　</m:t>
                                </m:r>
                                <m:sSup>
                                  <m:sSupPr>
                                    <m:ctrlPr>
                                      <a:rPr kumimoji="1" lang="ja-JP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kumimoji="1" lang="ja-JP" altLang="ja-JP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kumimoji="1" lang="ja-JP" altLang="ja-JP" sz="28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kumimoji="1" lang="en-US" altLang="ja-JP" sz="28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𝒂</m:t>
                                            </m:r>
                                          </m:e>
                                          <m:sup>
                                            <m:r>
                                              <a:rPr kumimoji="1" lang="en-US" altLang="ja-JP" sz="28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𝒑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  <m:sup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𝒒</m:t>
                                    </m:r>
                                  </m:sup>
                                </m:sSup>
                                <m:r>
                                  <a:rPr kumimoji="1" lang="en-US" altLang="ja-JP" sz="28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kumimoji="1" lang="ja-JP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𝒑𝒒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1" lang="ja-JP" altLang="ja-JP" sz="2800" b="1" kern="1200" dirty="0">
                            <a:solidFill>
                              <a:schemeClr val="tx1"/>
                            </a:solidFill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+mn-cs"/>
                          </a:endParaRPr>
                        </a:p>
                        <a:p>
                          <a:pPr marL="0" indent="0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1" lang="ja-JP" altLang="en-US" sz="2800" b="1" i="1" kern="1200" dirty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　　　</m:t>
                                </m:r>
                                <m:sSup>
                                  <m:sSupPr>
                                    <m:ctrlPr>
                                      <a:rPr kumimoji="1" lang="ja-JP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kumimoji="1" lang="ja-JP" altLang="ja-JP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𝒂𝒃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𝒑</m:t>
                                    </m:r>
                                  </m:sup>
                                </m:sSup>
                                <m:r>
                                  <a:rPr kumimoji="1" lang="en-US" altLang="ja-JP" sz="28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kumimoji="1" lang="ja-JP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𝒑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kumimoji="1" lang="ja-JP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𝒃</m:t>
                                    </m:r>
                                  </m:e>
                                  <m:sup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𝒑</m:t>
                                    </m:r>
                                  </m:sup>
                                </m:sSup>
                                <m:r>
                                  <a:rPr kumimoji="1" lang="ja-JP" altLang="en-US" sz="28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　　　　　　　</m:t>
                                </m:r>
                                <m:sSup>
                                  <m:sSupPr>
                                    <m:ctrlPr>
                                      <a:rPr kumimoji="1" lang="ja-JP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kumimoji="1" lang="ja-JP" altLang="ja-JP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kumimoji="1" lang="ja-JP" altLang="ja-JP" sz="28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kumimoji="1" lang="en-US" altLang="ja-JP" sz="28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𝒂</m:t>
                                            </m:r>
                                          </m:num>
                                          <m:den>
                                            <m:r>
                                              <a:rPr kumimoji="1" lang="en-US" altLang="ja-JP" sz="28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𝒃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𝒑</m:t>
                                    </m:r>
                                  </m:sup>
                                </m:sSup>
                                <m:r>
                                  <a:rPr kumimoji="1" lang="en-US" altLang="ja-JP" sz="28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kumimoji="1" lang="ja-JP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kumimoji="1" lang="ja-JP" altLang="ja-JP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1" lang="en-US" altLang="ja-JP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𝒂</m:t>
                                        </m:r>
                                      </m:e>
                                      <m:sup>
                                        <m:r>
                                          <a:rPr kumimoji="1" lang="en-US" altLang="ja-JP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𝒑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kumimoji="1" lang="ja-JP" altLang="ja-JP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1" lang="en-US" altLang="ja-JP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𝒃</m:t>
                                        </m:r>
                                      </m:e>
                                      <m:sup>
                                        <m:r>
                                          <a:rPr kumimoji="1" lang="en-US" altLang="ja-JP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𝒑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kumimoji="1" lang="ja-JP" altLang="ja-JP" sz="2800" b="1" kern="1200" dirty="0">
                            <a:solidFill>
                              <a:schemeClr val="tx1"/>
                            </a:solidFill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表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70316030"/>
                  </p:ext>
                </p:extLst>
              </p:nvPr>
            </p:nvGraphicFramePr>
            <p:xfrm>
              <a:off x="257175" y="1936257"/>
              <a:ext cx="8695397" cy="293290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69539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50717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ja-JP" altLang="en-US" sz="2800" b="0" kern="1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Times New Roman" panose="02020603050405020304" pitchFamily="18" charset="0"/>
                            </a:rPr>
                            <a:t>　指数法則</a:t>
                          </a:r>
                          <a:r>
                            <a:rPr lang="ja-JP" altLang="en-US" sz="28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ＭＳ ゴシック" panose="020B0609070205080204" pitchFamily="49" charset="-128"/>
                              <a:cs typeface="Times New Roman" panose="02020603050405020304" pitchFamily="18" charset="0"/>
                            </a:rPr>
                            <a:t>２</a:t>
                          </a:r>
                          <a:endParaRPr lang="ja-JP" sz="2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425733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0" t="-24311" r="-140" b="-50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6" name="タイトル 1"/>
          <p:cNvSpPr txBox="1">
            <a:spLocks/>
          </p:cNvSpPr>
          <p:nvPr/>
        </p:nvSpPr>
        <p:spPr bwMode="auto">
          <a:xfrm>
            <a:off x="257175" y="84138"/>
            <a:ext cx="86953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３ 指数の拡張     　　　　　　　　　  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p.155)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44AD981-ED9C-4C00-B026-658AAE91A5A2}"/>
              </a:ext>
            </a:extLst>
          </p:cNvPr>
          <p:cNvSpPr txBox="1">
            <a:spLocks/>
          </p:cNvSpPr>
          <p:nvPr/>
        </p:nvSpPr>
        <p:spPr>
          <a:xfrm>
            <a:off x="488927" y="3091499"/>
            <a:ext cx="360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ja-JP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</a:t>
            </a:r>
            <a:endParaRPr lang="ja-JP" altLang="en-US" sz="2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125DBA7-882B-4C49-A556-18BCAAC0AFFD}"/>
              </a:ext>
            </a:extLst>
          </p:cNvPr>
          <p:cNvSpPr txBox="1">
            <a:spLocks/>
          </p:cNvSpPr>
          <p:nvPr/>
        </p:nvSpPr>
        <p:spPr>
          <a:xfrm>
            <a:off x="488927" y="3655162"/>
            <a:ext cx="360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ja-JP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</a:t>
            </a:r>
            <a:endParaRPr lang="ja-JP" altLang="en-US" sz="2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7C90F9E-0C5B-4268-B079-AAF9FE106B2A}"/>
              </a:ext>
            </a:extLst>
          </p:cNvPr>
          <p:cNvSpPr txBox="1">
            <a:spLocks/>
          </p:cNvSpPr>
          <p:nvPr/>
        </p:nvSpPr>
        <p:spPr>
          <a:xfrm>
            <a:off x="488927" y="4243627"/>
            <a:ext cx="360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ja-JP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</a:t>
            </a:r>
            <a:endParaRPr lang="ja-JP" altLang="en-US" sz="2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CF536667-1DF5-4E4E-88E4-553C987BB920}"/>
              </a:ext>
            </a:extLst>
          </p:cNvPr>
          <p:cNvGrpSpPr/>
          <p:nvPr/>
        </p:nvGrpSpPr>
        <p:grpSpPr>
          <a:xfrm>
            <a:off x="4352443" y="2978102"/>
            <a:ext cx="780785" cy="461665"/>
            <a:chOff x="3855199" y="4851420"/>
            <a:chExt cx="780785" cy="461665"/>
          </a:xfrm>
        </p:grpSpPr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F7D3D0EE-D8C0-4D8C-9C47-896C5472F3CE}"/>
                </a:ext>
              </a:extLst>
            </p:cNvPr>
            <p:cNvSpPr txBox="1">
              <a:spLocks/>
            </p:cNvSpPr>
            <p:nvPr/>
          </p:nvSpPr>
          <p:spPr>
            <a:xfrm>
              <a:off x="3855199" y="4941168"/>
              <a:ext cx="36000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altLang="ja-JP" sz="2400" b="1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1</a:t>
              </a:r>
              <a:endParaRPr lang="ja-JP" altLang="en-US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6972BE97-2A3D-4655-B18F-F3BDC656F827}"/>
                </a:ext>
              </a:extLst>
            </p:cNvPr>
            <p:cNvSpPr txBox="1"/>
            <p:nvPr/>
          </p:nvSpPr>
          <p:spPr>
            <a:xfrm>
              <a:off x="3855199" y="4851420"/>
              <a:ext cx="7807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24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′</a:t>
              </a:r>
              <a:endParaRPr kumimoji="1"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9DE6346D-F12B-4AAD-92A1-F20594DEF15D}"/>
              </a:ext>
            </a:extLst>
          </p:cNvPr>
          <p:cNvGrpSpPr/>
          <p:nvPr/>
        </p:nvGrpSpPr>
        <p:grpSpPr>
          <a:xfrm>
            <a:off x="4352443" y="4142002"/>
            <a:ext cx="795621" cy="461665"/>
            <a:chOff x="3855199" y="6015320"/>
            <a:chExt cx="795621" cy="461665"/>
          </a:xfrm>
        </p:grpSpPr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476BC3A5-7DBE-4903-A0D3-A75CF40A033B}"/>
                </a:ext>
              </a:extLst>
            </p:cNvPr>
            <p:cNvSpPr txBox="1">
              <a:spLocks/>
            </p:cNvSpPr>
            <p:nvPr/>
          </p:nvSpPr>
          <p:spPr>
            <a:xfrm>
              <a:off x="3855199" y="6093296"/>
              <a:ext cx="36000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altLang="ja-JP" sz="2400" b="1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3</a:t>
              </a:r>
              <a:endParaRPr lang="ja-JP" altLang="en-US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56CF0350-6F70-4553-92EB-B2A905F1A5DA}"/>
                </a:ext>
              </a:extLst>
            </p:cNvPr>
            <p:cNvSpPr txBox="1"/>
            <p:nvPr/>
          </p:nvSpPr>
          <p:spPr>
            <a:xfrm>
              <a:off x="3870035" y="6015320"/>
              <a:ext cx="7807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24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′</a:t>
              </a:r>
              <a:endParaRPr kumimoji="1"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34" name="テキスト ボックス 2">
            <a:extLst>
              <a:ext uri="{FF2B5EF4-FFF2-40B4-BE49-F238E27FC236}">
                <a16:creationId xmlns:a16="http://schemas.microsoft.com/office/drawing/2014/main" id="{CF146290-A4E8-4E17-9C39-BCB522D009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" y="836712"/>
            <a:ext cx="856329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一般に，有理数を指数とする累乗についても，指数法則が成り立つ。</a:t>
            </a:r>
          </a:p>
        </p:txBody>
      </p:sp>
    </p:spTree>
    <p:extLst>
      <p:ext uri="{BB962C8B-B14F-4D97-AF65-F5344CB8AC3E}">
        <p14:creationId xmlns:p14="http://schemas.microsoft.com/office/powerpoint/2010/main" val="20661974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1278608" y="916480"/>
                <a:ext cx="7673964" cy="683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24</m:t>
                        </m:r>
                      </m:e>
                      <m:sup>
                        <m:f>
                          <m:f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28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ja-JP" sz="280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f>
                          <m:f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ja-JP" altLang="ja-JP" sz="2800" dirty="0"/>
              </a:p>
            </p:txBody>
          </p:sp>
        </mc:Choice>
        <mc:Fallback xmlns="">
          <p:sp>
            <p:nvSpPr>
              <p:cNvPr id="31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78608" y="916480"/>
                <a:ext cx="7673964" cy="683713"/>
              </a:xfrm>
              <a:prstGeom prst="rect">
                <a:avLst/>
              </a:prstGeom>
              <a:blipFill>
                <a:blip r:embed="rId3"/>
                <a:stretch>
                  <a:fillRect l="-1668" b="-2053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1278609" y="2395585"/>
                <a:ext cx="7123072" cy="579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  <m:r>
                      <a:rPr lang="en-US" altLang="ja-JP" sz="2800">
                        <a:latin typeface="Cambria Math" panose="02040503050406030204" pitchFamily="18" charset="0"/>
                      </a:rPr>
                      <m:t>×</m:t>
                    </m:r>
                    <m:rad>
                      <m:ra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4</m:t>
                        </m:r>
                      </m:deg>
                      <m:e>
                        <m:sSup>
                          <m:sSup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ja-JP" sz="280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rad>
                    <m:r>
                      <a:rPr lang="en-US" altLang="ja-JP" sz="2800">
                        <a:latin typeface="Cambria Math" panose="02040503050406030204" pitchFamily="18" charset="0"/>
                      </a:rPr>
                      <m:t>÷</m:t>
                    </m:r>
                    <m:rad>
                      <m:ra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12</m:t>
                        </m:r>
                      </m:deg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  <m:r>
                      <a:rPr lang="en-US" altLang="ja-JP" sz="280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ja-JP" altLang="ja-JP" sz="2800" dirty="0"/>
              </a:p>
            </p:txBody>
          </p:sp>
        </mc:Choice>
        <mc:Fallback xmlns="">
          <p:sp>
            <p:nvSpPr>
              <p:cNvPr id="32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78609" y="2395585"/>
                <a:ext cx="7123072" cy="579518"/>
              </a:xfrm>
              <a:prstGeom prst="rect">
                <a:avLst/>
              </a:prstGeom>
              <a:blipFill>
                <a:blip r:embed="rId4"/>
                <a:stretch>
                  <a:fillRect l="-1798" t="-6316" b="-2421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タイトル 1"/>
          <p:cNvSpPr txBox="1">
            <a:spLocks/>
          </p:cNvSpPr>
          <p:nvPr/>
        </p:nvSpPr>
        <p:spPr bwMode="auto">
          <a:xfrm>
            <a:off x="257175" y="84138"/>
            <a:ext cx="86953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３ 指数の拡張     　　　　　　　　　  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p.155)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6E44B396-E477-43B3-B13C-E18D4A0F701B}"/>
              </a:ext>
            </a:extLst>
          </p:cNvPr>
          <p:cNvGrpSpPr/>
          <p:nvPr/>
        </p:nvGrpSpPr>
        <p:grpSpPr>
          <a:xfrm>
            <a:off x="210404" y="916480"/>
            <a:ext cx="903509" cy="460800"/>
            <a:chOff x="210403" y="916480"/>
            <a:chExt cx="903509" cy="460800"/>
          </a:xfrm>
        </p:grpSpPr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D4E785CC-800A-44C5-A524-CB1ED3CCF655}"/>
                </a:ext>
              </a:extLst>
            </p:cNvPr>
            <p:cNvSpPr/>
            <p:nvPr/>
          </p:nvSpPr>
          <p:spPr>
            <a:xfrm>
              <a:off x="660312" y="916480"/>
              <a:ext cx="453600" cy="460800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ja-JP" sz="2400" dirty="0">
                  <a:solidFill>
                    <a:prstClr val="black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9</a:t>
              </a:r>
              <a:endParaRPr lang="ja-JP" altLang="en-US" sz="24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69FE936E-BB50-4EF5-AA6F-F0924D2E6301}"/>
                </a:ext>
              </a:extLst>
            </p:cNvPr>
            <p:cNvSpPr/>
            <p:nvPr/>
          </p:nvSpPr>
          <p:spPr>
            <a:xfrm>
              <a:off x="210403" y="916480"/>
              <a:ext cx="460800" cy="4608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dirty="0">
                  <a:solidFill>
                    <a:prstClr val="white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例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>
                <a:extLst>
                  <a:ext uri="{FF2B5EF4-FFF2-40B4-BE49-F238E27FC236}">
                    <a16:creationId xmlns:a16="http://schemas.microsoft.com/office/drawing/2014/main" id="{2151F82D-C39D-4787-ABA9-E6A0DE912255}"/>
                  </a:ext>
                </a:extLst>
              </p:cNvPr>
              <p:cNvSpPr/>
              <p:nvPr/>
            </p:nvSpPr>
            <p:spPr>
              <a:xfrm>
                <a:off x="3732416" y="880765"/>
                <a:ext cx="4014192" cy="7194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altLang="ja-JP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×3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US" altLang="ja-JP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altLang="ja-JP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" name="正方形/長方形 1">
                <a:extLst>
                  <a:ext uri="{FF2B5EF4-FFF2-40B4-BE49-F238E27FC236}">
                    <a16:creationId xmlns:a16="http://schemas.microsoft.com/office/drawing/2014/main" id="{2151F82D-C39D-4787-ABA9-E6A0DE9122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2416" y="880765"/>
                <a:ext cx="4014192" cy="7194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765AE801-69C8-4395-ADB6-062F48A82420}"/>
                  </a:ext>
                </a:extLst>
              </p:cNvPr>
              <p:cNvSpPr/>
              <p:nvPr/>
            </p:nvSpPr>
            <p:spPr>
              <a:xfrm>
                <a:off x="3289707" y="1628800"/>
                <a:ext cx="4429097" cy="7194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ja-JP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3×</m:t>
                          </m:r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US" altLang="ja-JP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altLang="ja-JP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altLang="ja-JP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US" altLang="ja-JP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=2×3=6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765AE801-69C8-4395-ADB6-062F48A824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9707" y="1628800"/>
                <a:ext cx="4429097" cy="71942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CA28966F-C1D7-425B-9638-0E88F0377308}"/>
                  </a:ext>
                </a:extLst>
              </p:cNvPr>
              <p:cNvSpPr/>
              <p:nvPr/>
            </p:nvSpPr>
            <p:spPr>
              <a:xfrm>
                <a:off x="4464496" y="3069612"/>
                <a:ext cx="4283968" cy="7194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fontAlgn="auto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altLang="ja-JP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sup>
                      </m:sSup>
                      <m:r>
                        <a:rPr lang="en-US" altLang="ja-JP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ja-JP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CA28966F-C1D7-425B-9638-0E88F03773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4496" y="3069612"/>
                <a:ext cx="4283968" cy="71942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441D8DA2-81D4-43A3-9CBF-BDC70DF24B61}"/>
                  </a:ext>
                </a:extLst>
              </p:cNvPr>
              <p:cNvSpPr/>
              <p:nvPr/>
            </p:nvSpPr>
            <p:spPr>
              <a:xfrm>
                <a:off x="4932040" y="2332414"/>
                <a:ext cx="3312368" cy="718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US" altLang="ja-JP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altLang="ja-JP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r>
                        <a:rPr lang="en-US" altLang="ja-JP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÷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441D8DA2-81D4-43A3-9CBF-BDC70DF24B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2332414"/>
                <a:ext cx="3312368" cy="7185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623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190136" y="877944"/>
                <a:ext cx="5182063" cy="45270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ja-JP" altLang="en-US" sz="2800" dirty="0">
                    <a:solidFill>
                      <a:prstClr val="black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次の計算をせよ。</a:t>
                </a:r>
                <a:endParaRPr lang="en-US" altLang="ja-JP" sz="2800" dirty="0">
                  <a:solidFill>
                    <a:prstClr val="black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hangingPunct="1">
                  <a:lnSpc>
                    <a:spcPct val="150000"/>
                  </a:lnSpc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f>
                          <m:f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28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ja-JP" sz="280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÷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f>
                          <m:f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f>
                          <m:f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hangingPunct="1"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sz="2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(2)</m:t>
                      </m:r>
                      <m:r>
                        <m:rPr>
                          <m:nor/>
                        </m:rPr>
                        <a:rPr lang="en-US" altLang="ja-JP" sz="2800" b="0" i="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 </m:t>
                      </m:r>
                      <m:sSup>
                        <m:sSup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ja-JP" altLang="ja-JP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ja-JP" altLang="ja-JP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ja-JP" sz="280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ja-JP" sz="2800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ja-JP" altLang="ja-JP" sz="2800" dirty="0"/>
              </a:p>
              <a:p>
                <a:pPr eaLnBrk="1" hangingPunct="1"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sz="2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(3)</m:t>
                      </m:r>
                      <m:r>
                        <m:rPr>
                          <m:nor/>
                        </m:rPr>
                        <a:rPr lang="en-US" altLang="ja-JP" sz="2800" b="0" i="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 </m:t>
                      </m:r>
                      <m:sSup>
                        <m:sSup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ja-JP" altLang="ja-JP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80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altLang="ja-JP" sz="28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27</m:t>
                          </m:r>
                        </m:e>
                        <m:sup>
                          <m:f>
                            <m:f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÷</m:t>
                      </m:r>
                      <m:sSup>
                        <m:sSup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f>
                            <m:f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ja-JP" altLang="ja-JP" sz="2800" dirty="0"/>
              </a:p>
            </p:txBody>
          </p:sp>
        </mc:Choice>
        <mc:Fallback xmlns="">
          <p:sp>
            <p:nvSpPr>
              <p:cNvPr id="24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136" y="877944"/>
                <a:ext cx="5182063" cy="4527073"/>
              </a:xfrm>
              <a:prstGeom prst="rect">
                <a:avLst/>
              </a:prstGeom>
              <a:blipFill>
                <a:blip r:embed="rId3"/>
                <a:stretch>
                  <a:fillRect l="-2353" t="-134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タイトル 1"/>
          <p:cNvSpPr txBox="1">
            <a:spLocks/>
          </p:cNvSpPr>
          <p:nvPr/>
        </p:nvSpPr>
        <p:spPr bwMode="auto">
          <a:xfrm>
            <a:off x="257175" y="84138"/>
            <a:ext cx="86953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３ 指数の拡張     　　　　　　　　　  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p.155)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90F49186-C2FC-4A89-BEC6-33CA0164116F}"/>
              </a:ext>
            </a:extLst>
          </p:cNvPr>
          <p:cNvGrpSpPr/>
          <p:nvPr/>
        </p:nvGrpSpPr>
        <p:grpSpPr>
          <a:xfrm>
            <a:off x="234670" y="908722"/>
            <a:ext cx="880948" cy="461665"/>
            <a:chOff x="234669" y="908720"/>
            <a:chExt cx="880948" cy="461665"/>
          </a:xfrm>
        </p:grpSpPr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544A462B-27E9-4700-BBDA-5BD67A600D21}"/>
                </a:ext>
              </a:extLst>
            </p:cNvPr>
            <p:cNvSpPr txBox="1"/>
            <p:nvPr/>
          </p:nvSpPr>
          <p:spPr>
            <a:xfrm>
              <a:off x="234669" y="908720"/>
              <a:ext cx="8809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問９</a:t>
              </a:r>
            </a:p>
          </p:txBody>
        </p: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0BE37C71-E220-48DE-A265-F1FBBD83764A}"/>
                </a:ext>
              </a:extLst>
            </p:cNvPr>
            <p:cNvCxnSpPr/>
            <p:nvPr/>
          </p:nvCxnSpPr>
          <p:spPr>
            <a:xfrm>
              <a:off x="309188" y="914455"/>
              <a:ext cx="72008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8">
                <a:extLst>
                  <a:ext uri="{FF2B5EF4-FFF2-40B4-BE49-F238E27FC236}">
                    <a16:creationId xmlns:a16="http://schemas.microsoft.com/office/drawing/2014/main" id="{8E6AD04E-9E96-45A3-B750-506BAE4AC5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95936" y="1452983"/>
                <a:ext cx="4152568" cy="730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テキスト ボックス 8">
                <a:extLst>
                  <a:ext uri="{FF2B5EF4-FFF2-40B4-BE49-F238E27FC236}">
                    <a16:creationId xmlns:a16="http://schemas.microsoft.com/office/drawing/2014/main" id="{8E6AD04E-9E96-45A3-B750-506BAE4AC5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95936" y="1452983"/>
                <a:ext cx="4152568" cy="7303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8">
                <a:extLst>
                  <a:ext uri="{FF2B5EF4-FFF2-40B4-BE49-F238E27FC236}">
                    <a16:creationId xmlns:a16="http://schemas.microsoft.com/office/drawing/2014/main" id="{AE0B7A08-05B8-45DE-B74F-AE5D8601CD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03848" y="2615262"/>
                <a:ext cx="5544616" cy="15338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fontAlgn="auto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e>
                        <m:sup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</a:endParaRPr>
              </a:p>
              <a:p>
                <a:pPr eaLnBrk="1" fontAlgn="auto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4×</m:t>
                          </m:r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テキスト ボックス 8">
                <a:extLst>
                  <a:ext uri="{FF2B5EF4-FFF2-40B4-BE49-F238E27FC236}">
                    <a16:creationId xmlns:a16="http://schemas.microsoft.com/office/drawing/2014/main" id="{AE0B7A08-05B8-45DE-B74F-AE5D8601CD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03848" y="2615262"/>
                <a:ext cx="5544616" cy="15338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8">
                <a:extLst>
                  <a:ext uri="{FF2B5EF4-FFF2-40B4-BE49-F238E27FC236}">
                    <a16:creationId xmlns:a16="http://schemas.microsoft.com/office/drawing/2014/main" id="{EBCDD26D-BB20-410D-849F-7D638EA214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04873" y="4183345"/>
                <a:ext cx="4104456" cy="21727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fontAlgn="auto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÷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fontAlgn="auto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fontAlgn="auto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8" name="テキスト ボックス 8">
                <a:extLst>
                  <a:ext uri="{FF2B5EF4-FFF2-40B4-BE49-F238E27FC236}">
                    <a16:creationId xmlns:a16="http://schemas.microsoft.com/office/drawing/2014/main" id="{EBCDD26D-BB20-410D-849F-7D638EA214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04873" y="4183345"/>
                <a:ext cx="4104456" cy="21727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997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テキスト ボックス 2"/>
          <p:cNvSpPr txBox="1">
            <a:spLocks noChangeArrowheads="1"/>
          </p:cNvSpPr>
          <p:nvPr/>
        </p:nvSpPr>
        <p:spPr bwMode="auto">
          <a:xfrm>
            <a:off x="1190137" y="872653"/>
            <a:ext cx="56141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ja-JP" sz="2800" dirty="0"/>
              <a:t>次の式を簡単にせよ。</a:t>
            </a:r>
            <a:endParaRPr lang="ja-JP" altLang="en-US" sz="2800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1190136" y="1508355"/>
                <a:ext cx="5542104" cy="579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4</m:t>
                        </m:r>
                      </m:deg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  <m:r>
                      <a:rPr lang="en-US" altLang="ja-JP" sz="2800">
                        <a:latin typeface="Cambria Math" panose="02040503050406030204" pitchFamily="18" charset="0"/>
                      </a:rPr>
                      <m:t>×</m:t>
                    </m:r>
                    <m:rad>
                      <m:ra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8</m:t>
                        </m:r>
                      </m:deg>
                      <m:e>
                        <m:sSup>
                          <m:sSup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ja-JP" sz="280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rad>
                    <m:r>
                      <a:rPr lang="en-US" altLang="ja-JP" sz="2800">
                        <a:latin typeface="Cambria Math" panose="02040503050406030204" pitchFamily="18" charset="0"/>
                      </a:rPr>
                      <m:t>÷</m:t>
                    </m:r>
                    <m:rad>
                      <m:radPr>
                        <m:degHide m:val="on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</m:oMath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5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136" y="1508355"/>
                <a:ext cx="5542104" cy="579518"/>
              </a:xfrm>
              <a:prstGeom prst="rect">
                <a:avLst/>
              </a:prstGeom>
              <a:blipFill>
                <a:blip r:embed="rId3"/>
                <a:stretch>
                  <a:fillRect l="-2200" t="-4211" b="-252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1190136" y="2774397"/>
                <a:ext cx="4750016" cy="5825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𝑎</m:t>
                        </m:r>
                        <m:sSup>
                          <m:sSup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ja-JP" sz="2800">
                        <a:latin typeface="Cambria Math" panose="02040503050406030204" pitchFamily="18" charset="0"/>
                      </a:rPr>
                      <m:t>÷</m:t>
                    </m:r>
                    <m:rad>
                      <m:ra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6</m:t>
                        </m:r>
                      </m:deg>
                      <m:e>
                        <m:sSup>
                          <m:sSup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rad>
                    <m:r>
                      <a:rPr lang="en-US" altLang="ja-JP" sz="2800">
                        <a:latin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</m:oMath>
                </a14:m>
                <a:endParaRPr lang="ja-JP" altLang="ja-JP" sz="2800" dirty="0"/>
              </a:p>
            </p:txBody>
          </p:sp>
        </mc:Choice>
        <mc:Fallback xmlns="">
          <p:sp>
            <p:nvSpPr>
              <p:cNvPr id="26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136" y="2774397"/>
                <a:ext cx="4750016" cy="582595"/>
              </a:xfrm>
              <a:prstGeom prst="rect">
                <a:avLst/>
              </a:prstGeom>
              <a:blipFill>
                <a:blip r:embed="rId4"/>
                <a:stretch>
                  <a:fillRect l="-2567" t="-4167" b="-2395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タイトル 1"/>
          <p:cNvSpPr txBox="1">
            <a:spLocks/>
          </p:cNvSpPr>
          <p:nvPr/>
        </p:nvSpPr>
        <p:spPr bwMode="auto">
          <a:xfrm>
            <a:off x="257175" y="84138"/>
            <a:ext cx="86953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３ 指数の拡張     　　　　　　　　　  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p.155)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9ECC0B4F-5A7B-4725-A677-285794649D1A}"/>
              </a:ext>
            </a:extLst>
          </p:cNvPr>
          <p:cNvGrpSpPr/>
          <p:nvPr/>
        </p:nvGrpSpPr>
        <p:grpSpPr>
          <a:xfrm>
            <a:off x="234670" y="908722"/>
            <a:ext cx="880948" cy="461665"/>
            <a:chOff x="234669" y="908720"/>
            <a:chExt cx="880948" cy="461665"/>
          </a:xfrm>
        </p:grpSpPr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710A488E-72CD-4315-9E06-9E85986E6A7E}"/>
                </a:ext>
              </a:extLst>
            </p:cNvPr>
            <p:cNvSpPr txBox="1"/>
            <p:nvPr/>
          </p:nvSpPr>
          <p:spPr>
            <a:xfrm>
              <a:off x="234669" y="908720"/>
              <a:ext cx="8809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</a:t>
              </a:r>
              <a:r>
                <a:rPr lang="en-US" altLang="ja-JP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10</a:t>
              </a:r>
              <a:endParaRPr lang="ja-JP" altLang="en-US" sz="2400" dirty="0">
                <a:solidFill>
                  <a:srgbClr val="00B0F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B60C18CF-F2EF-47D1-9D15-F89582E5C513}"/>
                </a:ext>
              </a:extLst>
            </p:cNvPr>
            <p:cNvCxnSpPr/>
            <p:nvPr/>
          </p:nvCxnSpPr>
          <p:spPr>
            <a:xfrm>
              <a:off x="309188" y="914455"/>
              <a:ext cx="72008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8">
                <a:extLst>
                  <a:ext uri="{FF2B5EF4-FFF2-40B4-BE49-F238E27FC236}">
                    <a16:creationId xmlns:a16="http://schemas.microsoft.com/office/drawing/2014/main" id="{37FB77BA-1EEB-4FDB-96B8-75C0A0E49E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27984" y="1377888"/>
                <a:ext cx="4524588" cy="13471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fontAlgn="auto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÷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altLang="ja-JP" sz="28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eaLnBrk="1" fontAlgn="auto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g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rad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テキスト ボックス 8">
                <a:extLst>
                  <a:ext uri="{FF2B5EF4-FFF2-40B4-BE49-F238E27FC236}">
                    <a16:creationId xmlns:a16="http://schemas.microsoft.com/office/drawing/2014/main" id="{37FB77BA-1EEB-4FDB-96B8-75C0A0E49E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27984" y="1377888"/>
                <a:ext cx="4524588" cy="13471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8">
                <a:extLst>
                  <a:ext uri="{FF2B5EF4-FFF2-40B4-BE49-F238E27FC236}">
                    <a16:creationId xmlns:a16="http://schemas.microsoft.com/office/drawing/2014/main" id="{91D7783A-7862-40E5-9C2F-4FA149696F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92438" y="3356992"/>
                <a:ext cx="5671091" cy="2477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fontAlgn="auto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𝑎𝑏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÷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</a:endParaRPr>
              </a:p>
              <a:p>
                <a:pPr eaLnBrk="1" fontAlgn="auto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  <m:sSup>
                            <m:sSup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</m:e>
                      </m:d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÷</m:t>
                      </m:r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sup>
                          </m:sSup>
                          <m:sSup>
                            <m:sSup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sup>
                          </m:sSup>
                        </m:e>
                      </m:d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</a:endParaRPr>
              </a:p>
              <a:p>
                <a:pPr eaLnBrk="1" fontAlgn="auto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</a:endParaRPr>
              </a:p>
              <a:p>
                <a:pPr eaLnBrk="1" fontAlgn="auto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rad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テキスト ボックス 8">
                <a:extLst>
                  <a:ext uri="{FF2B5EF4-FFF2-40B4-BE49-F238E27FC236}">
                    <a16:creationId xmlns:a16="http://schemas.microsoft.com/office/drawing/2014/main" id="{91D7783A-7862-40E5-9C2F-4FA149696F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92438" y="3356992"/>
                <a:ext cx="5671091" cy="24771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550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タイトル 1"/>
          <p:cNvSpPr txBox="1">
            <a:spLocks/>
          </p:cNvSpPr>
          <p:nvPr/>
        </p:nvSpPr>
        <p:spPr bwMode="auto">
          <a:xfrm>
            <a:off x="257175" y="84138"/>
            <a:ext cx="86953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 指数法則       　　　　　　　　　  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p.150)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表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30929958"/>
                  </p:ext>
                </p:extLst>
              </p:nvPr>
            </p:nvGraphicFramePr>
            <p:xfrm>
              <a:off x="257175" y="911265"/>
              <a:ext cx="8695397" cy="210991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69539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573519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kumimoji="1" lang="ja-JP" altLang="en-US" sz="2800" b="0" kern="1200" dirty="0">
                              <a:solidFill>
                                <a:schemeClr val="tx1"/>
                              </a:solidFill>
                              <a:effectLst/>
                              <a:ea typeface="+mn-ea"/>
                              <a:cs typeface="+mn-cs"/>
                            </a:rPr>
                            <a:t>　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1" lang="ja-JP" altLang="ja-JP" sz="28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kumimoji="1" lang="en-US" altLang="ja-JP" sz="2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kumimoji="1" lang="en-US" altLang="ja-JP" sz="28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 </m:t>
                              </m:r>
                              <m:sSup>
                                <m:sSupPr>
                                  <m:ctrlPr>
                                    <a:rPr kumimoji="1" lang="ja-JP" altLang="ja-JP" sz="2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kumimoji="1" lang="en-US" altLang="ja-JP" sz="2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kumimoji="1" lang="en-US" altLang="ja-JP" sz="2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kumimoji="1" lang="en-US" altLang="ja-JP" sz="28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</m:oMath>
                          </a14:m>
                          <a:r>
                            <a:rPr kumimoji="1" lang="ja-JP" altLang="ja-JP" sz="2800" b="0" kern="12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の定義</a:t>
                          </a:r>
                          <a:endParaRPr lang="ja-JP" sz="2800" b="0" kern="100" dirty="0">
                            <a:solidFill>
                              <a:schemeClr val="tx1"/>
                            </a:solidFill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536393">
                    <a:tc>
                      <a:txBody>
                        <a:bodyPr/>
                        <a:lstStyle/>
                        <a:p>
                          <a:pPr marL="719138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800" b="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𝑎</m:t>
                                </m:r>
                                <m:r>
                                  <a:rPr kumimoji="1" lang="en-US" altLang="ja-JP" sz="2800" b="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≠0</m:t>
                                </m:r>
                                <m:r>
                                  <m:rPr>
                                    <m:nor/>
                                  </m:rPr>
                                  <a:rPr kumimoji="1" lang="ja-JP" altLang="en-US" sz="2800" b="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で</m:t>
                                </m:r>
                                <m:r>
                                  <m:rPr>
                                    <m:nor/>
                                  </m:rPr>
                                  <a:rPr kumimoji="1" lang="ja-JP" altLang="en-US" sz="2800" b="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ＭＳ ゴシック" panose="020B0609070205080204" pitchFamily="49" charset="-128"/>
                                    <a:ea typeface="ＭＳ ゴシック" panose="020B0609070205080204" pitchFamily="49" charset="-128"/>
                                    <a:cs typeface="+mn-cs"/>
                                  </a:rPr>
                                  <m:t>，</m:t>
                                </m:r>
                                <m:r>
                                  <a:rPr kumimoji="1" lang="en-US" altLang="ja-JP" sz="2800" b="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𝑛</m:t>
                                </m:r>
                                <m:r>
                                  <m:rPr>
                                    <m:nor/>
                                  </m:rPr>
                                  <a:rPr kumimoji="1" lang="ja-JP" altLang="en-US" sz="2800" b="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が正の整数のとき</m:t>
                                </m:r>
                              </m:oMath>
                            </m:oMathPara>
                          </a14:m>
                          <a:endParaRPr kumimoji="1" lang="ja-JP" altLang="en-US" sz="28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719138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1" lang="ja-JP" altLang="ja-JP" sz="28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</m:t>
                                    </m:r>
                                  </m:sup>
                                </m:sSup>
                                <m:r>
                                  <a:rPr kumimoji="1" lang="en-US" altLang="ja-JP" sz="28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kumimoji="1" lang="en-US" altLang="ja-JP" sz="28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𝟏</m:t>
                                </m:r>
                                <m:r>
                                  <a:rPr kumimoji="1" lang="en-US" altLang="ja-JP" sz="28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  </m:t>
                                </m:r>
                                <m:sSup>
                                  <m:sSupPr>
                                    <m:ctrlPr>
                                      <a:rPr kumimoji="1" lang="ja-JP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𝒏</m:t>
                                    </m:r>
                                  </m:sup>
                                </m:sSup>
                                <m:r>
                                  <a:rPr kumimoji="1" lang="en-US" altLang="ja-JP" sz="28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kumimoji="1" lang="ja-JP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kumimoji="1" lang="ja-JP" altLang="ja-JP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1" lang="en-US" altLang="ja-JP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𝒂</m:t>
                                        </m:r>
                                      </m:e>
                                      <m:sup>
                                        <m:r>
                                          <a:rPr kumimoji="1" lang="en-US" altLang="ja-JP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𝒏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kumimoji="1" lang="ja-JP" altLang="en-US" sz="2800" b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表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30929958"/>
                  </p:ext>
                </p:extLst>
              </p:nvPr>
            </p:nvGraphicFramePr>
            <p:xfrm>
              <a:off x="257175" y="911265"/>
              <a:ext cx="8695397" cy="210991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69539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573519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0" t="-7447" r="-140" b="-2712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536393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0" t="-39921" r="-140" b="-7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1354142" y="3441046"/>
                <a:ext cx="2293509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ja-JP" sz="280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31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54142" y="3441046"/>
                <a:ext cx="2293509" cy="523220"/>
              </a:xfrm>
              <a:prstGeom prst="rect">
                <a:avLst/>
              </a:prstGeom>
              <a:blipFill>
                <a:blip r:embed="rId4"/>
                <a:stretch>
                  <a:fillRect l="-5319" t="-13953" b="-290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1354142" y="4299263"/>
                <a:ext cx="3233787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ja-JP" altLang="ja-JP" sz="2800" dirty="0"/>
              </a:p>
            </p:txBody>
          </p:sp>
        </mc:Choice>
        <mc:Fallback xmlns="">
          <p:sp>
            <p:nvSpPr>
              <p:cNvPr id="32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54142" y="4299263"/>
                <a:ext cx="3233787" cy="523220"/>
              </a:xfrm>
              <a:prstGeom prst="rect">
                <a:avLst/>
              </a:prstGeom>
              <a:blipFill>
                <a:blip r:embed="rId5"/>
                <a:stretch>
                  <a:fillRect l="-3766" t="-15116" b="-2790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8BC48D65-13C3-4DF0-A6F8-6665AEA83690}"/>
              </a:ext>
            </a:extLst>
          </p:cNvPr>
          <p:cNvGrpSpPr/>
          <p:nvPr/>
        </p:nvGrpSpPr>
        <p:grpSpPr>
          <a:xfrm>
            <a:off x="210404" y="3472256"/>
            <a:ext cx="903509" cy="460800"/>
            <a:chOff x="210403" y="916480"/>
            <a:chExt cx="903509" cy="460800"/>
          </a:xfrm>
        </p:grpSpPr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872478EE-1DE8-4989-8805-F53E299FAAA7}"/>
                </a:ext>
              </a:extLst>
            </p:cNvPr>
            <p:cNvSpPr/>
            <p:nvPr/>
          </p:nvSpPr>
          <p:spPr>
            <a:xfrm>
              <a:off x="660312" y="916480"/>
              <a:ext cx="453600" cy="460800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ja-JP" altLang="en-US" sz="2400" dirty="0">
                  <a:solidFill>
                    <a:prstClr val="black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１</a:t>
              </a: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2ADCC48B-840B-40B5-B51D-516CBFBBA351}"/>
                </a:ext>
              </a:extLst>
            </p:cNvPr>
            <p:cNvSpPr/>
            <p:nvPr/>
          </p:nvSpPr>
          <p:spPr>
            <a:xfrm>
              <a:off x="210403" y="916480"/>
              <a:ext cx="460800" cy="4608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dirty="0">
                  <a:solidFill>
                    <a:prstClr val="white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例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BF0863F1-795F-4DB8-AE1F-40387619C2BC}"/>
                  </a:ext>
                </a:extLst>
              </p:cNvPr>
              <p:cNvSpPr/>
              <p:nvPr/>
            </p:nvSpPr>
            <p:spPr>
              <a:xfrm>
                <a:off x="2842523" y="3441046"/>
                <a:ext cx="148806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BF0863F1-795F-4DB8-AE1F-40387619C2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2523" y="3441046"/>
                <a:ext cx="148806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8935778F-CCE1-4633-AEF6-F7B90702F851}"/>
                  </a:ext>
                </a:extLst>
              </p:cNvPr>
              <p:cNvSpPr/>
              <p:nvPr/>
            </p:nvSpPr>
            <p:spPr>
              <a:xfrm>
                <a:off x="2971035" y="4111391"/>
                <a:ext cx="1992121" cy="8989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ja-JP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ja-JP" altLang="ja-JP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altLang="ja-JP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altLang="ja-JP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8935778F-CCE1-4633-AEF6-F7B90702F8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035" y="4111391"/>
                <a:ext cx="1992121" cy="8989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2F84A86C-EB74-47D9-ACDD-59BD1C3BEBB3}"/>
                  </a:ext>
                </a:extLst>
              </p:cNvPr>
              <p:cNvSpPr/>
              <p:nvPr/>
            </p:nvSpPr>
            <p:spPr>
              <a:xfrm flipH="1">
                <a:off x="3949316" y="4119113"/>
                <a:ext cx="1126740" cy="901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ja-JP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2F84A86C-EB74-47D9-ACDD-59BD1C3BEB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949316" y="4119113"/>
                <a:ext cx="1126740" cy="90178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502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" grpId="0"/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257176" y="987717"/>
                <a:ext cx="8695396" cy="24622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𝑎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&gt;0</m:t>
                    </m:r>
                    <m:r>
                      <a:rPr lang="ja-JP" altLang="ja-JP" sz="2800" i="1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𝑎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≠1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のとき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で表される関数を，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ja-JP" sz="2800" b="1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底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とする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ja-JP" sz="2800" b="1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指数関数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という。</a:t>
                </a:r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76" y="987717"/>
                <a:ext cx="8695396" cy="2462213"/>
              </a:xfrm>
              <a:prstGeom prst="rect">
                <a:avLst/>
              </a:prstGeom>
              <a:blipFill>
                <a:blip r:embed="rId3"/>
                <a:stretch>
                  <a:fillRect l="-1402" t="-2970" b="-198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タイトル 1"/>
          <p:cNvSpPr txBox="1">
            <a:spLocks/>
          </p:cNvSpPr>
          <p:nvPr/>
        </p:nvSpPr>
        <p:spPr bwMode="auto">
          <a:xfrm>
            <a:off x="257175" y="84138"/>
            <a:ext cx="86953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４ 指数関数とそのグラフ　 　　　　　  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p.156)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5" name="メモ 14"/>
          <p:cNvSpPr/>
          <p:nvPr/>
        </p:nvSpPr>
        <p:spPr>
          <a:xfrm>
            <a:off x="6543092" y="2226419"/>
            <a:ext cx="1620000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EB413D8-CA58-45A7-8DF7-F394363E894F}"/>
              </a:ext>
            </a:extLst>
          </p:cNvPr>
          <p:cNvSpPr txBox="1"/>
          <p:nvPr/>
        </p:nvSpPr>
        <p:spPr>
          <a:xfrm>
            <a:off x="4283968" y="2060849"/>
            <a:ext cx="720080" cy="311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>
                <a:solidFill>
                  <a:srgbClr val="FF0000"/>
                </a:solidFill>
              </a:rPr>
              <a:t>てい</a:t>
            </a:r>
          </a:p>
        </p:txBody>
      </p:sp>
      <p:sp>
        <p:nvSpPr>
          <p:cNvPr id="14" name="メモ 13"/>
          <p:cNvSpPr/>
          <p:nvPr/>
        </p:nvSpPr>
        <p:spPr>
          <a:xfrm>
            <a:off x="4171781" y="2132856"/>
            <a:ext cx="900000" cy="540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4092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190137" y="903044"/>
                <a:ext cx="7630335" cy="9077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ja-JP" altLang="ja-JP" sz="2800" i="1" dirty="0" smtClean="0"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の値が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ja-JP" altLang="en-US" sz="2800" i="1">
                          <a:latin typeface="Cambria Math" panose="02040503050406030204" pitchFamily="18" charset="0"/>
                        </a:rPr>
                        <m:t>，</m:t>
                      </m:r>
                      <m:f>
                        <m:f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ja-JP" altLang="ja-JP" sz="2800" i="1" dirty="0" smtClean="0"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のときの</m:t>
                      </m:r>
                      <m:sSup>
                        <m:sSup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ja-JP" altLang="ja-JP" sz="2800" i="1" dirty="0" smtClean="0"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の値を求めよ。</m:t>
                      </m:r>
                    </m:oMath>
                  </m:oMathPara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4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137" y="903044"/>
                <a:ext cx="7630335" cy="9077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正方形/長方形 25"/>
              <p:cNvSpPr/>
              <p:nvPr/>
            </p:nvSpPr>
            <p:spPr>
              <a:xfrm>
                <a:off x="1190137" y="1824954"/>
                <a:ext cx="6916554" cy="1642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ja-JP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num>
                            <m:den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≒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ja-JP" sz="28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𝟏𝟖</m:t>
                      </m:r>
                    </m:oMath>
                  </m:oMathPara>
                </a14:m>
                <a:endParaRPr lang="en-US" altLang="ja-JP" sz="2800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f>
                            <m:fPr>
                              <m:ctrlPr>
                                <a:rPr lang="ja-JP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num>
                            <m:den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rad>
                        <m:radPr>
                          <m:degHide m:val="on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≒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altLang="ja-JP" sz="28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𝟔𝟔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正方形/長方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137" y="1824954"/>
                <a:ext cx="6916554" cy="16424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7A12B98A-33A1-45F6-B521-72428F00B67F}"/>
              </a:ext>
            </a:extLst>
          </p:cNvPr>
          <p:cNvGrpSpPr/>
          <p:nvPr/>
        </p:nvGrpSpPr>
        <p:grpSpPr>
          <a:xfrm>
            <a:off x="234670" y="908722"/>
            <a:ext cx="880948" cy="461665"/>
            <a:chOff x="234669" y="908720"/>
            <a:chExt cx="880948" cy="461665"/>
          </a:xfrm>
        </p:grpSpPr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16F86912-DA91-4639-B224-5431EC411396}"/>
                </a:ext>
              </a:extLst>
            </p:cNvPr>
            <p:cNvSpPr txBox="1"/>
            <p:nvPr/>
          </p:nvSpPr>
          <p:spPr>
            <a:xfrm>
              <a:off x="234669" y="908720"/>
              <a:ext cx="8809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</a:t>
              </a:r>
              <a:r>
                <a:rPr lang="en-US" altLang="ja-JP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11</a:t>
              </a:r>
              <a:endParaRPr lang="ja-JP" altLang="en-US" sz="2400" dirty="0">
                <a:solidFill>
                  <a:srgbClr val="00B0F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9CE08F98-7641-4B2E-8E7F-9A2B31370EFE}"/>
                </a:ext>
              </a:extLst>
            </p:cNvPr>
            <p:cNvCxnSpPr/>
            <p:nvPr/>
          </p:nvCxnSpPr>
          <p:spPr>
            <a:xfrm>
              <a:off x="309188" y="914455"/>
              <a:ext cx="72008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タイトル 1">
            <a:extLst>
              <a:ext uri="{FF2B5EF4-FFF2-40B4-BE49-F238E27FC236}">
                <a16:creationId xmlns:a16="http://schemas.microsoft.com/office/drawing/2014/main" id="{E0EC1C86-B284-4E2D-9230-3DDE8F0025E4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6953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４ 指数関数とそのグラフ </a:t>
            </a:r>
            <a:r>
              <a:rPr lang="en-US" altLang="zh-TW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指数関数のグラフ</a:t>
            </a:r>
            <a:r>
              <a:rPr lang="zh-TW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zh-TW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zh-TW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</a:t>
            </a:r>
            <a:r>
              <a:rPr lang="en-US" altLang="zh-TW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zh-TW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zh-TW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p.15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6</a:t>
            </a:r>
            <a:r>
              <a:rPr lang="en-US" altLang="zh-TW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875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190137" y="895166"/>
                <a:ext cx="7774351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のグラフをかけ。</a:t>
                </a:r>
              </a:p>
            </p:txBody>
          </p:sp>
        </mc:Choice>
        <mc:Fallback xmlns="">
          <p:sp>
            <p:nvSpPr>
              <p:cNvPr id="24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137" y="895166"/>
                <a:ext cx="7774351" cy="523220"/>
              </a:xfrm>
              <a:prstGeom prst="rect">
                <a:avLst/>
              </a:prstGeom>
              <a:blipFill>
                <a:blip r:embed="rId3"/>
                <a:stretch>
                  <a:fillRect t="-15116" b="-290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タイトル 1"/>
          <p:cNvSpPr txBox="1">
            <a:spLocks/>
          </p:cNvSpPr>
          <p:nvPr/>
        </p:nvSpPr>
        <p:spPr bwMode="auto">
          <a:xfrm>
            <a:off x="257175" y="84138"/>
            <a:ext cx="86953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４ 指数関数とそのグラフ </a:t>
            </a:r>
            <a:r>
              <a:rPr lang="en-US" altLang="zh-TW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指数関数のグラフ</a:t>
            </a:r>
            <a:r>
              <a:rPr lang="zh-TW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zh-TW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zh-TW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</a:t>
            </a:r>
            <a:r>
              <a:rPr lang="en-US" altLang="zh-TW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zh-TW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zh-TW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p.15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6</a:t>
            </a:r>
            <a:r>
              <a:rPr lang="en-US" altLang="zh-TW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正方形/長方形 25"/>
              <p:cNvSpPr/>
              <p:nvPr/>
            </p:nvSpPr>
            <p:spPr>
              <a:xfrm>
                <a:off x="668109" y="3752757"/>
                <a:ext cx="4767987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よって，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のグラフは</a:t>
                </a:r>
                <a:r>
                  <a:rPr lang="ja-JP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右</a:t>
                </a:r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の図のようになる。</a:t>
                </a:r>
              </a:p>
            </p:txBody>
          </p:sp>
        </mc:Choice>
        <mc:Fallback xmlns="">
          <p:sp>
            <p:nvSpPr>
              <p:cNvPr id="26" name="正方形/長方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109" y="3752757"/>
                <a:ext cx="4767987" cy="954107"/>
              </a:xfrm>
              <a:prstGeom prst="rect">
                <a:avLst/>
              </a:prstGeom>
              <a:blipFill>
                <a:blip r:embed="rId4"/>
                <a:stretch>
                  <a:fillRect l="-2685" t="-8333" b="-173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表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49553809"/>
                  </p:ext>
                </p:extLst>
              </p:nvPr>
            </p:nvGraphicFramePr>
            <p:xfrm>
              <a:off x="324480" y="1661572"/>
              <a:ext cx="8568000" cy="18000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188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68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28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28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280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8280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468000">
                      <a:extLst>
                        <a:ext uri="{9D8B030D-6E8A-4147-A177-3AD203B41FA5}">
                          <a16:colId xmlns:a16="http://schemas.microsoft.com/office/drawing/2014/main" val="2322986477"/>
                        </a:ext>
                      </a:extLst>
                    </a:gridCol>
                    <a:gridCol w="828000">
                      <a:extLst>
                        <a:ext uri="{9D8B030D-6E8A-4147-A177-3AD203B41FA5}">
                          <a16:colId xmlns:a16="http://schemas.microsoft.com/office/drawing/2014/main" val="991288626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922794155"/>
                        </a:ext>
                      </a:extLst>
                    </a:gridCol>
                    <a:gridCol w="828000">
                      <a:extLst>
                        <a:ext uri="{9D8B030D-6E8A-4147-A177-3AD203B41FA5}">
                          <a16:colId xmlns:a16="http://schemas.microsoft.com/office/drawing/2014/main" val="2998748606"/>
                        </a:ext>
                      </a:extLst>
                    </a:gridCol>
                    <a:gridCol w="468000">
                      <a:extLst>
                        <a:ext uri="{9D8B030D-6E8A-4147-A177-3AD203B41FA5}">
                          <a16:colId xmlns:a16="http://schemas.microsoft.com/office/drawing/2014/main" val="1203984410"/>
                        </a:ext>
                      </a:extLst>
                    </a:gridCol>
                    <a:gridCol w="468000">
                      <a:extLst>
                        <a:ext uri="{9D8B030D-6E8A-4147-A177-3AD203B41FA5}">
                          <a16:colId xmlns:a16="http://schemas.microsoft.com/office/drawing/2014/main" val="1349115771"/>
                        </a:ext>
                      </a:extLst>
                    </a:gridCol>
                  </a:tblGrid>
                  <a:tr h="900000">
                    <a:tc>
                      <a:txBody>
                        <a:bodyPr/>
                        <a:lstStyle/>
                        <a:p>
                          <a:pPr algn="just" fontAlgn="t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kern="1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ja-JP" sz="2800" kern="100" dirty="0">
                            <a:solidFill>
                              <a:srgbClr val="FF0000"/>
                            </a:solidFill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>
                            <a:spcAft>
                              <a:spcPts val="0"/>
                            </a:spcAft>
                          </a:pPr>
                          <a:r>
                            <a:rPr lang="en-US" altLang="ja-JP" sz="2800" b="0" kern="100" dirty="0">
                              <a:solidFill>
                                <a:srgbClr val="FF0000"/>
                              </a:solidFill>
                              <a:effectLst/>
                              <a:latin typeface="ＭＳ 明朝" panose="02020609040205080304" pitchFamily="17" charset="-128"/>
                              <a:ea typeface="ＭＳ 明朝" panose="02020609040205080304" pitchFamily="17" charset="-128"/>
                            </a:rPr>
                            <a:t>…</a:t>
                          </a:r>
                          <a:endParaRPr lang="ja-JP" sz="2800" b="0" kern="100" dirty="0">
                            <a:solidFill>
                              <a:srgbClr val="FF0000"/>
                            </a:solidFill>
                            <a:effectLst/>
                            <a:latin typeface="ＭＳ 明朝" panose="02020609040205080304" pitchFamily="17" charset="-128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 fontAlgn="t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800" kern="1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ja-JP" sz="2800" kern="100" dirty="0">
                            <a:solidFill>
                              <a:srgbClr val="FF0000"/>
                            </a:solidFill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 fontAlgn="t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kern="1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ja-JP" sz="2800" i="1" kern="1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kern="1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800" kern="1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ja-JP" sz="2800" kern="100" dirty="0">
                            <a:solidFill>
                              <a:srgbClr val="FF0000"/>
                            </a:solidFill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 fontAlgn="t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kern="1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ja-JP" sz="2800" kern="100" dirty="0">
                            <a:solidFill>
                              <a:srgbClr val="FF0000"/>
                            </a:solidFill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 fontAlgn="t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kern="1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ja-JP" sz="2800" i="1" kern="1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kern="1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kern="1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ja-JP" sz="2800" kern="100" dirty="0">
                            <a:solidFill>
                              <a:srgbClr val="FF0000"/>
                            </a:solidFill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2800" kern="1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ja-JP" altLang="ja-JP" sz="2800" kern="100" dirty="0">
                            <a:solidFill>
                              <a:srgbClr val="FF0000"/>
                            </a:solidFill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 fontAlgn="t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ja-JP" altLang="ja-JP" sz="2800" i="1" kern="1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ja-JP" sz="2800" kern="1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ja-JP" sz="2800" kern="1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ja-JP" sz="2800" kern="100" dirty="0">
                            <a:solidFill>
                              <a:srgbClr val="FF0000"/>
                            </a:solidFill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2800" kern="1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ja-JP" altLang="ja-JP" sz="2800" kern="100" dirty="0">
                            <a:solidFill>
                              <a:srgbClr val="FF0000"/>
                            </a:solidFill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ja-JP" altLang="ja-JP" sz="2800" i="1" kern="1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ja-JP" sz="2800" kern="1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altLang="ja-JP" sz="2800" kern="1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ja-JP" altLang="ja-JP" sz="2800" kern="100" dirty="0">
                            <a:solidFill>
                              <a:srgbClr val="FF0000"/>
                            </a:solidFill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2800" kern="1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ja-JP" altLang="ja-JP" sz="2800" kern="100" dirty="0">
                            <a:solidFill>
                              <a:srgbClr val="FF0000"/>
                            </a:solidFill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ja-JP" sz="2800" b="0" kern="100" dirty="0">
                              <a:solidFill>
                                <a:srgbClr val="FF0000"/>
                              </a:solidFill>
                              <a:effectLst/>
                              <a:latin typeface="ＭＳ 明朝" panose="02020609040205080304" pitchFamily="17" charset="-128"/>
                              <a:ea typeface="ＭＳ 明朝" panose="02020609040205080304" pitchFamily="17" charset="-128"/>
                            </a:rPr>
                            <a:t>…</a:t>
                          </a:r>
                          <a:endParaRPr lang="ja-JP" altLang="ja-JP" sz="2800" b="0" kern="100" dirty="0">
                            <a:solidFill>
                              <a:srgbClr val="FF0000"/>
                            </a:solidFill>
                            <a:effectLst/>
                            <a:latin typeface="ＭＳ 明朝" panose="02020609040205080304" pitchFamily="17" charset="-128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00000">
                    <a:tc>
                      <a:txBody>
                        <a:bodyPr/>
                        <a:lstStyle/>
                        <a:p>
                          <a:pPr algn="just" fontAlgn="t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800" kern="1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800" kern="1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ja-JP" sz="2800" i="1" kern="1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kern="1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lang="en-US" sz="2800" kern="1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ja-JP" sz="2800" kern="100" dirty="0">
                            <a:solidFill>
                              <a:srgbClr val="FF0000"/>
                            </a:solidFill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>
                            <a:spcAft>
                              <a:spcPts val="0"/>
                            </a:spcAft>
                          </a:pPr>
                          <a:r>
                            <a:rPr lang="ja-JP" sz="2800" kern="100" dirty="0">
                              <a:solidFill>
                                <a:srgbClr val="FF0000"/>
                              </a:solidFill>
                              <a:effectLst/>
                              <a:latin typeface="ＭＳ 明朝" panose="02020609040205080304" pitchFamily="17" charset="-128"/>
                              <a:ea typeface="ＭＳ 明朝" panose="02020609040205080304" pitchFamily="17" charset="-128"/>
                            </a:rPr>
                            <a:t>…</a:t>
                          </a:r>
                          <a:endParaRPr lang="ja-JP" sz="2800" kern="100" dirty="0">
                            <a:solidFill>
                              <a:srgbClr val="FF0000"/>
                            </a:solidFill>
                            <a:effectLst/>
                            <a:latin typeface="ＭＳ 明朝" panose="02020609040205080304" pitchFamily="17" charset="-128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 fontAlgn="t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kern="1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0.11</m:t>
                                </m:r>
                              </m:oMath>
                            </m:oMathPara>
                          </a14:m>
                          <a:endParaRPr lang="ja-JP" sz="2800" kern="100" dirty="0">
                            <a:solidFill>
                              <a:srgbClr val="FF0000"/>
                            </a:solidFill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 fontAlgn="t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kern="1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0.19</m:t>
                                </m:r>
                              </m:oMath>
                            </m:oMathPara>
                          </a14:m>
                          <a:endParaRPr lang="ja-JP" sz="2800" kern="100" dirty="0">
                            <a:solidFill>
                              <a:srgbClr val="FF0000"/>
                            </a:solidFill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 fontAlgn="t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kern="1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0.33</m:t>
                                </m:r>
                              </m:oMath>
                            </m:oMathPara>
                          </a14:m>
                          <a:endParaRPr lang="ja-JP" sz="2800" kern="100" dirty="0">
                            <a:solidFill>
                              <a:srgbClr val="FF0000"/>
                            </a:solidFill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 fontAlgn="t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kern="1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0.58</m:t>
                                </m:r>
                              </m:oMath>
                            </m:oMathPara>
                          </a14:m>
                          <a:endParaRPr lang="ja-JP" sz="2800" kern="100" dirty="0">
                            <a:solidFill>
                              <a:srgbClr val="FF0000"/>
                            </a:solidFill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2800" kern="1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ja-JP" altLang="ja-JP" sz="2800" kern="100" dirty="0">
                            <a:solidFill>
                              <a:srgbClr val="FF0000"/>
                            </a:solidFill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2800" kern="1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1.73</m:t>
                                </m:r>
                              </m:oMath>
                            </m:oMathPara>
                          </a14:m>
                          <a:endParaRPr lang="ja-JP" altLang="ja-JP" sz="2800" kern="100" dirty="0">
                            <a:solidFill>
                              <a:srgbClr val="FF0000"/>
                            </a:solidFill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2800" kern="1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ja-JP" altLang="ja-JP" sz="2800" kern="100" dirty="0">
                            <a:solidFill>
                              <a:srgbClr val="FF0000"/>
                            </a:solidFill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2800" kern="1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5.20</m:t>
                                </m:r>
                              </m:oMath>
                            </m:oMathPara>
                          </a14:m>
                          <a:endParaRPr lang="ja-JP" altLang="ja-JP" sz="2800" kern="100" dirty="0">
                            <a:solidFill>
                              <a:srgbClr val="FF0000"/>
                            </a:solidFill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2800" kern="1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ja-JP" altLang="ja-JP" sz="2800" kern="100" dirty="0">
                            <a:solidFill>
                              <a:srgbClr val="FF0000"/>
                            </a:solidFill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ja-JP" sz="2800" b="0" kern="100" dirty="0">
                              <a:solidFill>
                                <a:srgbClr val="FF0000"/>
                              </a:solidFill>
                              <a:effectLst/>
                              <a:latin typeface="ＭＳ 明朝" panose="02020609040205080304" pitchFamily="17" charset="-128"/>
                              <a:ea typeface="ＭＳ 明朝" panose="02020609040205080304" pitchFamily="17" charset="-128"/>
                            </a:rPr>
                            <a:t>…</a:t>
                          </a:r>
                          <a:endParaRPr lang="ja-JP" altLang="ja-JP" sz="2800" b="0" kern="100" dirty="0">
                            <a:solidFill>
                              <a:srgbClr val="FF0000"/>
                            </a:solidFill>
                            <a:effectLst/>
                            <a:latin typeface="ＭＳ 明朝" panose="02020609040205080304" pitchFamily="17" charset="-128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表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49553809"/>
                  </p:ext>
                </p:extLst>
              </p:nvPr>
            </p:nvGraphicFramePr>
            <p:xfrm>
              <a:off x="324480" y="1661572"/>
              <a:ext cx="8568000" cy="18000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188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68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28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28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280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8280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468000">
                      <a:extLst>
                        <a:ext uri="{9D8B030D-6E8A-4147-A177-3AD203B41FA5}">
                          <a16:colId xmlns:a16="http://schemas.microsoft.com/office/drawing/2014/main" val="2322986477"/>
                        </a:ext>
                      </a:extLst>
                    </a:gridCol>
                    <a:gridCol w="828000">
                      <a:extLst>
                        <a:ext uri="{9D8B030D-6E8A-4147-A177-3AD203B41FA5}">
                          <a16:colId xmlns:a16="http://schemas.microsoft.com/office/drawing/2014/main" val="991288626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922794155"/>
                        </a:ext>
                      </a:extLst>
                    </a:gridCol>
                    <a:gridCol w="828000">
                      <a:extLst>
                        <a:ext uri="{9D8B030D-6E8A-4147-A177-3AD203B41FA5}">
                          <a16:colId xmlns:a16="http://schemas.microsoft.com/office/drawing/2014/main" val="2998748606"/>
                        </a:ext>
                      </a:extLst>
                    </a:gridCol>
                    <a:gridCol w="468000">
                      <a:extLst>
                        <a:ext uri="{9D8B030D-6E8A-4147-A177-3AD203B41FA5}">
                          <a16:colId xmlns:a16="http://schemas.microsoft.com/office/drawing/2014/main" val="1203984410"/>
                        </a:ext>
                      </a:extLst>
                    </a:gridCol>
                    <a:gridCol w="468000">
                      <a:extLst>
                        <a:ext uri="{9D8B030D-6E8A-4147-A177-3AD203B41FA5}">
                          <a16:colId xmlns:a16="http://schemas.microsoft.com/office/drawing/2014/main" val="1349115771"/>
                        </a:ext>
                      </a:extLst>
                    </a:gridCol>
                  </a:tblGrid>
                  <a:tr h="9000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13" t="-676" r="-622051" b="-101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>
                            <a:spcAft>
                              <a:spcPts val="0"/>
                            </a:spcAft>
                          </a:pPr>
                          <a:r>
                            <a:rPr lang="en-US" altLang="ja-JP" sz="2800" b="0" kern="100" dirty="0">
                              <a:solidFill>
                                <a:srgbClr val="FF0000"/>
                              </a:solidFill>
                              <a:effectLst/>
                              <a:latin typeface="ＭＳ 明朝" panose="02020609040205080304" pitchFamily="17" charset="-128"/>
                              <a:ea typeface="ＭＳ 明朝" panose="02020609040205080304" pitchFamily="17" charset="-128"/>
                            </a:rPr>
                            <a:t>…</a:t>
                          </a:r>
                          <a:endParaRPr lang="ja-JP" sz="2800" b="0" kern="100" dirty="0">
                            <a:solidFill>
                              <a:srgbClr val="FF0000"/>
                            </a:solidFill>
                            <a:effectLst/>
                            <a:latin typeface="ＭＳ 明朝" panose="02020609040205080304" pitchFamily="17" charset="-128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0735" t="-676" r="-735294" b="-101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02963" t="-676" r="-640741" b="-101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00000" t="-676" r="-536029" b="-101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00000" t="-676" r="-436029" b="-101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59740" t="-676" r="-670130" b="-101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56618" t="-676" r="-279412" b="-101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156180" t="-676" r="-326966" b="-101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828148" t="-676" r="-115556" b="-101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627273" t="-676" r="-102597" b="-101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ja-JP" sz="2800" b="0" kern="100" dirty="0">
                              <a:solidFill>
                                <a:srgbClr val="FF0000"/>
                              </a:solidFill>
                              <a:effectLst/>
                              <a:latin typeface="ＭＳ 明朝" panose="02020609040205080304" pitchFamily="17" charset="-128"/>
                              <a:ea typeface="ＭＳ 明朝" panose="02020609040205080304" pitchFamily="17" charset="-128"/>
                            </a:rPr>
                            <a:t>…</a:t>
                          </a:r>
                          <a:endParaRPr lang="ja-JP" altLang="ja-JP" sz="2800" b="0" kern="100" dirty="0">
                            <a:solidFill>
                              <a:srgbClr val="FF0000"/>
                            </a:solidFill>
                            <a:effectLst/>
                            <a:latin typeface="ＭＳ 明朝" panose="02020609040205080304" pitchFamily="17" charset="-128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000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13" t="-100676" r="-622051" b="-1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>
                            <a:spcAft>
                              <a:spcPts val="0"/>
                            </a:spcAft>
                          </a:pPr>
                          <a:r>
                            <a:rPr lang="ja-JP" sz="2800" kern="100" dirty="0">
                              <a:solidFill>
                                <a:srgbClr val="FF0000"/>
                              </a:solidFill>
                              <a:effectLst/>
                              <a:latin typeface="ＭＳ 明朝" panose="02020609040205080304" pitchFamily="17" charset="-128"/>
                              <a:ea typeface="ＭＳ 明朝" panose="02020609040205080304" pitchFamily="17" charset="-128"/>
                            </a:rPr>
                            <a:t>…</a:t>
                          </a:r>
                          <a:endParaRPr lang="ja-JP" sz="2800" kern="100" dirty="0">
                            <a:solidFill>
                              <a:srgbClr val="FF0000"/>
                            </a:solidFill>
                            <a:effectLst/>
                            <a:latin typeface="ＭＳ 明朝" panose="02020609040205080304" pitchFamily="17" charset="-128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0735" t="-100676" r="-735294" b="-1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02963" t="-100676" r="-640741" b="-1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00000" t="-100676" r="-536029" b="-1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00000" t="-100676" r="-436029" b="-1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59740" t="-100676" r="-670130" b="-1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56618" t="-100676" r="-279412" b="-1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156180" t="-100676" r="-326966" b="-1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828148" t="-100676" r="-115556" b="-1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627273" t="-100676" r="-102597" b="-1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ja-JP" sz="2800" b="0" kern="100" dirty="0">
                              <a:solidFill>
                                <a:srgbClr val="FF0000"/>
                              </a:solidFill>
                              <a:effectLst/>
                              <a:latin typeface="ＭＳ 明朝" panose="02020609040205080304" pitchFamily="17" charset="-128"/>
                              <a:ea typeface="ＭＳ 明朝" panose="02020609040205080304" pitchFamily="17" charset="-128"/>
                            </a:rPr>
                            <a:t>…</a:t>
                          </a:r>
                          <a:endParaRPr lang="ja-JP" altLang="ja-JP" sz="2800" b="0" kern="100" dirty="0">
                            <a:solidFill>
                              <a:srgbClr val="FF0000"/>
                            </a:solidFill>
                            <a:effectLst/>
                            <a:latin typeface="ＭＳ 明朝" panose="02020609040205080304" pitchFamily="17" charset="-128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1" name="図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8144" y="3752757"/>
            <a:ext cx="2381098" cy="2381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A3ECDB38-4197-4C7B-90FD-65BE03E6D52A}"/>
              </a:ext>
            </a:extLst>
          </p:cNvPr>
          <p:cNvGrpSpPr/>
          <p:nvPr/>
        </p:nvGrpSpPr>
        <p:grpSpPr>
          <a:xfrm>
            <a:off x="234670" y="908722"/>
            <a:ext cx="880948" cy="461665"/>
            <a:chOff x="234669" y="908720"/>
            <a:chExt cx="880948" cy="461665"/>
          </a:xfrm>
        </p:grpSpPr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C46AB2E8-3B40-4BB7-A383-3B3124AFCD9B}"/>
                </a:ext>
              </a:extLst>
            </p:cNvPr>
            <p:cNvSpPr txBox="1"/>
            <p:nvPr/>
          </p:nvSpPr>
          <p:spPr>
            <a:xfrm>
              <a:off x="234669" y="908720"/>
              <a:ext cx="8809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</a:t>
              </a:r>
              <a:r>
                <a:rPr lang="en-US" altLang="ja-JP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12</a:t>
              </a:r>
              <a:endParaRPr lang="ja-JP" altLang="en-US" sz="2400" dirty="0">
                <a:solidFill>
                  <a:srgbClr val="00B0F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35EB1316-0DEE-404F-95D1-3D1B403B3F42}"/>
                </a:ext>
              </a:extLst>
            </p:cNvPr>
            <p:cNvCxnSpPr/>
            <p:nvPr/>
          </p:nvCxnSpPr>
          <p:spPr>
            <a:xfrm>
              <a:off x="309188" y="914455"/>
              <a:ext cx="72008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0178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4812" y="2458836"/>
            <a:ext cx="2397760" cy="313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184809" y="917452"/>
                <a:ext cx="7767764" cy="1541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ja-JP" altLang="ja-JP" sz="2800" i="1" dirty="0" smtClean="0"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のグラフをもとにして，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ja-JP" altLang="ja-JP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ja-JP" altLang="ja-JP" sz="2800" i="1" dirty="0" smtClean="0"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の</m:t>
                      </m:r>
                    </m:oMath>
                  </m:oMathPara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hangingPunct="1">
                  <a:defRPr/>
                </a:pP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グラフをかけ。</a:t>
                </a:r>
              </a:p>
            </p:txBody>
          </p:sp>
        </mc:Choice>
        <mc:Fallback xmlns="">
          <p:sp>
            <p:nvSpPr>
              <p:cNvPr id="24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4809" y="917452"/>
                <a:ext cx="7767764" cy="1541384"/>
              </a:xfrm>
              <a:prstGeom prst="rect">
                <a:avLst/>
              </a:prstGeom>
              <a:blipFill>
                <a:blip r:embed="rId4"/>
                <a:stretch>
                  <a:fillRect l="-1569" b="-1031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タイトル 1"/>
          <p:cNvSpPr txBox="1">
            <a:spLocks/>
          </p:cNvSpPr>
          <p:nvPr/>
        </p:nvSpPr>
        <p:spPr bwMode="auto">
          <a:xfrm>
            <a:off x="257175" y="84138"/>
            <a:ext cx="86953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４ 指数関数とそのグラフ </a:t>
            </a:r>
            <a:r>
              <a:rPr lang="en-US" altLang="zh-TW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指数関数のグラフ</a:t>
            </a:r>
            <a:r>
              <a:rPr lang="zh-TW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zh-TW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zh-TW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</a:t>
            </a:r>
            <a:r>
              <a:rPr lang="en-US" altLang="zh-TW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zh-TW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zh-TW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p.15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7</a:t>
            </a:r>
            <a:r>
              <a:rPr lang="en-US" altLang="zh-TW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正方形/長方形 25"/>
              <p:cNvSpPr/>
              <p:nvPr/>
            </p:nvSpPr>
            <p:spPr>
              <a:xfrm>
                <a:off x="1184809" y="2617378"/>
                <a:ext cx="6051487" cy="29904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ja-JP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ja-JP" altLang="ja-JP" sz="2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のグラフは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ja-JP" altLang="ja-JP" sz="2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の</m:t>
                      </m:r>
                    </m:oMath>
                  </m:oMathPara>
                </a14:m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グラフと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軸に関して対称である。</a:t>
                </a:r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ja-JP" sz="2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よって，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ja-JP" altLang="ja-JP" sz="2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のグラフは</m:t>
                      </m:r>
                    </m:oMath>
                  </m:oMathPara>
                </a14:m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右</a:t>
                </a:r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の図のようになる。</a:t>
                </a:r>
              </a:p>
            </p:txBody>
          </p:sp>
        </mc:Choice>
        <mc:Fallback xmlns="">
          <p:sp>
            <p:nvSpPr>
              <p:cNvPr id="26" name="正方形/長方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809" y="2617378"/>
                <a:ext cx="6051487" cy="2990434"/>
              </a:xfrm>
              <a:prstGeom prst="rect">
                <a:avLst/>
              </a:prstGeom>
              <a:blipFill>
                <a:blip r:embed="rId5"/>
                <a:stretch>
                  <a:fillRect l="-2014" b="-468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BBA39E54-D5B7-4210-91CE-EE48C5F6FC48}"/>
              </a:ext>
            </a:extLst>
          </p:cNvPr>
          <p:cNvGrpSpPr/>
          <p:nvPr/>
        </p:nvGrpSpPr>
        <p:grpSpPr>
          <a:xfrm>
            <a:off x="234670" y="908722"/>
            <a:ext cx="880948" cy="461665"/>
            <a:chOff x="234669" y="908720"/>
            <a:chExt cx="880948" cy="461665"/>
          </a:xfrm>
        </p:grpSpPr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8487FD3B-35A1-4FDA-88DE-5E7BF8C6CB18}"/>
                </a:ext>
              </a:extLst>
            </p:cNvPr>
            <p:cNvSpPr txBox="1"/>
            <p:nvPr/>
          </p:nvSpPr>
          <p:spPr>
            <a:xfrm>
              <a:off x="234669" y="908720"/>
              <a:ext cx="8809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</a:t>
              </a:r>
              <a:r>
                <a:rPr lang="en-US" altLang="ja-JP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13</a:t>
              </a:r>
              <a:endParaRPr lang="ja-JP" altLang="en-US" sz="2400" dirty="0">
                <a:solidFill>
                  <a:srgbClr val="00B0F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C9027986-8FAF-4377-8651-F610F05D6B8B}"/>
                </a:ext>
              </a:extLst>
            </p:cNvPr>
            <p:cNvCxnSpPr/>
            <p:nvPr/>
          </p:nvCxnSpPr>
          <p:spPr>
            <a:xfrm>
              <a:off x="309188" y="914455"/>
              <a:ext cx="72008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982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表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76390691"/>
                  </p:ext>
                </p:extLst>
              </p:nvPr>
            </p:nvGraphicFramePr>
            <p:xfrm>
              <a:off x="257175" y="1340768"/>
              <a:ext cx="8690049" cy="3600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69004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600400">
                    <a:tc>
                      <a:txBody>
                        <a:bodyPr/>
                        <a:lstStyle/>
                        <a:p>
                          <a:pPr marL="0" indent="0"/>
                          <a:r>
                            <a:rPr kumimoji="1" lang="ja-JP" altLang="en-US" sz="2800" b="0" kern="12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+mn-cs"/>
                            </a:rPr>
                            <a:t>　　</a:t>
                          </a:r>
                          <a:r>
                            <a:rPr kumimoji="1" lang="ja-JP" altLang="ja-JP" sz="2800" b="0" kern="12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+mn-cs"/>
                            </a:rPr>
                            <a:t>定義域は</a:t>
                          </a:r>
                          <a:r>
                            <a:rPr kumimoji="1" lang="en-US" altLang="ja-JP" sz="2800" b="0" kern="12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1" lang="ja-JP" altLang="en-US" sz="2800" b="1" kern="12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+mn-cs"/>
                            </a:rPr>
                            <a:t>実数全体 </a:t>
                          </a:r>
                          <a:r>
                            <a:rPr kumimoji="1" lang="ja-JP" altLang="ja-JP" sz="2800" b="0" kern="12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+mn-cs"/>
                            </a:rPr>
                            <a:t>，値域は</a:t>
                          </a:r>
                          <a:r>
                            <a:rPr kumimoji="1" lang="ja-JP" altLang="en-US" sz="2800" b="0" kern="12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1" lang="ja-JP" altLang="ja-JP" sz="2800" b="1" kern="12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+mn-cs"/>
                            </a:rPr>
                            <a:t>正の実数全体</a:t>
                          </a:r>
                          <a:r>
                            <a:rPr kumimoji="1" lang="en-US" altLang="ja-JP" sz="2800" b="1" kern="12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1" lang="ja-JP" altLang="ja-JP" sz="2800" b="0" kern="12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+mn-cs"/>
                            </a:rPr>
                            <a:t>である。</a:t>
                          </a:r>
                        </a:p>
                        <a:p>
                          <a:pPr marL="0" indent="0"/>
                          <a:r>
                            <a:rPr kumimoji="1" lang="ja-JP" altLang="en-US" sz="2800" b="0" kern="12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+mn-cs"/>
                            </a:rPr>
                            <a:t>　　</a:t>
                          </a:r>
                          <a:r>
                            <a:rPr kumimoji="1" lang="ja-JP" altLang="ja-JP" sz="2800" b="0" kern="12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+mn-cs"/>
                            </a:rPr>
                            <a:t>グラフは点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kumimoji="1" lang="ja-JP" altLang="ja-JP" sz="2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2800" b="0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0,  1</m:t>
                                  </m:r>
                                </m:e>
                              </m:d>
                            </m:oMath>
                          </a14:m>
                          <a:r>
                            <a:rPr kumimoji="1" lang="ja-JP" altLang="ja-JP" sz="2800" b="0" kern="12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+mn-cs"/>
                            </a:rPr>
                            <a:t>および点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kumimoji="1" lang="ja-JP" altLang="ja-JP" sz="2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2800" b="0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1,  </m:t>
                                  </m:r>
                                  <m:r>
                                    <a:rPr kumimoji="1" lang="en-US" altLang="ja-JP" sz="2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𝑎</m:t>
                                  </m:r>
                                </m:e>
                              </m:d>
                            </m:oMath>
                          </a14:m>
                          <a:r>
                            <a:rPr kumimoji="1" lang="ja-JP" altLang="ja-JP" sz="2800" b="0" kern="12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+mn-cs"/>
                            </a:rPr>
                            <a:t>を通り，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8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oMath>
                          </a14:m>
                          <a:r>
                            <a:rPr kumimoji="1" lang="ja-JP" altLang="ja-JP" sz="2800" b="0" kern="12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+mn-cs"/>
                            </a:rPr>
                            <a:t>軸が漸近線になる。</a:t>
                          </a:r>
                        </a:p>
                        <a:p>
                          <a:pPr marL="0" indent="0"/>
                          <a:r>
                            <a:rPr kumimoji="1" lang="ja-JP" altLang="en-US" sz="2800" b="0" i="0" kern="12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+mn-cs"/>
                            </a:rPr>
                            <a:t>　　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800" b="1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𝒂</m:t>
                              </m:r>
                              <m:r>
                                <a:rPr kumimoji="1" lang="en-US" altLang="ja-JP" sz="2800" b="1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&gt;</m:t>
                              </m:r>
                              <m:r>
                                <a:rPr kumimoji="1" lang="en-US" altLang="ja-JP" sz="2800" b="1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oMath>
                          </a14:m>
                          <a:r>
                            <a:rPr kumimoji="1" lang="ja-JP" altLang="en-US" sz="2800" b="1" kern="12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+mn-cs"/>
                            </a:rPr>
                            <a:t>　</a:t>
                          </a:r>
                          <a:r>
                            <a:rPr kumimoji="1" lang="ja-JP" altLang="ja-JP" sz="2800" b="1" kern="12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+mn-cs"/>
                            </a:rPr>
                            <a:t>のとき</a:t>
                          </a:r>
                          <a:r>
                            <a:rPr kumimoji="1" lang="ja-JP" altLang="ja-JP" sz="2800" b="0" kern="12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+mn-cs"/>
                            </a:rPr>
                            <a:t>，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8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oMath>
                          </a14:m>
                          <a:r>
                            <a:rPr kumimoji="1" lang="ja-JP" altLang="ja-JP" sz="2800" b="0" kern="12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+mn-cs"/>
                            </a:rPr>
                            <a:t>の値が増加すると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8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oMath>
                          </a14:m>
                          <a:r>
                            <a:rPr kumimoji="1" lang="ja-JP" altLang="ja-JP" sz="2800" b="0" kern="12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+mn-cs"/>
                            </a:rPr>
                            <a:t>の値も増加する。</a:t>
                          </a:r>
                          <a:endParaRPr kumimoji="1" lang="ja-JP" altLang="en-US" sz="2800" b="0" kern="1200" dirty="0"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+mn-cs"/>
                          </a:endParaRPr>
                        </a:p>
                        <a:p>
                          <a:pPr marL="0" indent="0"/>
                          <a:r>
                            <a:rPr kumimoji="1" lang="ja-JP" altLang="en-US" sz="2800" b="0" kern="12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+mn-cs"/>
                            </a:rPr>
                            <a:t>　　　　</a:t>
                          </a:r>
                          <a:r>
                            <a:rPr kumimoji="1" lang="ja-JP" altLang="ja-JP" sz="2800" b="0" kern="12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+mn-cs"/>
                            </a:rPr>
                            <a:t>すなわち　　　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8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kumimoji="1" lang="en-US" altLang="ja-JP" sz="28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&lt;</m:t>
                              </m:r>
                              <m:r>
                                <a:rPr kumimoji="1" lang="en-US" altLang="ja-JP" sz="28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𝒒</m:t>
                              </m:r>
                            </m:oMath>
                          </a14:m>
                          <a:r>
                            <a:rPr kumimoji="1" lang="ja-JP" altLang="ja-JP" sz="2800" b="0" kern="12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+mn-cs"/>
                            </a:rPr>
                            <a:t>　⇔　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1" lang="ja-JP" altLang="ja-JP" sz="2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kumimoji="1" lang="en-US" altLang="ja-JP" sz="2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𝒑</m:t>
                                  </m:r>
                                </m:sup>
                              </m:sSup>
                              <m:r>
                                <a:rPr kumimoji="1" lang="en-US" altLang="ja-JP" sz="28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&lt;</m:t>
                              </m:r>
                              <m:sSup>
                                <m:sSupPr>
                                  <m:ctrlPr>
                                    <a:rPr kumimoji="1" lang="ja-JP" altLang="ja-JP" sz="2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kumimoji="1" lang="en-US" altLang="ja-JP" sz="2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𝒒</m:t>
                                  </m:r>
                                </m:sup>
                              </m:sSup>
                            </m:oMath>
                          </a14:m>
                          <a:endParaRPr kumimoji="1" lang="ja-JP" altLang="ja-JP" sz="2800" b="1" kern="1200" dirty="0"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+mn-cs"/>
                          </a:endParaRPr>
                        </a:p>
                        <a:p>
                          <a:pPr marL="0" indent="0"/>
                          <a:r>
                            <a:rPr kumimoji="1" lang="ja-JP" altLang="en-US" sz="2800" b="1" kern="1200" dirty="0">
                              <a:solidFill>
                                <a:schemeClr val="tx1"/>
                              </a:solidFill>
                              <a:effectLst/>
                              <a:ea typeface="+mn-ea"/>
                              <a:cs typeface="+mn-cs"/>
                            </a:rPr>
                            <a:t>　　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800" b="1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𝟎</m:t>
                              </m:r>
                              <m:r>
                                <a:rPr kumimoji="1" lang="en-US" altLang="ja-JP" sz="2800" b="1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&lt;</m:t>
                              </m:r>
                              <m:r>
                                <a:rPr kumimoji="1" lang="en-US" altLang="ja-JP" sz="2800" b="1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𝒂</m:t>
                              </m:r>
                              <m:r>
                                <a:rPr kumimoji="1" lang="en-US" altLang="ja-JP" sz="2800" b="1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&lt;</m:t>
                              </m:r>
                              <m:r>
                                <a:rPr kumimoji="1" lang="en-US" altLang="ja-JP" sz="2800" b="1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oMath>
                          </a14:m>
                          <a:r>
                            <a:rPr kumimoji="1" lang="ja-JP" altLang="en-US" sz="2800" b="0" kern="12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+mn-cs"/>
                            </a:rPr>
                            <a:t>　</a:t>
                          </a:r>
                          <a:r>
                            <a:rPr kumimoji="1" lang="ja-JP" altLang="ja-JP" sz="2800" b="0" kern="12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+mn-cs"/>
                            </a:rPr>
                            <a:t>のとき，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8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oMath>
                          </a14:m>
                          <a:r>
                            <a:rPr kumimoji="1" lang="ja-JP" altLang="ja-JP" sz="2800" b="0" kern="12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+mn-cs"/>
                            </a:rPr>
                            <a:t>の値が増加すると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8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oMath>
                          </a14:m>
                          <a:r>
                            <a:rPr kumimoji="1" lang="ja-JP" altLang="ja-JP" sz="2800" b="0" kern="12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+mn-cs"/>
                            </a:rPr>
                            <a:t>の値は減少する。</a:t>
                          </a:r>
                        </a:p>
                        <a:p>
                          <a:pPr marL="0" indent="0"/>
                          <a:r>
                            <a:rPr kumimoji="1" lang="ja-JP" altLang="en-US" sz="2800" b="0" kern="12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+mn-cs"/>
                            </a:rPr>
                            <a:t>　　　　</a:t>
                          </a:r>
                          <a:r>
                            <a:rPr kumimoji="1" lang="ja-JP" altLang="ja-JP" sz="2800" b="0" kern="12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+mn-cs"/>
                            </a:rPr>
                            <a:t>すなわち　　　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8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kumimoji="1" lang="en-US" altLang="ja-JP" sz="28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&lt;</m:t>
                              </m:r>
                              <m:r>
                                <a:rPr kumimoji="1" lang="en-US" altLang="ja-JP" sz="28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𝒒</m:t>
                              </m:r>
                            </m:oMath>
                          </a14:m>
                          <a:r>
                            <a:rPr kumimoji="1" lang="ja-JP" altLang="ja-JP" sz="2800" b="0" kern="12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+mn-cs"/>
                            </a:rPr>
                            <a:t>　⇔　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1" lang="ja-JP" altLang="ja-JP" sz="2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kumimoji="1" lang="en-US" altLang="ja-JP" sz="2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𝒑</m:t>
                                  </m:r>
                                </m:sup>
                              </m:sSup>
                              <m:r>
                                <a:rPr kumimoji="1" lang="en-US" altLang="ja-JP" sz="28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&gt;</m:t>
                              </m:r>
                              <m:sSup>
                                <m:sSupPr>
                                  <m:ctrlPr>
                                    <a:rPr kumimoji="1" lang="ja-JP" altLang="ja-JP" sz="2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kumimoji="1" lang="en-US" altLang="ja-JP" sz="2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𝒒</m:t>
                                  </m:r>
                                </m:sup>
                              </m:sSup>
                            </m:oMath>
                          </a14:m>
                          <a:endParaRPr kumimoji="1" lang="ja-JP" altLang="ja-JP" sz="2800" b="1" kern="1200" dirty="0"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表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76390691"/>
                  </p:ext>
                </p:extLst>
              </p:nvPr>
            </p:nvGraphicFramePr>
            <p:xfrm>
              <a:off x="257175" y="1340768"/>
              <a:ext cx="8690049" cy="3600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69004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6004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0" t="-338" r="-140" b="-30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2" name="タイトル 1"/>
          <p:cNvSpPr txBox="1">
            <a:spLocks/>
          </p:cNvSpPr>
          <p:nvPr/>
        </p:nvSpPr>
        <p:spPr bwMode="auto">
          <a:xfrm>
            <a:off x="257175" y="84138"/>
            <a:ext cx="86953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４ 指数関数とそのグラフ </a:t>
            </a:r>
            <a:r>
              <a:rPr lang="en-US" altLang="zh-TW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指数関数の性質</a:t>
            </a:r>
            <a:r>
              <a:rPr lang="zh-TW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zh-TW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zh-TW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en-US" altLang="zh-TW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zh-TW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zh-TW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p.15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8</a:t>
            </a:r>
            <a:r>
              <a:rPr lang="en-US" altLang="zh-TW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218486" y="798040"/>
                <a:ext cx="8728738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指数関数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の性質をまとめると，次のようになる。</a:t>
                </a:r>
              </a:p>
            </p:txBody>
          </p:sp>
        </mc:Choice>
        <mc:Fallback xmlns="">
          <p:sp>
            <p:nvSpPr>
              <p:cNvPr id="2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8486" y="798040"/>
                <a:ext cx="8728738" cy="523220"/>
              </a:xfrm>
              <a:prstGeom prst="rect">
                <a:avLst/>
              </a:prstGeom>
              <a:blipFill>
                <a:blip r:embed="rId4"/>
                <a:stretch>
                  <a:fillRect l="-1466" t="-15116" r="-5517" b="-290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22ECFCE-B70C-48A1-B692-65C6CE5CBF41}"/>
              </a:ext>
            </a:extLst>
          </p:cNvPr>
          <p:cNvSpPr txBox="1">
            <a:spLocks/>
          </p:cNvSpPr>
          <p:nvPr/>
        </p:nvSpPr>
        <p:spPr>
          <a:xfrm>
            <a:off x="395536" y="1475492"/>
            <a:ext cx="360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ja-JP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</a:t>
            </a:r>
            <a:endParaRPr lang="ja-JP" altLang="en-US" sz="2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58F746C-6123-4FEC-8AC9-E9194122A0ED}"/>
              </a:ext>
            </a:extLst>
          </p:cNvPr>
          <p:cNvSpPr txBox="1">
            <a:spLocks/>
          </p:cNvSpPr>
          <p:nvPr/>
        </p:nvSpPr>
        <p:spPr>
          <a:xfrm>
            <a:off x="395536" y="1907540"/>
            <a:ext cx="360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ja-JP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</a:t>
            </a:r>
            <a:endParaRPr lang="ja-JP" altLang="en-US" sz="2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540D4EF-A840-4D63-A522-10B7BFA08F2C}"/>
              </a:ext>
            </a:extLst>
          </p:cNvPr>
          <p:cNvSpPr txBox="1">
            <a:spLocks/>
          </p:cNvSpPr>
          <p:nvPr/>
        </p:nvSpPr>
        <p:spPr>
          <a:xfrm>
            <a:off x="395536" y="2771636"/>
            <a:ext cx="360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ja-JP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</a:t>
            </a:r>
            <a:endParaRPr lang="ja-JP" altLang="en-US" sz="2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2">
                <a:extLst>
                  <a:ext uri="{FF2B5EF4-FFF2-40B4-BE49-F238E27FC236}">
                    <a16:creationId xmlns:a16="http://schemas.microsoft.com/office/drawing/2014/main" id="{83938B66-61DD-4233-96FA-7D2E04C72C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175" y="4941168"/>
                <a:ext cx="8690049" cy="1815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のときの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のように，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の値が増加すると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の値も増加する関数を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ja-JP" sz="2800" b="1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増加関数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といい，</a:t>
                </a:r>
                <a:endParaRPr lang="ja-JP" altLang="en-US" sz="2800" dirty="0"/>
              </a:p>
              <a:p>
                <a:pPr eaLnBrk="1" hangingPunct="1">
                  <a:defRPr/>
                </a:pP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のときの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のように，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の値が増加すると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の値が減少する関数を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ja-JP" sz="2800" b="1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減少関数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という。</a:t>
                </a:r>
              </a:p>
            </p:txBody>
          </p:sp>
        </mc:Choice>
        <mc:Fallback xmlns="">
          <p:sp>
            <p:nvSpPr>
              <p:cNvPr id="15" name="テキスト ボックス 2">
                <a:extLst>
                  <a:ext uri="{FF2B5EF4-FFF2-40B4-BE49-F238E27FC236}">
                    <a16:creationId xmlns:a16="http://schemas.microsoft.com/office/drawing/2014/main" id="{83938B66-61DD-4233-96FA-7D2E04C72C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7175" y="4941168"/>
                <a:ext cx="8690049" cy="1815882"/>
              </a:xfrm>
              <a:prstGeom prst="rect">
                <a:avLst/>
              </a:prstGeom>
              <a:blipFill>
                <a:blip r:embed="rId5"/>
                <a:stretch>
                  <a:fillRect l="-1403" t="-4377" r="-1122" b="-80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メモ 7">
            <a:extLst>
              <a:ext uri="{FF2B5EF4-FFF2-40B4-BE49-F238E27FC236}">
                <a16:creationId xmlns:a16="http://schemas.microsoft.com/office/drawing/2014/main" id="{8DCA8945-3AEE-48E6-8005-B0074D881CD8}"/>
              </a:ext>
            </a:extLst>
          </p:cNvPr>
          <p:cNvSpPr/>
          <p:nvPr/>
        </p:nvSpPr>
        <p:spPr>
          <a:xfrm>
            <a:off x="4032160" y="5445272"/>
            <a:ext cx="1980000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20" name="メモ 8">
            <a:extLst>
              <a:ext uri="{FF2B5EF4-FFF2-40B4-BE49-F238E27FC236}">
                <a16:creationId xmlns:a16="http://schemas.microsoft.com/office/drawing/2014/main" id="{6F91D8DF-B1E8-4CFF-8014-1F5335323284}"/>
              </a:ext>
            </a:extLst>
          </p:cNvPr>
          <p:cNvSpPr/>
          <p:nvPr/>
        </p:nvSpPr>
        <p:spPr>
          <a:xfrm>
            <a:off x="4499992" y="6299351"/>
            <a:ext cx="1980000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3757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173345" y="910975"/>
                <a:ext cx="7779227" cy="565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ja-JP" altLang="ja-JP" sz="28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つの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数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altLang="ja-JP" sz="2800">
                        <a:latin typeface="Cambria Math" panose="02040503050406030204" pitchFamily="18" charset="0"/>
                      </a:rPr>
                      <m:t>,  </m:t>
                    </m:r>
                    <m:rad>
                      <m:ra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32</m:t>
                        </m:r>
                      </m:e>
                    </m:rad>
                    <m:r>
                      <a:rPr lang="en-US" altLang="ja-JP" sz="2800">
                        <a:latin typeface="Cambria Math" panose="02040503050406030204" pitchFamily="18" charset="0"/>
                      </a:rPr>
                      <m:t>,  </m:t>
                    </m:r>
                    <m:rad>
                      <m:ra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4</m:t>
                        </m:r>
                      </m:deg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32</m:t>
                        </m:r>
                      </m:e>
                    </m:rad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の大小を比較せよ。</a:t>
                </a:r>
                <a:endParaRPr lang="ja-JP" altLang="en-US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8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73345" y="910975"/>
                <a:ext cx="7779227" cy="565155"/>
              </a:xfrm>
              <a:prstGeom prst="rect">
                <a:avLst/>
              </a:prstGeom>
              <a:blipFill>
                <a:blip r:embed="rId2"/>
                <a:stretch>
                  <a:fillRect t="-6452" b="-2580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218900" y="1824377"/>
                <a:ext cx="4753632" cy="1148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ja-JP" altLang="ja-JP" sz="28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つの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数を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の形に表すと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rad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f>
                            <m:f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7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8900" y="1824377"/>
                <a:ext cx="4753632" cy="1148135"/>
              </a:xfrm>
              <a:prstGeom prst="rect">
                <a:avLst/>
              </a:prstGeom>
              <a:blipFill>
                <a:blip r:embed="rId3"/>
                <a:stretch>
                  <a:fillRect t="-634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218899" y="2847433"/>
                <a:ext cx="4753631" cy="7255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32</m:t>
                          </m:r>
                        </m:e>
                      </m:rad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sSup>
                            <m:sSup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e>
                      </m:rad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f>
                            <m:f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5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8899" y="2847433"/>
                <a:ext cx="4753631" cy="7255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218896" y="3472632"/>
                <a:ext cx="4753631" cy="7234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32</m:t>
                          </m:r>
                        </m:e>
                      </m:rad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sSup>
                            <m:sSup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e>
                      </m:rad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f>
                            <m:f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7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8896" y="3472632"/>
                <a:ext cx="4753631" cy="7234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218894" y="4194760"/>
                <a:ext cx="5053514" cy="19747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ここで，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の底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は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より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ja-JP" sz="2800" i="1" dirty="0" smtClean="0"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大きく</m:t>
                      </m:r>
                      <m:r>
                        <a:rPr lang="ja-JP" altLang="ja-JP" sz="2800" i="1" dirty="0"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，</m:t>
                      </m:r>
                      <m:f>
                        <m:f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ja-JP" altLang="ja-JP" sz="2800" i="1" dirty="0" smtClean="0"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であるから</m:t>
                      </m:r>
                    </m:oMath>
                  </m:oMathPara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f>
                            <m:f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f>
                            <m:f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f>
                            <m:f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8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8894" y="4194760"/>
                <a:ext cx="5053514" cy="1974708"/>
              </a:xfrm>
              <a:prstGeom prst="rect">
                <a:avLst/>
              </a:prstGeom>
              <a:blipFill>
                <a:blip r:embed="rId6"/>
                <a:stretch>
                  <a:fillRect l="-2533" t="-370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173345" y="6176213"/>
                <a:ext cx="7071063" cy="565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すなわち　　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4</m:t>
                        </m:r>
                      </m:deg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32</m:t>
                        </m:r>
                      </m:e>
                    </m:rad>
                    <m:r>
                      <a:rPr lang="en-US" altLang="ja-JP" sz="280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altLang="ja-JP" sz="2800">
                        <a:latin typeface="Cambria Math" panose="02040503050406030204" pitchFamily="18" charset="0"/>
                      </a:rPr>
                      <m:t>&lt;</m:t>
                    </m:r>
                    <m:rad>
                      <m:ra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32</m:t>
                        </m:r>
                      </m:e>
                    </m:rad>
                  </m:oMath>
                </a14:m>
                <a:endParaRPr lang="ja-JP" altLang="en-US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31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73345" y="6176213"/>
                <a:ext cx="7071063" cy="565155"/>
              </a:xfrm>
              <a:prstGeom prst="rect">
                <a:avLst/>
              </a:prstGeom>
              <a:blipFill>
                <a:blip r:embed="rId7"/>
                <a:stretch>
                  <a:fillRect l="-1724" t="-6452" b="-2580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タイトル 1"/>
          <p:cNvSpPr txBox="1">
            <a:spLocks/>
          </p:cNvSpPr>
          <p:nvPr/>
        </p:nvSpPr>
        <p:spPr bwMode="auto">
          <a:xfrm>
            <a:off x="257175" y="84138"/>
            <a:ext cx="86953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４ 指数関数とそのグラフ </a:t>
            </a:r>
            <a:r>
              <a:rPr lang="en-US" altLang="zh-TW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指数関数の性質</a:t>
            </a:r>
            <a:r>
              <a:rPr lang="zh-TW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zh-TW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zh-TW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en-US" altLang="zh-TW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zh-TW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zh-TW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p.15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8</a:t>
            </a:r>
            <a:r>
              <a:rPr lang="en-US" altLang="zh-TW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20" name="図 19" descr="\\10.133.53.90\Livretech\PNG\2017-03-27_SuII-Adv-PNG\SuII-Adv-PNG\II-Adv-158-01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84354" y="1952871"/>
            <a:ext cx="2362815" cy="3373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4217A9D9-C61A-40FE-881B-296749609ED8}"/>
              </a:ext>
            </a:extLst>
          </p:cNvPr>
          <p:cNvGrpSpPr/>
          <p:nvPr/>
        </p:nvGrpSpPr>
        <p:grpSpPr>
          <a:xfrm>
            <a:off x="320327" y="917155"/>
            <a:ext cx="720080" cy="1000098"/>
            <a:chOff x="320328" y="917153"/>
            <a:chExt cx="720080" cy="1000098"/>
          </a:xfrm>
        </p:grpSpPr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FC3D67CC-2986-48A5-9634-AE666221DEBC}"/>
                </a:ext>
              </a:extLst>
            </p:cNvPr>
            <p:cNvSpPr txBox="1"/>
            <p:nvPr/>
          </p:nvSpPr>
          <p:spPr>
            <a:xfrm>
              <a:off x="320328" y="1332476"/>
              <a:ext cx="720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3200" dirty="0">
                  <a:solidFill>
                    <a:prstClr val="black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１</a:t>
              </a:r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2481474A-27A9-4B1E-80F0-0397D5636F74}"/>
                </a:ext>
              </a:extLst>
            </p:cNvPr>
            <p:cNvSpPr/>
            <p:nvPr/>
          </p:nvSpPr>
          <p:spPr>
            <a:xfrm>
              <a:off x="320368" y="917153"/>
              <a:ext cx="720000" cy="4608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ja-JP" altLang="en-US" sz="2400" dirty="0">
                  <a:solidFill>
                    <a:prstClr val="white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例題</a:t>
              </a:r>
            </a:p>
          </p:txBody>
        </p:sp>
      </p:grpSp>
      <p:sp>
        <p:nvSpPr>
          <p:cNvPr id="29" name="片側の 2 つの角を丸めた四角形 10">
            <a:extLst>
              <a:ext uri="{FF2B5EF4-FFF2-40B4-BE49-F238E27FC236}">
                <a16:creationId xmlns:a16="http://schemas.microsoft.com/office/drawing/2014/main" id="{C8CB1FAF-09A5-4AD1-A7A1-264F74C6E2AC}"/>
              </a:ext>
            </a:extLst>
          </p:cNvPr>
          <p:cNvSpPr/>
          <p:nvPr/>
        </p:nvSpPr>
        <p:spPr>
          <a:xfrm rot="5400000">
            <a:off x="551303" y="1787806"/>
            <a:ext cx="324000" cy="654131"/>
          </a:xfrm>
          <a:prstGeom prst="round2Same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 anchorCtr="1"/>
          <a:lstStyle/>
          <a:p>
            <a:pPr algn="ctr"/>
            <a:r>
              <a:rPr lang="ja-JP" altLang="en-US" sz="16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解</a:t>
            </a:r>
          </a:p>
        </p:txBody>
      </p:sp>
    </p:spTree>
    <p:extLst>
      <p:ext uri="{BB962C8B-B14F-4D97-AF65-F5344CB8AC3E}">
        <p14:creationId xmlns:p14="http://schemas.microsoft.com/office/powerpoint/2010/main" val="49170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5" grpId="0"/>
      <p:bldP spid="27" grpId="0"/>
      <p:bldP spid="28" grpId="0"/>
      <p:bldP spid="31" grpId="0"/>
      <p:bldP spid="2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190136" y="908722"/>
                <a:ext cx="6838249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次の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ja-JP" altLang="ja-JP" sz="28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つの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数の大小を比較せよ。</a:t>
                </a:r>
                <a:endParaRPr lang="ja-JP" altLang="en-US" sz="2800" dirty="0">
                  <a:solidFill>
                    <a:prstClr val="black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4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136" y="908722"/>
                <a:ext cx="6838249" cy="523220"/>
              </a:xfrm>
              <a:prstGeom prst="rect">
                <a:avLst/>
              </a:prstGeom>
              <a:blipFill>
                <a:blip r:embed="rId3"/>
                <a:stretch>
                  <a:fillRect l="-1783" t="-13953" b="-290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1190136" y="1574100"/>
                <a:ext cx="5326080" cy="5637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rad>
                    <m:r>
                      <a:rPr lang="en-US" altLang="ja-JP" sz="2800">
                        <a:latin typeface="Cambria Math" panose="02040503050406030204" pitchFamily="18" charset="0"/>
                      </a:rPr>
                      <m:t>,  </m:t>
                    </m:r>
                    <m:rad>
                      <m:ra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5</m:t>
                        </m:r>
                      </m:deg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81</m:t>
                        </m:r>
                      </m:e>
                    </m:rad>
                    <m:r>
                      <a:rPr lang="en-US" altLang="ja-JP" sz="2800">
                        <a:latin typeface="Cambria Math" panose="02040503050406030204" pitchFamily="18" charset="0"/>
                      </a:rPr>
                      <m:t>,  </m:t>
                    </m:r>
                    <m:rad>
                      <m:ra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7</m:t>
                        </m:r>
                      </m:deg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243</m:t>
                        </m:r>
                      </m:e>
                    </m:rad>
                  </m:oMath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5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136" y="1574100"/>
                <a:ext cx="5326080" cy="563744"/>
              </a:xfrm>
              <a:prstGeom prst="rect">
                <a:avLst/>
              </a:prstGeom>
              <a:blipFill>
                <a:blip r:embed="rId4"/>
                <a:stretch>
                  <a:fillRect l="-2288" t="-6452" b="-2580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1190136" y="2386790"/>
                <a:ext cx="4606000" cy="1366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sz="2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(2)</m:t>
                      </m:r>
                      <m:r>
                        <a:rPr lang="en-US" altLang="ja-JP" sz="2800" b="0" i="1" dirty="0" smtClean="0"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rad>
                      <m:r>
                        <a:rPr lang="ja-JP" altLang="en-US" sz="2800" i="1">
                          <a:latin typeface="Cambria Math" panose="02040503050406030204" pitchFamily="18" charset="0"/>
                        </a:rPr>
                        <m:t>，</m:t>
                      </m:r>
                      <m:rad>
                        <m:rad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f>
                            <m:f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rad>
                      <m:r>
                        <a:rPr lang="ja-JP" altLang="en-US" sz="2800" i="1">
                          <a:latin typeface="Cambria Math" panose="02040503050406030204" pitchFamily="18" charset="0"/>
                        </a:rPr>
                        <m:t>，</m:t>
                      </m:r>
                      <m:rad>
                        <m:rad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f>
                            <m:f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ja-JP" altLang="ja-JP" sz="2800" dirty="0"/>
              </a:p>
            </p:txBody>
          </p:sp>
        </mc:Choice>
        <mc:Fallback xmlns="">
          <p:sp>
            <p:nvSpPr>
              <p:cNvPr id="26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136" y="2386790"/>
                <a:ext cx="4606000" cy="13667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タイトル 1"/>
          <p:cNvSpPr txBox="1">
            <a:spLocks/>
          </p:cNvSpPr>
          <p:nvPr/>
        </p:nvSpPr>
        <p:spPr bwMode="auto">
          <a:xfrm>
            <a:off x="257175" y="84138"/>
            <a:ext cx="86953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４ 指数関数とそのグラフ </a:t>
            </a:r>
            <a:r>
              <a:rPr lang="en-US" altLang="zh-TW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指数関数の性質</a:t>
            </a:r>
            <a:r>
              <a:rPr lang="zh-TW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zh-TW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zh-TW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en-US" altLang="zh-TW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zh-TW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zh-TW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p.15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8</a:t>
            </a:r>
            <a:r>
              <a:rPr lang="en-US" altLang="zh-TW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F2356AA3-0516-4906-9383-6C958BD77DAF}"/>
              </a:ext>
            </a:extLst>
          </p:cNvPr>
          <p:cNvGrpSpPr/>
          <p:nvPr/>
        </p:nvGrpSpPr>
        <p:grpSpPr>
          <a:xfrm>
            <a:off x="234670" y="908722"/>
            <a:ext cx="880948" cy="461665"/>
            <a:chOff x="234669" y="908720"/>
            <a:chExt cx="880948" cy="461665"/>
          </a:xfrm>
        </p:grpSpPr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A63EE7D7-0A56-4EB1-A31D-EEAFA8F02398}"/>
                </a:ext>
              </a:extLst>
            </p:cNvPr>
            <p:cNvSpPr txBox="1"/>
            <p:nvPr/>
          </p:nvSpPr>
          <p:spPr>
            <a:xfrm>
              <a:off x="234669" y="908720"/>
              <a:ext cx="8809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</a:t>
              </a:r>
              <a:r>
                <a:rPr lang="en-US" altLang="ja-JP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14</a:t>
              </a:r>
              <a:endParaRPr lang="ja-JP" altLang="en-US" sz="2400" dirty="0">
                <a:solidFill>
                  <a:srgbClr val="00B0F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84A23050-7989-49AB-876B-92FBAAE2B5C5}"/>
                </a:ext>
              </a:extLst>
            </p:cNvPr>
            <p:cNvCxnSpPr/>
            <p:nvPr/>
          </p:nvCxnSpPr>
          <p:spPr>
            <a:xfrm>
              <a:off x="309188" y="914455"/>
              <a:ext cx="72008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450420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1763688" y="965992"/>
                <a:ext cx="5760640" cy="47679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ja-JP" alt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ja-JP" altLang="en-US" sz="28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ja-JP" altLang="en-US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</m:rad>
                      <m:r>
                        <a:rPr lang="ja-JP" altLang="en-US" sz="28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ja-JP" altLang="en-US" sz="28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f>
                            <m:fPr>
                              <m:ctrlPr>
                                <a:rPr lang="ja-JP" alt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ja-JP" altLang="en-US" sz="28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ja-JP" altLang="en-US" sz="28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altLang="ja-JP" sz="2800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g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81</m:t>
                          </m:r>
                        </m:e>
                      </m:rad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g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243</m:t>
                          </m:r>
                        </m:e>
                      </m:rad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</a:rPr>
                  <a:t>の底</a:t>
                </a:r>
                <a14:m>
                  <m:oMath xmlns:m="http://schemas.openxmlformats.org/officeDocument/2006/math"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</a:rPr>
                  <a:t>は</a:t>
                </a:r>
                <a14:m>
                  <m:oMath xmlns:m="http://schemas.openxmlformats.org/officeDocument/2006/math"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</a:rPr>
                  <a:t>より大きく</a:t>
                </a:r>
                <a:endParaRPr lang="en-US" altLang="ja-JP" sz="2800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</a:endParaRPr>
              </a:p>
              <a:p>
                <a:r>
                  <a:rPr lang="ja-JP" altLang="ja-JP" sz="2800" dirty="0">
                    <a:solidFill>
                      <a:srgbClr val="FF0000"/>
                    </a:solidFill>
                  </a:rPr>
                  <a:t>であるから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</a:endParaRPr>
              </a:p>
              <a:p>
                <a:r>
                  <a:rPr lang="ja-JP" altLang="ja-JP" sz="2800" dirty="0">
                    <a:solidFill>
                      <a:srgbClr val="FF0000"/>
                    </a:solidFill>
                  </a:rPr>
                  <a:t>すなわち　　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ja-JP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g>
                      <m:e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e>
                    </m:rad>
                    <m:r>
                      <a:rPr lang="en-US" altLang="ja-JP" sz="28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ad>
                      <m:radPr>
                        <m:ctrlPr>
                          <a:rPr lang="ja-JP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g>
                      <m:e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𝟐𝟒𝟑</m:t>
                        </m:r>
                      </m:e>
                    </m:rad>
                    <m:r>
                      <a:rPr lang="en-US" altLang="ja-JP" sz="28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ad>
                      <m:radPr>
                        <m:ctrlPr>
                          <a:rPr lang="ja-JP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g>
                      <m:e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𝟖𝟏</m:t>
                        </m:r>
                      </m:e>
                    </m:rad>
                  </m:oMath>
                </a14:m>
                <a:endParaRPr lang="ja-JP" altLang="ja-JP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965992"/>
                <a:ext cx="5760640" cy="4767908"/>
              </a:xfrm>
              <a:prstGeom prst="rect">
                <a:avLst/>
              </a:prstGeom>
              <a:blipFill>
                <a:blip r:embed="rId3"/>
                <a:stretch>
                  <a:fillRect l="-2116" b="-20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図 1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464" y="6021360"/>
            <a:ext cx="648000" cy="64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8">
                <a:extLst>
                  <a:ext uri="{FF2B5EF4-FFF2-40B4-BE49-F238E27FC236}">
                    <a16:creationId xmlns:a16="http://schemas.microsoft.com/office/drawing/2014/main" id="{32B09D74-0952-4D57-9483-92FD8ABC02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90136" y="416984"/>
                <a:ext cx="5326080" cy="5637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rad>
                    <m:r>
                      <a:rPr lang="en-US" altLang="ja-JP" sz="2800">
                        <a:latin typeface="Cambria Math" panose="02040503050406030204" pitchFamily="18" charset="0"/>
                      </a:rPr>
                      <m:t>,  </m:t>
                    </m:r>
                    <m:rad>
                      <m:ra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5</m:t>
                        </m:r>
                      </m:deg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81</m:t>
                        </m:r>
                      </m:e>
                    </m:rad>
                    <m:r>
                      <a:rPr lang="en-US" altLang="ja-JP" sz="2800">
                        <a:latin typeface="Cambria Math" panose="02040503050406030204" pitchFamily="18" charset="0"/>
                      </a:rPr>
                      <m:t>,  </m:t>
                    </m:r>
                    <m:rad>
                      <m:ra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7</m:t>
                        </m:r>
                      </m:deg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243</m:t>
                        </m:r>
                      </m:e>
                    </m:rad>
                  </m:oMath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4" name="テキスト ボックス 8">
                <a:extLst>
                  <a:ext uri="{FF2B5EF4-FFF2-40B4-BE49-F238E27FC236}">
                    <a16:creationId xmlns:a16="http://schemas.microsoft.com/office/drawing/2014/main" id="{32B09D74-0952-4D57-9483-92FD8ABC02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136" y="416984"/>
                <a:ext cx="5326080" cy="563744"/>
              </a:xfrm>
              <a:prstGeom prst="rect">
                <a:avLst/>
              </a:prstGeom>
              <a:blipFill>
                <a:blip r:embed="rId5"/>
                <a:stretch>
                  <a:fillRect l="-2288" t="-6452" b="-2580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45026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464" y="6021360"/>
            <a:ext cx="648000" cy="64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1403648" y="1365055"/>
                <a:ext cx="7560840" cy="4980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ja-JP" altLang="ja-JP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rad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rad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rad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ja-JP" altLang="ja-JP" sz="2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の底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ja-JP" altLang="ja-JP" sz="2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は</m:t>
                      </m:r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ja-JP" altLang="ja-JP" sz="2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より大きく</m:t>
                      </m:r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ja-JP" altLang="ja-JP" sz="2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より小さい。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31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03648" y="1365055"/>
                <a:ext cx="7560840" cy="49801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8">
                <a:extLst>
                  <a:ext uri="{FF2B5EF4-FFF2-40B4-BE49-F238E27FC236}">
                    <a16:creationId xmlns:a16="http://schemas.microsoft.com/office/drawing/2014/main" id="{3481EBE7-4A4E-4C1A-AE1C-B205F889FF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90136" y="116632"/>
                <a:ext cx="4606000" cy="1366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sz="2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(2)</m:t>
                      </m:r>
                      <m:r>
                        <a:rPr lang="en-US" altLang="ja-JP" sz="2800" b="0" i="1" dirty="0" smtClean="0"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rad>
                      <m:r>
                        <a:rPr lang="ja-JP" altLang="en-US" sz="2800" i="1">
                          <a:latin typeface="Cambria Math" panose="02040503050406030204" pitchFamily="18" charset="0"/>
                        </a:rPr>
                        <m:t>，</m:t>
                      </m:r>
                      <m:rad>
                        <m:rad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f>
                            <m:f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rad>
                      <m:r>
                        <a:rPr lang="ja-JP" altLang="en-US" sz="2800" i="1">
                          <a:latin typeface="Cambria Math" panose="02040503050406030204" pitchFamily="18" charset="0"/>
                        </a:rPr>
                        <m:t>，</m:t>
                      </m:r>
                      <m:rad>
                        <m:rad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f>
                            <m:f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ja-JP" altLang="ja-JP" sz="2800" dirty="0"/>
              </a:p>
            </p:txBody>
          </p:sp>
        </mc:Choice>
        <mc:Fallback xmlns="">
          <p:sp>
            <p:nvSpPr>
              <p:cNvPr id="10" name="テキスト ボックス 8">
                <a:extLst>
                  <a:ext uri="{FF2B5EF4-FFF2-40B4-BE49-F238E27FC236}">
                    <a16:creationId xmlns:a16="http://schemas.microsoft.com/office/drawing/2014/main" id="{3481EBE7-4A4E-4C1A-AE1C-B205F889FF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136" y="116632"/>
                <a:ext cx="4606000" cy="13667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08085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899592" y="545034"/>
                <a:ext cx="6960880" cy="4244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ja-JP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また</a:t>
                </a:r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hangingPunct="1">
                  <a:defRPr/>
                </a:pPr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であるから</a:t>
                </a:r>
              </a:p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ja-JP" sz="2800" dirty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すなわち　　</m:t>
                      </m:r>
                      <m:rad>
                        <m:rad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g>
                        <m:e>
                          <m:f>
                            <m:fPr>
                              <m:ctrlPr>
                                <a:rPr lang="ja-JP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den>
                          </m:f>
                        </m:e>
                      </m:rad>
                      <m:r>
                        <a:rPr lang="en-US" altLang="ja-JP" sz="28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ad>
                        <m:rad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g>
                        <m:e>
                          <m:f>
                            <m:fPr>
                              <m:ctrlPr>
                                <a:rPr lang="ja-JP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</m:e>
                      </m:rad>
                      <m:r>
                        <a:rPr lang="en-US" altLang="ja-JP" sz="28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ad>
                        <m:radPr>
                          <m:degHide m:val="on"/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ja-JP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5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592" y="545034"/>
                <a:ext cx="6960880" cy="4244688"/>
              </a:xfrm>
              <a:prstGeom prst="rect">
                <a:avLst/>
              </a:prstGeom>
              <a:blipFill>
                <a:blip r:embed="rId3"/>
                <a:stretch>
                  <a:fillRect l="-1840" t="-143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図 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464" y="6021360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03523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"/>
          <p:cNvSpPr txBox="1">
            <a:spLocks/>
          </p:cNvSpPr>
          <p:nvPr/>
        </p:nvSpPr>
        <p:spPr bwMode="auto">
          <a:xfrm>
            <a:off x="257175" y="84138"/>
            <a:ext cx="86953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 指数法則       　　　　　　　　　  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p.150)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4" name="テキスト ボックス 2"/>
          <p:cNvSpPr txBox="1">
            <a:spLocks noChangeArrowheads="1"/>
          </p:cNvSpPr>
          <p:nvPr/>
        </p:nvSpPr>
        <p:spPr bwMode="auto">
          <a:xfrm>
            <a:off x="1187623" y="877944"/>
            <a:ext cx="76471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次の値を求めよ。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1187623" y="1591047"/>
                <a:ext cx="3600401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7623" y="1591047"/>
                <a:ext cx="3600401" cy="523220"/>
              </a:xfrm>
              <a:prstGeom prst="rect">
                <a:avLst/>
              </a:prstGeom>
              <a:blipFill>
                <a:blip r:embed="rId3"/>
                <a:stretch>
                  <a:fillRect l="-3559" t="-15116" b="-290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1187623" y="2516978"/>
                <a:ext cx="3233787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ja-JP" altLang="ja-JP" sz="2800" dirty="0"/>
              </a:p>
            </p:txBody>
          </p:sp>
        </mc:Choice>
        <mc:Fallback xmlns="">
          <p:sp>
            <p:nvSpPr>
              <p:cNvPr id="21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7623" y="2516978"/>
                <a:ext cx="3233787" cy="523220"/>
              </a:xfrm>
              <a:prstGeom prst="rect">
                <a:avLst/>
              </a:prstGeom>
              <a:blipFill>
                <a:blip r:embed="rId4"/>
                <a:stretch>
                  <a:fillRect l="-3962" t="-16279" b="-2790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1187623" y="3482600"/>
                <a:ext cx="3681117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(3)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2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7623" y="3482600"/>
                <a:ext cx="3681117" cy="523220"/>
              </a:xfrm>
              <a:prstGeom prst="rect">
                <a:avLst/>
              </a:prstGeom>
              <a:blipFill>
                <a:blip r:embed="rId5"/>
                <a:stretch>
                  <a:fillRect l="-3477" t="-13953" b="-290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1187623" y="4536367"/>
                <a:ext cx="3233787" cy="5329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(4)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−4</m:t>
                            </m:r>
                          </m:e>
                        </m:d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lang="ja-JP" altLang="ja-JP" sz="2800" dirty="0"/>
              </a:p>
            </p:txBody>
          </p:sp>
        </mc:Choice>
        <mc:Fallback xmlns="">
          <p:sp>
            <p:nvSpPr>
              <p:cNvPr id="24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7623" y="4536367"/>
                <a:ext cx="3233787" cy="532966"/>
              </a:xfrm>
              <a:prstGeom prst="rect">
                <a:avLst/>
              </a:prstGeom>
              <a:blipFill>
                <a:blip r:embed="rId6"/>
                <a:stretch>
                  <a:fillRect l="-3962" t="-14773" b="-25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2590650" y="1368780"/>
                <a:ext cx="2612006" cy="9017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5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90650" y="1368780"/>
                <a:ext cx="2612006" cy="9017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2339752" y="2552927"/>
                <a:ext cx="3233787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39752" y="2552927"/>
                <a:ext cx="3233787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2862312" y="3231871"/>
                <a:ext cx="4734024" cy="9017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62312" y="3231871"/>
                <a:ext cx="4734024" cy="90178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3131840" y="4321500"/>
                <a:ext cx="4464496" cy="962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𝟔𝟒</m:t>
                          </m:r>
                        </m:den>
                      </m:f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31840" y="4321500"/>
                <a:ext cx="4464496" cy="9626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587AC40-597B-456F-AF9C-8A6C59580B33}"/>
              </a:ext>
            </a:extLst>
          </p:cNvPr>
          <p:cNvGrpSpPr/>
          <p:nvPr/>
        </p:nvGrpSpPr>
        <p:grpSpPr>
          <a:xfrm>
            <a:off x="234670" y="908722"/>
            <a:ext cx="880948" cy="461665"/>
            <a:chOff x="234669" y="908720"/>
            <a:chExt cx="880948" cy="461665"/>
          </a:xfrm>
        </p:grpSpPr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C9174E0D-0AA4-486C-AF8D-7A2C4D0715B4}"/>
                </a:ext>
              </a:extLst>
            </p:cNvPr>
            <p:cNvSpPr txBox="1"/>
            <p:nvPr/>
          </p:nvSpPr>
          <p:spPr>
            <a:xfrm>
              <a:off x="234669" y="908720"/>
              <a:ext cx="8809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問１</a:t>
              </a:r>
            </a:p>
          </p:txBody>
        </p: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C0D82C4C-C686-443B-8C15-5AE1A536F69C}"/>
                </a:ext>
              </a:extLst>
            </p:cNvPr>
            <p:cNvCxnSpPr/>
            <p:nvPr/>
          </p:nvCxnSpPr>
          <p:spPr>
            <a:xfrm>
              <a:off x="309188" y="914455"/>
              <a:ext cx="72008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3890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257176" y="908720"/>
                <a:ext cx="8695396" cy="1460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r>
                      <a:rPr lang="en-US" altLang="ja-JP" sz="3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3200" i="1">
                        <a:latin typeface="Cambria Math" panose="02040503050406030204" pitchFamily="18" charset="0"/>
                      </a:rPr>
                      <m:t>&gt;0</m:t>
                    </m:r>
                    <m:r>
                      <m:rPr>
                        <m:nor/>
                      </m:rPr>
                      <a:rPr lang="ja-JP" altLang="ja-JP" sz="2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rPr>
                      <m:t>，</m:t>
                    </m:r>
                    <m:r>
                      <a:rPr lang="en-US" altLang="ja-JP" sz="3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3200" i="1">
                        <a:latin typeface="Cambria Math" panose="02040503050406030204" pitchFamily="18" charset="0"/>
                      </a:rPr>
                      <m:t>≠1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のとき，次のことが成り立つ。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algn="ctr" eaLnBrk="1" hangingPunct="1"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sup>
                    </m:sSup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sup>
                    </m:sSup>
                  </m:oMath>
                </a14:m>
                <a:r>
                  <a:rPr lang="ja-JP" altLang="ja-JP" sz="2800" b="1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⇔　</a:t>
                </a:r>
                <a14:m>
                  <m:oMath xmlns:m="http://schemas.openxmlformats.org/officeDocument/2006/math"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endParaRPr lang="ja-JP" altLang="ja-JP" sz="2800" b="1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7176" y="908720"/>
                <a:ext cx="8695396" cy="1460336"/>
              </a:xfrm>
              <a:prstGeom prst="rect">
                <a:avLst/>
              </a:prstGeom>
              <a:blipFill>
                <a:blip r:embed="rId3"/>
                <a:stretch>
                  <a:fillRect b="-375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メモ 7"/>
          <p:cNvSpPr/>
          <p:nvPr/>
        </p:nvSpPr>
        <p:spPr>
          <a:xfrm>
            <a:off x="2787153" y="1844824"/>
            <a:ext cx="3600000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2F1FFC0D-2BC7-4CA1-8913-CA9AFAE6FD24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6953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４ </a:t>
            </a:r>
            <a:r>
              <a:rPr lang="ja-JP" altLang="en-US" sz="2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指数関数とそのグラフ </a:t>
            </a:r>
            <a:r>
              <a:rPr lang="en-US" altLang="zh-TW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 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指数関数を含む方程式・不等式</a:t>
            </a:r>
            <a:r>
              <a:rPr lang="zh-TW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zh-TW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zh-TW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zh-TW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zh-TW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zh-TW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p.159)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113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186519" y="910975"/>
                <a:ext cx="7766053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方程式</a:t>
                </a:r>
                <a14:m>
                  <m:oMath xmlns:m="http://schemas.openxmlformats.org/officeDocument/2006/math">
                    <m:r>
                      <a:rPr lang="ja-JP" altLang="ja-JP" sz="280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−6</m:t>
                        </m:r>
                      </m:sup>
                    </m:sSup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を解け。</a:t>
                </a:r>
                <a:endParaRPr lang="ja-JP" altLang="en-US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8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6519" y="910975"/>
                <a:ext cx="7766053" cy="523220"/>
              </a:xfrm>
              <a:prstGeom prst="rect">
                <a:avLst/>
              </a:prstGeom>
              <a:blipFill>
                <a:blip r:embed="rId2"/>
                <a:stretch>
                  <a:fillRect l="-1648" t="-13953" b="-290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186518" y="1844824"/>
                <a:ext cx="7766053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ja-JP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であるから</a:t>
                </a:r>
              </a:p>
            </p:txBody>
          </p:sp>
        </mc:Choice>
        <mc:Fallback xmlns="">
          <p:sp>
            <p:nvSpPr>
              <p:cNvPr id="17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6518" y="1844824"/>
                <a:ext cx="7766053" cy="523220"/>
              </a:xfrm>
              <a:prstGeom prst="rect">
                <a:avLst/>
              </a:prstGeom>
              <a:blipFill>
                <a:blip r:embed="rId3"/>
                <a:stretch>
                  <a:fillRect t="-15294" b="-3058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186516" y="2491503"/>
                <a:ext cx="5761747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−6</m:t>
                          </m:r>
                        </m:sup>
                      </m:sSup>
                    </m:oMath>
                  </m:oMathPara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4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6516" y="2491503"/>
                <a:ext cx="5761747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186516" y="3140968"/>
                <a:ext cx="5761747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よって</a:t>
                </a: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−6</m:t>
                    </m:r>
                  </m:oMath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5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6516" y="3140968"/>
                <a:ext cx="5761747" cy="523220"/>
              </a:xfrm>
              <a:prstGeom prst="rect">
                <a:avLst/>
              </a:prstGeom>
              <a:blipFill>
                <a:blip r:embed="rId5"/>
                <a:stretch>
                  <a:fillRect l="-2222" t="-13953" b="-290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186519" y="3790433"/>
                <a:ext cx="5761744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ゆえに</a:t>
                </a: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8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6519" y="3790433"/>
                <a:ext cx="5761744" cy="523220"/>
              </a:xfrm>
              <a:prstGeom prst="rect">
                <a:avLst/>
              </a:prstGeom>
              <a:blipFill>
                <a:blip r:embed="rId6"/>
                <a:stretch>
                  <a:fillRect l="-2222" t="-15116" b="-290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タイトル 1">
            <a:extLst>
              <a:ext uri="{FF2B5EF4-FFF2-40B4-BE49-F238E27FC236}">
                <a16:creationId xmlns:a16="http://schemas.microsoft.com/office/drawing/2014/main" id="{03208E5E-F6E0-4F42-8CBC-2486C754835A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6953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４ </a:t>
            </a:r>
            <a:r>
              <a:rPr lang="ja-JP" altLang="en-US" sz="2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指数関数とそのグラフ </a:t>
            </a:r>
            <a:r>
              <a:rPr lang="en-US" altLang="zh-TW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 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指数関数を含む方程式・不等式</a:t>
            </a:r>
            <a:r>
              <a:rPr lang="zh-TW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zh-TW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zh-TW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zh-TW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zh-TW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zh-TW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p.159)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83A49F6E-BCCC-4E8E-9BBC-949A5AE1271D}"/>
              </a:ext>
            </a:extLst>
          </p:cNvPr>
          <p:cNvGrpSpPr/>
          <p:nvPr/>
        </p:nvGrpSpPr>
        <p:grpSpPr>
          <a:xfrm>
            <a:off x="320327" y="917155"/>
            <a:ext cx="720080" cy="1000098"/>
            <a:chOff x="320328" y="917153"/>
            <a:chExt cx="720080" cy="1000098"/>
          </a:xfrm>
        </p:grpSpPr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947F047D-886B-441C-A8C7-915439E29D7A}"/>
                </a:ext>
              </a:extLst>
            </p:cNvPr>
            <p:cNvSpPr txBox="1"/>
            <p:nvPr/>
          </p:nvSpPr>
          <p:spPr>
            <a:xfrm>
              <a:off x="320328" y="1332476"/>
              <a:ext cx="720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3200" dirty="0">
                  <a:solidFill>
                    <a:prstClr val="black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２</a:t>
              </a:r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0F91E65A-F109-4EFB-9F53-04DA1C8E658E}"/>
                </a:ext>
              </a:extLst>
            </p:cNvPr>
            <p:cNvSpPr/>
            <p:nvPr/>
          </p:nvSpPr>
          <p:spPr>
            <a:xfrm>
              <a:off x="320368" y="917153"/>
              <a:ext cx="720000" cy="4608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ja-JP" altLang="en-US" sz="2400" dirty="0">
                  <a:solidFill>
                    <a:prstClr val="white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例題</a:t>
              </a:r>
            </a:p>
          </p:txBody>
        </p:sp>
      </p:grpSp>
      <p:sp>
        <p:nvSpPr>
          <p:cNvPr id="29" name="片側の 2 つの角を丸めた四角形 10">
            <a:extLst>
              <a:ext uri="{FF2B5EF4-FFF2-40B4-BE49-F238E27FC236}">
                <a16:creationId xmlns:a16="http://schemas.microsoft.com/office/drawing/2014/main" id="{84EB6564-0A95-4F24-BEBD-32E9CC7A62F2}"/>
              </a:ext>
            </a:extLst>
          </p:cNvPr>
          <p:cNvSpPr/>
          <p:nvPr/>
        </p:nvSpPr>
        <p:spPr>
          <a:xfrm rot="5400000">
            <a:off x="551303" y="1787806"/>
            <a:ext cx="324000" cy="654131"/>
          </a:xfrm>
          <a:prstGeom prst="round2Same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 anchorCtr="1"/>
          <a:lstStyle/>
          <a:p>
            <a:pPr algn="ctr"/>
            <a:r>
              <a:rPr lang="ja-JP" altLang="en-US" sz="16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解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337" b="78043"/>
          <a:stretch/>
        </p:blipFill>
        <p:spPr>
          <a:xfrm>
            <a:off x="5743240" y="2485529"/>
            <a:ext cx="2410045" cy="52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44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4" grpId="0"/>
      <p:bldP spid="25" grpId="0"/>
      <p:bldP spid="28" grpId="0"/>
      <p:bldP spid="2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テキスト ボックス 2"/>
          <p:cNvSpPr txBox="1">
            <a:spLocks noChangeArrowheads="1"/>
          </p:cNvSpPr>
          <p:nvPr/>
        </p:nvSpPr>
        <p:spPr bwMode="auto">
          <a:xfrm>
            <a:off x="1103788" y="930788"/>
            <a:ext cx="78055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次の方程式を解け。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1115618" y="1609636"/>
                <a:ext cx="3960438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5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5618" y="1609636"/>
                <a:ext cx="3960438" cy="523220"/>
              </a:xfrm>
              <a:prstGeom prst="rect">
                <a:avLst/>
              </a:prstGeom>
              <a:blipFill>
                <a:blip r:embed="rId3"/>
                <a:stretch>
                  <a:fillRect l="-3077" t="-13953" b="-290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1097935" y="2348880"/>
                <a:ext cx="3618081" cy="9017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sz="2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(2)</m:t>
                      </m:r>
                      <m:r>
                        <m:rPr>
                          <m:nor/>
                        </m:rPr>
                        <a:rPr lang="en-US" altLang="ja-JP" sz="2800" b="0" i="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 </m:t>
                      </m:r>
                      <m:f>
                        <m:f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49</m:t>
                              </m:r>
                            </m:e>
                            <m:sup>
                              <m: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ja-JP" altLang="ja-JP" sz="2800" dirty="0"/>
              </a:p>
            </p:txBody>
          </p:sp>
        </mc:Choice>
        <mc:Fallback xmlns="">
          <p:sp>
            <p:nvSpPr>
              <p:cNvPr id="26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7935" y="2348880"/>
                <a:ext cx="3618081" cy="9017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タイトル 1">
            <a:extLst>
              <a:ext uri="{FF2B5EF4-FFF2-40B4-BE49-F238E27FC236}">
                <a16:creationId xmlns:a16="http://schemas.microsoft.com/office/drawing/2014/main" id="{6B37DFC6-067C-4990-8F51-7C8D7AF26F4F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6953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４ </a:t>
            </a:r>
            <a:r>
              <a:rPr lang="ja-JP" altLang="en-US" sz="2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指数関数とそのグラフ </a:t>
            </a:r>
            <a:r>
              <a:rPr lang="en-US" altLang="zh-TW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 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指数関数を含む方程式・不等式</a:t>
            </a:r>
            <a:r>
              <a:rPr lang="zh-TW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zh-TW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zh-TW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zh-TW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zh-TW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zh-TW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p.159)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93899AB5-5470-4A80-AE50-DFE9C5C894F4}"/>
              </a:ext>
            </a:extLst>
          </p:cNvPr>
          <p:cNvGrpSpPr/>
          <p:nvPr/>
        </p:nvGrpSpPr>
        <p:grpSpPr>
          <a:xfrm>
            <a:off x="234670" y="908722"/>
            <a:ext cx="880948" cy="461665"/>
            <a:chOff x="234669" y="908720"/>
            <a:chExt cx="880948" cy="461665"/>
          </a:xfrm>
        </p:grpSpPr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0886D0BF-CEDA-4C3E-A136-2ADAFF7C95CB}"/>
                </a:ext>
              </a:extLst>
            </p:cNvPr>
            <p:cNvSpPr txBox="1"/>
            <p:nvPr/>
          </p:nvSpPr>
          <p:spPr>
            <a:xfrm>
              <a:off x="234669" y="908720"/>
              <a:ext cx="8809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</a:t>
              </a:r>
              <a:r>
                <a:rPr lang="en-US" altLang="ja-JP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15</a:t>
              </a:r>
              <a:endParaRPr lang="ja-JP" altLang="en-US" sz="2400" dirty="0">
                <a:solidFill>
                  <a:srgbClr val="00B0F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BA8FED9F-F30E-4602-8693-A8BD4163804F}"/>
                </a:ext>
              </a:extLst>
            </p:cNvPr>
            <p:cNvCxnSpPr/>
            <p:nvPr/>
          </p:nvCxnSpPr>
          <p:spPr>
            <a:xfrm>
              <a:off x="309188" y="914455"/>
              <a:ext cx="72008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169962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1475656" y="620688"/>
                <a:ext cx="6336704" cy="22525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ja-JP" altLang="ja-JP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altLang="ja-JP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sup>
                    </m:sSup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であるから</a:t>
                </a:r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よって　　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ja-JP" sz="2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ゆえに　　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620688"/>
                <a:ext cx="6336704" cy="2252540"/>
              </a:xfrm>
              <a:prstGeom prst="rect">
                <a:avLst/>
              </a:prstGeom>
              <a:blipFill>
                <a:blip r:embed="rId3"/>
                <a:stretch>
                  <a:fillRect l="-1923" t="-24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図 1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464" y="6021360"/>
            <a:ext cx="648000" cy="64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8">
                <a:extLst>
                  <a:ext uri="{FF2B5EF4-FFF2-40B4-BE49-F238E27FC236}">
                    <a16:creationId xmlns:a16="http://schemas.microsoft.com/office/drawing/2014/main" id="{2E089AB0-C5FC-48A1-B6CD-86EAEEB54F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15618" y="188640"/>
                <a:ext cx="3960438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0" name="テキスト ボックス 8">
                <a:extLst>
                  <a:ext uri="{FF2B5EF4-FFF2-40B4-BE49-F238E27FC236}">
                    <a16:creationId xmlns:a16="http://schemas.microsoft.com/office/drawing/2014/main" id="{2E089AB0-C5FC-48A1-B6CD-86EAEEB54F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5618" y="188640"/>
                <a:ext cx="3960438" cy="523220"/>
              </a:xfrm>
              <a:prstGeom prst="rect">
                <a:avLst/>
              </a:prstGeom>
              <a:blipFill>
                <a:blip r:embed="rId5"/>
                <a:stretch>
                  <a:fillRect l="-3077" t="-15116" b="-290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8">
                <a:extLst>
                  <a:ext uri="{FF2B5EF4-FFF2-40B4-BE49-F238E27FC236}">
                    <a16:creationId xmlns:a16="http://schemas.microsoft.com/office/drawing/2014/main" id="{8A86A957-C41B-41FB-886D-CD6DA720E8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7935" y="2671231"/>
                <a:ext cx="3618081" cy="9017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sz="2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(2)</m:t>
                      </m:r>
                      <m:r>
                        <m:rPr>
                          <m:nor/>
                        </m:rPr>
                        <a:rPr lang="en-US" altLang="ja-JP" sz="2800" b="0" i="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 </m:t>
                      </m:r>
                      <m:f>
                        <m:f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49</m:t>
                              </m:r>
                            </m:e>
                            <m:sup>
                              <m: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ja-JP" altLang="ja-JP" sz="2800" dirty="0"/>
              </a:p>
            </p:txBody>
          </p:sp>
        </mc:Choice>
        <mc:Fallback xmlns="">
          <p:sp>
            <p:nvSpPr>
              <p:cNvPr id="11" name="テキスト ボックス 8">
                <a:extLst>
                  <a:ext uri="{FF2B5EF4-FFF2-40B4-BE49-F238E27FC236}">
                    <a16:creationId xmlns:a16="http://schemas.microsoft.com/office/drawing/2014/main" id="{8A86A957-C41B-41FB-886D-CD6DA720E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7935" y="2671231"/>
                <a:ext cx="3618081" cy="9017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8">
                <a:extLst>
                  <a:ext uri="{FF2B5EF4-FFF2-40B4-BE49-F238E27FC236}">
                    <a16:creationId xmlns:a16="http://schemas.microsoft.com/office/drawing/2014/main" id="{1025CA6F-CA3F-42FC-9290-5C86C480D2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75656" y="3539970"/>
                <a:ext cx="6888872" cy="2625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ja-JP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49</m:t>
                              </m:r>
                            </m:e>
                            <m:sup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  <m:sup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ja-JP" altLang="ja-JP" sz="2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であるから</m:t>
                      </m:r>
                    </m:oMath>
                  </m:oMathPara>
                </a14:m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  <m:sup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6−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altLang="ja-JP" sz="28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6−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よって　　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=6−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ゆえに　　</a:t>
                </a:r>
                <a14:m>
                  <m:oMath xmlns:m="http://schemas.openxmlformats.org/officeDocument/2006/math"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2" name="テキスト ボックス 8">
                <a:extLst>
                  <a:ext uri="{FF2B5EF4-FFF2-40B4-BE49-F238E27FC236}">
                    <a16:creationId xmlns:a16="http://schemas.microsoft.com/office/drawing/2014/main" id="{1025CA6F-CA3F-42FC-9290-5C86C480D2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75656" y="3539970"/>
                <a:ext cx="6888872" cy="2625334"/>
              </a:xfrm>
              <a:prstGeom prst="rect">
                <a:avLst/>
              </a:prstGeom>
              <a:blipFill>
                <a:blip r:embed="rId7"/>
                <a:stretch>
                  <a:fillRect l="-1770" b="-511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63475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187625" y="940903"/>
                <a:ext cx="7764948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方程式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−3=2⋅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を解け。</a:t>
                </a:r>
                <a:endParaRPr lang="ja-JP" altLang="en-US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8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7625" y="940903"/>
                <a:ext cx="7764948" cy="523220"/>
              </a:xfrm>
              <a:prstGeom prst="rect">
                <a:avLst/>
              </a:prstGeom>
              <a:blipFill>
                <a:blip r:embed="rId2"/>
                <a:stretch>
                  <a:fillRect l="-1648" t="-13953" b="-290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3608" y="2114853"/>
                <a:ext cx="7764948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ja-JP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ja-JP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であるから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ja-JP" altLang="ja-JP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3=2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ja-JP" altLang="en-US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2114853"/>
                <a:ext cx="7764948" cy="954107"/>
              </a:xfrm>
              <a:prstGeom prst="rect">
                <a:avLst/>
              </a:prstGeom>
              <a:blipFill rotWithShape="1">
                <a:blip r:embed="rId3"/>
                <a:stretch>
                  <a:fillRect t="-769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207046" y="5886302"/>
                <a:ext cx="6757481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すなわち　　</a:t>
                </a: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38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07046" y="5886302"/>
                <a:ext cx="6757481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1803" t="-14118" b="-3058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207047" y="5315270"/>
                <a:ext cx="6336704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より　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07047" y="5315270"/>
                <a:ext cx="6336704" cy="523220"/>
              </a:xfrm>
              <a:prstGeom prst="rect">
                <a:avLst/>
              </a:prstGeom>
              <a:blipFill rotWithShape="1">
                <a:blip r:embed="rId5"/>
                <a:stretch>
                  <a:fillRect t="-13953" b="-290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971600" y="2978949"/>
                <a:ext cx="7764948" cy="13849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fontAlgn="auto" hangingPunct="1"/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ここで，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とおくと，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fontAlgn="auto" hangingPunct="1"/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であって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fontAlgn="auto" hangingPunct="1"/>
                <a:r>
                  <a:rPr lang="en-US" altLang="ja-JP" sz="2800" dirty="0"/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−3=2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4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1600" y="2978949"/>
                <a:ext cx="7764948" cy="1384995"/>
              </a:xfrm>
              <a:prstGeom prst="rect">
                <a:avLst/>
              </a:prstGeom>
              <a:blipFill rotWithShape="1">
                <a:blip r:embed="rId6"/>
                <a:stretch>
                  <a:fillRect l="-1570" t="-528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207048" y="4307158"/>
                <a:ext cx="468052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36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07048" y="4307158"/>
                <a:ext cx="4680520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207048" y="4792050"/>
                <a:ext cx="424847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37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07048" y="4792050"/>
                <a:ext cx="4248472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207045" y="6395390"/>
                <a:ext cx="7488834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ゆえに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　　　</a:t>
                </a:r>
                <a14:m>
                  <m:oMath xmlns:m="http://schemas.openxmlformats.org/officeDocument/2006/math">
                    <m:r>
                      <a:rPr lang="en-US" altLang="ja-JP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39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07045" y="6395390"/>
                <a:ext cx="7488834" cy="523220"/>
              </a:xfrm>
              <a:prstGeom prst="rect">
                <a:avLst/>
              </a:prstGeom>
              <a:blipFill rotWithShape="1">
                <a:blip r:embed="rId9"/>
                <a:stretch>
                  <a:fillRect l="-1629" t="-13953" b="-290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タイトル 1">
            <a:extLst>
              <a:ext uri="{FF2B5EF4-FFF2-40B4-BE49-F238E27FC236}">
                <a16:creationId xmlns:a16="http://schemas.microsoft.com/office/drawing/2014/main" id="{5326B1FC-B916-4CED-83FD-8F6DE715DE05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6953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４ </a:t>
            </a:r>
            <a:r>
              <a:rPr lang="ja-JP" altLang="en-US" sz="2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指数関数とそのグラフ </a:t>
            </a:r>
            <a:r>
              <a:rPr lang="en-US" altLang="zh-TW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 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指数関数を含む方程式・不等式</a:t>
            </a:r>
            <a:r>
              <a:rPr lang="zh-TW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zh-TW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zh-TW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zh-TW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zh-TW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zh-TW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p.159)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6F95EF2F-7713-42B9-88C6-10B234BF949D}"/>
              </a:ext>
            </a:extLst>
          </p:cNvPr>
          <p:cNvGrpSpPr/>
          <p:nvPr/>
        </p:nvGrpSpPr>
        <p:grpSpPr>
          <a:xfrm>
            <a:off x="296052" y="873135"/>
            <a:ext cx="734659" cy="1335427"/>
            <a:chOff x="296051" y="2944688"/>
            <a:chExt cx="734659" cy="1335427"/>
          </a:xfrm>
        </p:grpSpPr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440DBFAD-F102-4C2B-8450-859285E0C877}"/>
                </a:ext>
              </a:extLst>
            </p:cNvPr>
            <p:cNvSpPr/>
            <p:nvPr/>
          </p:nvSpPr>
          <p:spPr>
            <a:xfrm>
              <a:off x="296051" y="2944688"/>
              <a:ext cx="734659" cy="32400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000" dirty="0">
                  <a:solidFill>
                    <a:srgbClr val="727CA3">
                      <a:lumMod val="50000"/>
                    </a:srgbClr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応用</a:t>
              </a:r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A2E19097-913D-40D7-B0D1-40B3AA3A360E}"/>
                </a:ext>
              </a:extLst>
            </p:cNvPr>
            <p:cNvSpPr txBox="1"/>
            <p:nvPr/>
          </p:nvSpPr>
          <p:spPr>
            <a:xfrm>
              <a:off x="304144" y="3695340"/>
              <a:ext cx="720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3200" dirty="0">
                  <a:solidFill>
                    <a:prstClr val="black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３</a:t>
              </a:r>
            </a:p>
          </p:txBody>
        </p:sp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82052E92-9573-4A70-A4C9-05D802EB5C80}"/>
                </a:ext>
              </a:extLst>
            </p:cNvPr>
            <p:cNvSpPr/>
            <p:nvPr/>
          </p:nvSpPr>
          <p:spPr>
            <a:xfrm>
              <a:off x="304184" y="3280017"/>
              <a:ext cx="720000" cy="4608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ja-JP" altLang="en-US" sz="2400" dirty="0">
                  <a:solidFill>
                    <a:prstClr val="white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例題</a:t>
              </a:r>
            </a:p>
          </p:txBody>
        </p:sp>
      </p:grpSp>
      <p:sp>
        <p:nvSpPr>
          <p:cNvPr id="40" name="片側の 2 つの角を丸めた四角形 10">
            <a:extLst>
              <a:ext uri="{FF2B5EF4-FFF2-40B4-BE49-F238E27FC236}">
                <a16:creationId xmlns:a16="http://schemas.microsoft.com/office/drawing/2014/main" id="{8410E8C1-8BFA-4D31-ABA6-5565BF001AD0}"/>
              </a:ext>
            </a:extLst>
          </p:cNvPr>
          <p:cNvSpPr/>
          <p:nvPr/>
        </p:nvSpPr>
        <p:spPr>
          <a:xfrm rot="5400000">
            <a:off x="551303" y="2039799"/>
            <a:ext cx="324000" cy="654131"/>
          </a:xfrm>
          <a:prstGeom prst="round2Same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 anchorCtr="1"/>
          <a:lstStyle/>
          <a:p>
            <a:pPr algn="ctr"/>
            <a:r>
              <a:rPr lang="ja-JP" altLang="en-US" sz="16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解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5878" b="50000"/>
          <a:stretch/>
        </p:blipFill>
        <p:spPr>
          <a:xfrm>
            <a:off x="6428593" y="2995751"/>
            <a:ext cx="2047454" cy="12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8" grpId="0"/>
      <p:bldP spid="23" grpId="0"/>
      <p:bldP spid="24" grpId="0"/>
      <p:bldP spid="36" grpId="0"/>
      <p:bldP spid="37" grpId="0"/>
      <p:bldP spid="39" grpId="0"/>
      <p:bldP spid="4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テキスト ボックス 2"/>
          <p:cNvSpPr txBox="1">
            <a:spLocks noChangeArrowheads="1"/>
          </p:cNvSpPr>
          <p:nvPr/>
        </p:nvSpPr>
        <p:spPr bwMode="auto">
          <a:xfrm>
            <a:off x="1103788" y="877944"/>
            <a:ext cx="69127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次の方程式を解け。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1115618" y="1574100"/>
                <a:ext cx="6120678" cy="11104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sz="2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(1)</m:t>
                      </m:r>
                      <m:r>
                        <m:rPr>
                          <m:nor/>
                        </m:rPr>
                        <a:rPr lang="en-US" altLang="ja-JP" sz="2800" b="0" i="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 </m:t>
                      </m:r>
                      <m:sSup>
                        <m:sSup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ja-JP" altLang="ja-JP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8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ja-JP" sz="280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ja-JP" altLang="ja-JP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8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ja-JP" sz="28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3=0</m:t>
                      </m:r>
                    </m:oMath>
                  </m:oMathPara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5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5618" y="1574100"/>
                <a:ext cx="6120678" cy="11104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1103788" y="2857533"/>
                <a:ext cx="4116284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 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2⋅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+4=9⋅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6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03788" y="2857533"/>
                <a:ext cx="4116284" cy="523220"/>
              </a:xfrm>
              <a:prstGeom prst="rect">
                <a:avLst/>
              </a:prstGeom>
              <a:blipFill>
                <a:blip r:embed="rId4"/>
                <a:stretch>
                  <a:fillRect l="-2963" t="-15116" b="-290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タイトル 1">
            <a:extLst>
              <a:ext uri="{FF2B5EF4-FFF2-40B4-BE49-F238E27FC236}">
                <a16:creationId xmlns:a16="http://schemas.microsoft.com/office/drawing/2014/main" id="{E7A0213C-3EEE-4F62-9655-17EE71FAE892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6953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４ </a:t>
            </a:r>
            <a:r>
              <a:rPr lang="ja-JP" altLang="en-US" sz="2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指数関数とそのグラフ </a:t>
            </a:r>
            <a:r>
              <a:rPr lang="en-US" altLang="zh-TW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 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指数関数を含む方程式・不等式</a:t>
            </a:r>
            <a:r>
              <a:rPr lang="zh-TW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zh-TW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zh-TW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zh-TW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zh-TW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zh-TW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p.159)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96FFD17B-09D9-4711-A040-BCC0AB255160}"/>
              </a:ext>
            </a:extLst>
          </p:cNvPr>
          <p:cNvGrpSpPr/>
          <p:nvPr/>
        </p:nvGrpSpPr>
        <p:grpSpPr>
          <a:xfrm>
            <a:off x="234670" y="908722"/>
            <a:ext cx="880948" cy="461665"/>
            <a:chOff x="234669" y="908720"/>
            <a:chExt cx="880948" cy="461665"/>
          </a:xfrm>
        </p:grpSpPr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22B26F1C-397D-4C84-BC6E-30AD48141182}"/>
                </a:ext>
              </a:extLst>
            </p:cNvPr>
            <p:cNvSpPr txBox="1"/>
            <p:nvPr/>
          </p:nvSpPr>
          <p:spPr>
            <a:xfrm>
              <a:off x="234669" y="908720"/>
              <a:ext cx="8809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</a:t>
              </a:r>
              <a:r>
                <a:rPr lang="en-US" altLang="ja-JP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16</a:t>
              </a:r>
              <a:endParaRPr lang="ja-JP" altLang="en-US" sz="2400" dirty="0">
                <a:solidFill>
                  <a:srgbClr val="00B0F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89237A63-BB4C-4403-8CA1-54946205D90F}"/>
                </a:ext>
              </a:extLst>
            </p:cNvPr>
            <p:cNvCxnSpPr/>
            <p:nvPr/>
          </p:nvCxnSpPr>
          <p:spPr>
            <a:xfrm>
              <a:off x="309188" y="914455"/>
              <a:ext cx="72008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351141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1547664" y="1269393"/>
                <a:ext cx="7416824" cy="50563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ja-JP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ja-JP" altLang="ja-JP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ja-JP" sz="280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altLang="ja-JP" sz="280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ja-JP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ja-JP" altLang="ja-JP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ja-JP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altLang="ja-JP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2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ここで</m:t>
                      </m:r>
                      <m:r>
                        <a:rPr lang="ja-JP" altLang="ja-JP" sz="2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，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ja-JP" altLang="ja-JP" sz="2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とおくと，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&gt;0</m:t>
                      </m:r>
                      <m:r>
                        <a:rPr lang="ja-JP" altLang="ja-JP" sz="2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であって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−3=0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より　　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ja-JP" sz="2800" dirty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すなわち　　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ゆえに</a:t>
                </a:r>
                <a:r>
                  <a:rPr lang="en-US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	 </a:t>
                </a:r>
                <a14:m>
                  <m:oMath xmlns:m="http://schemas.openxmlformats.org/officeDocument/2006/math"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1269393"/>
                <a:ext cx="7416824" cy="5056384"/>
              </a:xfrm>
              <a:prstGeom prst="rect">
                <a:avLst/>
              </a:prstGeom>
              <a:blipFill>
                <a:blip r:embed="rId3"/>
                <a:stretch>
                  <a:fillRect l="-1726" b="-204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図 1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464" y="6021360"/>
            <a:ext cx="648000" cy="64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8">
                <a:extLst>
                  <a:ext uri="{FF2B5EF4-FFF2-40B4-BE49-F238E27FC236}">
                    <a16:creationId xmlns:a16="http://schemas.microsoft.com/office/drawing/2014/main" id="{F461B192-9F18-4519-8CFE-0FE2F14539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15618" y="158263"/>
                <a:ext cx="6120678" cy="11104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sz="2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(1)</m:t>
                      </m:r>
                      <m:r>
                        <m:rPr>
                          <m:nor/>
                        </m:rPr>
                        <a:rPr lang="en-US" altLang="ja-JP" sz="2800" b="0" i="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 </m:t>
                      </m:r>
                      <m:sSup>
                        <m:sSup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ja-JP" altLang="ja-JP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8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ja-JP" sz="280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ja-JP" altLang="ja-JP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8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ja-JP" sz="28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3=0</m:t>
                      </m:r>
                    </m:oMath>
                  </m:oMathPara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4" name="テキスト ボックス 8">
                <a:extLst>
                  <a:ext uri="{FF2B5EF4-FFF2-40B4-BE49-F238E27FC236}">
                    <a16:creationId xmlns:a16="http://schemas.microsoft.com/office/drawing/2014/main" id="{F461B192-9F18-4519-8CFE-0FE2F14539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5618" y="158263"/>
                <a:ext cx="6120678" cy="11104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80527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1691680" y="1021095"/>
                <a:ext cx="6984776" cy="42909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en-US" sz="2800" dirty="0">
                    <a:solidFill>
                      <a:srgbClr val="FF0000"/>
                    </a:solidFill>
                  </a:rPr>
                  <a:t>ここで，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とおくと，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であって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+4=9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−9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+4=0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ja-JP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ja-JP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ja-JP" altLang="en-US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d>
                        <m:dPr>
                          <m:ctrlPr>
                            <a:rPr lang="ja-JP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ja-JP" altLang="en-US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ja-JP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ja-JP" altLang="en-US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ja-JP" altLang="en-US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ja-JP" altLang="en-US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&gt;0</m:t>
                      </m:r>
                      <m:r>
                        <a:rPr lang="ja-JP" altLang="ja-JP" sz="2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より　　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ja-JP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ja-JP" sz="2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すなわち　　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ja-JP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ゆえに</a:t>
                </a:r>
                <a:r>
                  <a:rPr lang="en-US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sz="28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ja-JP" altLang="ja-JP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，</m:t>
                    </m:r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31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1680" y="1021095"/>
                <a:ext cx="6984776" cy="4290918"/>
              </a:xfrm>
              <a:prstGeom prst="rect">
                <a:avLst/>
              </a:prstGeom>
              <a:blipFill>
                <a:blip r:embed="rId3"/>
                <a:stretch>
                  <a:fillRect l="-1834" b="-284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図 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464" y="6021360"/>
            <a:ext cx="648000" cy="64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8">
                <a:extLst>
                  <a:ext uri="{FF2B5EF4-FFF2-40B4-BE49-F238E27FC236}">
                    <a16:creationId xmlns:a16="http://schemas.microsoft.com/office/drawing/2014/main" id="{037D2B71-5A2E-4018-9E10-9C7D3BDE55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3788" y="332656"/>
                <a:ext cx="4116284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 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2⋅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+4=9⋅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6" name="テキスト ボックス 8">
                <a:extLst>
                  <a:ext uri="{FF2B5EF4-FFF2-40B4-BE49-F238E27FC236}">
                    <a16:creationId xmlns:a16="http://schemas.microsoft.com/office/drawing/2014/main" id="{037D2B71-5A2E-4018-9E10-9C7D3BDE55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03788" y="332656"/>
                <a:ext cx="4116284" cy="523220"/>
              </a:xfrm>
              <a:prstGeom prst="rect">
                <a:avLst/>
              </a:prstGeom>
              <a:blipFill>
                <a:blip r:embed="rId5"/>
                <a:stretch>
                  <a:fillRect l="-2963" t="-15294" b="-3058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98576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2"/>
          <p:cNvSpPr txBox="1">
            <a:spLocks noChangeArrowheads="1"/>
          </p:cNvSpPr>
          <p:nvPr/>
        </p:nvSpPr>
        <p:spPr bwMode="auto">
          <a:xfrm>
            <a:off x="1041846" y="871028"/>
            <a:ext cx="79107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次の不等式を解け。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0369" y="2474064"/>
                <a:ext cx="7996127" cy="2229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sz="2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(1)</m:t>
                      </m:r>
                      <m:r>
                        <m:rPr>
                          <m:nor/>
                        </m:rPr>
                        <a:rPr lang="en-US" altLang="ja-JP" sz="2800" b="0" i="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 </m:t>
                      </m:r>
                      <m:f>
                        <m:f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ja-JP" altLang="ja-JP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8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ja-JP" sz="280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ja-JP" altLang="ja-JP" sz="2800" i="1" dirty="0" smtClean="0"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であるから，与えられた不等</m:t>
                      </m:r>
                      <m:r>
                        <a:rPr lang="ja-JP" altLang="en-US" sz="2800" i="1" dirty="0"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式</m:t>
                      </m:r>
                      <m:r>
                        <a:rPr lang="ja-JP" altLang="ja-JP" sz="2800" i="1" dirty="0" smtClean="0"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は</m:t>
                      </m:r>
                    </m:oMath>
                  </m:oMathPara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ja-JP" altLang="ja-JP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8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ja-JP" sz="280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≦</m:t>
                      </m:r>
                      <m:sSup>
                        <m:sSup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ja-JP" altLang="ja-JP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3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0369" y="2474064"/>
                <a:ext cx="7996127" cy="222913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0370" y="6035873"/>
                <a:ext cx="5511198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ゆえに　　　　　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≦2</m:t>
                    </m:r>
                  </m:oMath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0370" y="6035873"/>
                <a:ext cx="5511198" cy="523220"/>
              </a:xfrm>
              <a:prstGeom prst="rect">
                <a:avLst/>
              </a:prstGeom>
              <a:blipFill>
                <a:blip r:embed="rId3"/>
                <a:stretch>
                  <a:fillRect l="-2323" t="-13953" b="-290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0369" y="4703200"/>
                <a:ext cx="7920184" cy="13326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ja-JP" sz="2800" i="1" dirty="0" smtClean="0"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底</m:t>
                      </m:r>
                      <m:f>
                        <m:f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ja-JP" altLang="ja-JP" sz="2800" i="1" dirty="0" smtClean="0"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は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ja-JP" altLang="ja-JP" sz="2800" i="1" dirty="0" smtClean="0"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より大きく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ja-JP" altLang="ja-JP" sz="2800" i="1" dirty="0" smtClean="0"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より小さいから</m:t>
                      </m:r>
                    </m:oMath>
                  </m:oMathPara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≧2</m:t>
                      </m:r>
                      <m:d>
                        <m:d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36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0369" y="4703200"/>
                <a:ext cx="7920184" cy="13326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1040369" y="1434184"/>
                <a:ext cx="4683759" cy="1144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sz="2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(1)</m:t>
                      </m:r>
                      <m:r>
                        <m:rPr>
                          <m:nor/>
                        </m:rPr>
                        <a:rPr lang="en-US" altLang="ja-JP" sz="2800" b="0" i="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 </m:t>
                      </m:r>
                      <m:sSup>
                        <m:sSup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ja-JP" altLang="ja-JP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8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ja-JP" sz="280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≦</m:t>
                      </m:r>
                      <m:sSup>
                        <m:sSup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ja-JP" altLang="ja-JP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25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1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0369" y="1434184"/>
                <a:ext cx="4683759" cy="11446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4744470" y="1685342"/>
                <a:ext cx="4216083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−5⋅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+1&gt;0</m:t>
                    </m:r>
                  </m:oMath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2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44470" y="1685342"/>
                <a:ext cx="4216083" cy="523220"/>
              </a:xfrm>
              <a:prstGeom prst="rect">
                <a:avLst/>
              </a:prstGeom>
              <a:blipFill>
                <a:blip r:embed="rId6"/>
                <a:stretch>
                  <a:fillRect l="-2890" t="-13953" b="-290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タイトル 1">
            <a:extLst>
              <a:ext uri="{FF2B5EF4-FFF2-40B4-BE49-F238E27FC236}">
                <a16:creationId xmlns:a16="http://schemas.microsoft.com/office/drawing/2014/main" id="{97CC7AB9-BB1E-4B41-BFA6-342BC4A74DEC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6953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４ </a:t>
            </a:r>
            <a:r>
              <a:rPr lang="ja-JP" altLang="en-US" sz="2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指数関数とそのグラフ </a:t>
            </a:r>
            <a:r>
              <a:rPr lang="en-US" altLang="zh-TW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 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指数関数を含む方程式・不等式</a:t>
            </a:r>
            <a:r>
              <a:rPr lang="zh-TW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zh-TW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zh-TW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zh-TW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zh-TW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zh-TW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p.160)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BCACA3F4-0D56-47B8-B624-1B55E040086D}"/>
              </a:ext>
            </a:extLst>
          </p:cNvPr>
          <p:cNvGrpSpPr/>
          <p:nvPr/>
        </p:nvGrpSpPr>
        <p:grpSpPr>
          <a:xfrm>
            <a:off x="296052" y="873135"/>
            <a:ext cx="734659" cy="1335427"/>
            <a:chOff x="296051" y="2944688"/>
            <a:chExt cx="734659" cy="1335427"/>
          </a:xfrm>
        </p:grpSpPr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C0B0752B-B1B9-4698-9817-F14DE6CF3AC8}"/>
                </a:ext>
              </a:extLst>
            </p:cNvPr>
            <p:cNvSpPr/>
            <p:nvPr/>
          </p:nvSpPr>
          <p:spPr>
            <a:xfrm>
              <a:off x="296051" y="2944688"/>
              <a:ext cx="734659" cy="32400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000" dirty="0">
                  <a:solidFill>
                    <a:srgbClr val="727CA3">
                      <a:lumMod val="50000"/>
                    </a:srgbClr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応用</a:t>
              </a:r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65AFC156-C3E7-4DFD-980E-5FDFCB00F27D}"/>
                </a:ext>
              </a:extLst>
            </p:cNvPr>
            <p:cNvSpPr txBox="1"/>
            <p:nvPr/>
          </p:nvSpPr>
          <p:spPr>
            <a:xfrm>
              <a:off x="304144" y="3695340"/>
              <a:ext cx="720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3200" dirty="0">
                  <a:solidFill>
                    <a:prstClr val="black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４</a:t>
              </a:r>
            </a:p>
          </p:txBody>
        </p:sp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BE513B46-7B55-4B7B-8E47-53C531E25B34}"/>
                </a:ext>
              </a:extLst>
            </p:cNvPr>
            <p:cNvSpPr/>
            <p:nvPr/>
          </p:nvSpPr>
          <p:spPr>
            <a:xfrm>
              <a:off x="304184" y="3280017"/>
              <a:ext cx="720000" cy="4608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ja-JP" altLang="en-US" sz="2400" dirty="0">
                  <a:solidFill>
                    <a:prstClr val="white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例題</a:t>
              </a:r>
            </a:p>
          </p:txBody>
        </p:sp>
      </p:grpSp>
      <p:sp>
        <p:nvSpPr>
          <p:cNvPr id="38" name="片側の 2 つの角を丸めた四角形 10">
            <a:extLst>
              <a:ext uri="{FF2B5EF4-FFF2-40B4-BE49-F238E27FC236}">
                <a16:creationId xmlns:a16="http://schemas.microsoft.com/office/drawing/2014/main" id="{20AEA682-F1CC-426A-BBDA-492C70C6A723}"/>
              </a:ext>
            </a:extLst>
          </p:cNvPr>
          <p:cNvSpPr/>
          <p:nvPr/>
        </p:nvSpPr>
        <p:spPr>
          <a:xfrm rot="5400000">
            <a:off x="551303" y="2690748"/>
            <a:ext cx="324000" cy="654131"/>
          </a:xfrm>
          <a:prstGeom prst="round2Same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 anchorCtr="1"/>
          <a:lstStyle/>
          <a:p>
            <a:pPr algn="ctr"/>
            <a:r>
              <a:rPr lang="ja-JP" altLang="en-US" sz="16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解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2036" b="50000"/>
          <a:stretch/>
        </p:blipFill>
        <p:spPr>
          <a:xfrm>
            <a:off x="6821544" y="4830793"/>
            <a:ext cx="1822216" cy="120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47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3" grpId="0"/>
      <p:bldP spid="36" grpId="0"/>
      <p:bldP spid="3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1040328" y="1898829"/>
                <a:ext cx="7996168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ここで，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とおくと，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であって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+1&gt;0</m:t>
                      </m:r>
                    </m:oMath>
                  </m:oMathPara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0328" y="1898829"/>
                <a:ext cx="7996168" cy="954107"/>
              </a:xfrm>
              <a:prstGeom prst="rect">
                <a:avLst/>
              </a:prstGeom>
              <a:blipFill>
                <a:blip r:embed="rId3"/>
                <a:stretch>
                  <a:fillRect l="-1602" t="-764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図 1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464" y="6021360"/>
            <a:ext cx="648000" cy="64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>
                <a:spLocks noChangeArrowheads="1"/>
              </p:cNvSpPr>
              <p:nvPr/>
            </p:nvSpPr>
            <p:spPr bwMode="auto">
              <a:xfrm>
                <a:off x="1040328" y="2877131"/>
                <a:ext cx="7636128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0328" y="2877131"/>
                <a:ext cx="763612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>
                <a:spLocks noChangeArrowheads="1"/>
              </p:cNvSpPr>
              <p:nvPr/>
            </p:nvSpPr>
            <p:spPr bwMode="auto">
              <a:xfrm>
                <a:off x="1040328" y="3429000"/>
                <a:ext cx="7492112" cy="898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,  1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0328" y="3429000"/>
                <a:ext cx="7492112" cy="8989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>
                <a:spLocks noChangeArrowheads="1"/>
              </p:cNvSpPr>
              <p:nvPr/>
            </p:nvSpPr>
            <p:spPr bwMode="auto">
              <a:xfrm>
                <a:off x="1040328" y="4293096"/>
                <a:ext cx="7896608" cy="7007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であるから　　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altLang="ja-JP" sz="2800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ja-JP" altLang="ja-JP" sz="2800" i="1">
                        <a:latin typeface="Cambria Math" panose="02040503050406030204" pitchFamily="18" charset="0"/>
                      </a:rPr>
                      <m:t>　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1&lt;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0328" y="4293096"/>
                <a:ext cx="7896608" cy="700705"/>
              </a:xfrm>
              <a:prstGeom prst="rect">
                <a:avLst/>
              </a:prstGeom>
              <a:blipFill>
                <a:blip r:embed="rId7"/>
                <a:stretch>
                  <a:fillRect b="-695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>
                <a:spLocks noChangeArrowheads="1"/>
              </p:cNvSpPr>
              <p:nvPr/>
            </p:nvSpPr>
            <p:spPr bwMode="auto">
              <a:xfrm>
                <a:off x="1040328" y="4981708"/>
                <a:ext cx="7896608" cy="5949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すなわち　　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ja-JP" altLang="ja-JP" sz="2800" i="1">
                        <a:latin typeface="Cambria Math" panose="02040503050406030204" pitchFamily="18" charset="0"/>
                      </a:rPr>
                      <m:t>　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0328" y="4981708"/>
                <a:ext cx="7896608" cy="594971"/>
              </a:xfrm>
              <a:prstGeom prst="rect">
                <a:avLst/>
              </a:prstGeom>
              <a:blipFill>
                <a:blip r:embed="rId8"/>
                <a:stretch>
                  <a:fillRect l="-1622" t="-1020" b="-2449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>
                <a:spLocks noChangeArrowheads="1"/>
              </p:cNvSpPr>
              <p:nvPr/>
            </p:nvSpPr>
            <p:spPr bwMode="auto">
              <a:xfrm>
                <a:off x="1040328" y="5576679"/>
                <a:ext cx="7780144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底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は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より大きいから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&lt;−2,  0&lt;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0328" y="5576679"/>
                <a:ext cx="7780144" cy="954107"/>
              </a:xfrm>
              <a:prstGeom prst="rect">
                <a:avLst/>
              </a:prstGeom>
              <a:blipFill>
                <a:blip r:embed="rId9"/>
                <a:stretch>
                  <a:fillRect l="-1646" t="-8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8">
                <a:extLst>
                  <a:ext uri="{FF2B5EF4-FFF2-40B4-BE49-F238E27FC236}">
                    <a16:creationId xmlns:a16="http://schemas.microsoft.com/office/drawing/2014/main" id="{CDA05242-5CFB-412C-9B05-24C55B6564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40328" y="490477"/>
                <a:ext cx="7996168" cy="13849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=4⋅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=4⋅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ja-JP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=4⋅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=4⋅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ja-JP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8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hangingPunct="1">
                  <a:defRPr/>
                </a:pP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であるから，与えられた不等式は</a:t>
                </a:r>
              </a:p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4⋅</m:t>
                      </m:r>
                      <m:sSup>
                        <m:sSup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ja-JP" altLang="ja-JP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5⋅</m:t>
                      </m:r>
                      <m:sSup>
                        <m:sSup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0" name="テキスト ボックス 8">
                <a:extLst>
                  <a:ext uri="{FF2B5EF4-FFF2-40B4-BE49-F238E27FC236}">
                    <a16:creationId xmlns:a16="http://schemas.microsoft.com/office/drawing/2014/main" id="{CDA05242-5CFB-412C-9B05-24C55B6564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0328" y="490477"/>
                <a:ext cx="7996168" cy="1384995"/>
              </a:xfrm>
              <a:prstGeom prst="rect">
                <a:avLst/>
              </a:prstGeom>
              <a:blipFill>
                <a:blip r:embed="rId10"/>
                <a:stretch>
                  <a:fillRect l="-1602" t="-52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図 1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809" b="62043"/>
          <a:stretch/>
        </p:blipFill>
        <p:spPr>
          <a:xfrm>
            <a:off x="6444208" y="5633611"/>
            <a:ext cx="1452102" cy="91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6264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5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190136" y="911598"/>
                <a:ext cx="7054271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次の式を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の形で表せ。</a:t>
                </a:r>
                <a:endParaRPr lang="ja-JP" altLang="en-US" sz="2800" dirty="0">
                  <a:solidFill>
                    <a:prstClr val="black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4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136" y="911598"/>
                <a:ext cx="7054271" cy="523220"/>
              </a:xfrm>
              <a:prstGeom prst="rect">
                <a:avLst/>
              </a:prstGeom>
              <a:blipFill>
                <a:blip r:embed="rId3"/>
                <a:stretch>
                  <a:fillRect l="-1729" t="-15294" b="-3058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タイトル 1"/>
          <p:cNvSpPr txBox="1">
            <a:spLocks/>
          </p:cNvSpPr>
          <p:nvPr/>
        </p:nvSpPr>
        <p:spPr bwMode="auto">
          <a:xfrm>
            <a:off x="257175" y="84138"/>
            <a:ext cx="86953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 指数法則       　　　　　　　　　  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p.150)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1190136" y="1565328"/>
                <a:ext cx="3165840" cy="901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sz="2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(1)</m:t>
                      </m:r>
                      <m:r>
                        <m:rPr>
                          <m:nor/>
                        </m:rPr>
                        <a:rPr lang="en-US" altLang="ja-JP" sz="2800" b="0" i="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 </m:t>
                      </m:r>
                      <m:f>
                        <m:f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5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136" y="1565328"/>
                <a:ext cx="3165840" cy="9017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1190136" y="2654175"/>
                <a:ext cx="3233787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1 </m:t>
                    </m:r>
                  </m:oMath>
                </a14:m>
                <a:endParaRPr lang="ja-JP" altLang="ja-JP" sz="2800" dirty="0"/>
              </a:p>
            </p:txBody>
          </p:sp>
        </mc:Choice>
        <mc:Fallback xmlns="">
          <p:sp>
            <p:nvSpPr>
              <p:cNvPr id="26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136" y="2654175"/>
                <a:ext cx="3233787" cy="523220"/>
              </a:xfrm>
              <a:prstGeom prst="rect">
                <a:avLst/>
              </a:prstGeom>
              <a:blipFill>
                <a:blip r:embed="rId5"/>
                <a:stretch>
                  <a:fillRect l="-3766" t="-15116" b="-2790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1190136" y="3523049"/>
                <a:ext cx="2293509" cy="901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sz="2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(3)</m:t>
                      </m:r>
                      <m:r>
                        <m:rPr>
                          <m:nor/>
                        </m:rPr>
                        <a:rPr lang="en-US" altLang="ja-JP" sz="2800" b="0" i="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 </m:t>
                      </m:r>
                      <m:f>
                        <m:f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7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136" y="3523049"/>
                <a:ext cx="2293509" cy="90172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1156162" y="4632033"/>
                <a:ext cx="3233787" cy="901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sz="2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(4)</m:t>
                      </m:r>
                      <m:r>
                        <m:rPr>
                          <m:nor/>
                        </m:rPr>
                        <a:rPr lang="en-US" altLang="ja-JP" sz="2800" b="0" i="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 </m:t>
                      </m:r>
                      <m:f>
                        <m:f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17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ja-JP" altLang="ja-JP" sz="2800" dirty="0"/>
              </a:p>
            </p:txBody>
          </p:sp>
        </mc:Choice>
        <mc:Fallback xmlns="">
          <p:sp>
            <p:nvSpPr>
              <p:cNvPr id="28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6162" y="4632033"/>
                <a:ext cx="3233787" cy="90172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2483768" y="1778677"/>
                <a:ext cx="4032447" cy="5329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83768" y="1778677"/>
                <a:ext cx="4032447" cy="53296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2339752" y="2633693"/>
                <a:ext cx="3233787" cy="5329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39752" y="2633693"/>
                <a:ext cx="3233787" cy="53296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2483768" y="3729187"/>
                <a:ext cx="4734024" cy="539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83768" y="3729187"/>
                <a:ext cx="4734024" cy="53931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2618532" y="4843283"/>
                <a:ext cx="4464496" cy="5329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𝟏𝟕</m:t>
                          </m:r>
                        </m:sup>
                      </m:sSup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18532" y="4843283"/>
                <a:ext cx="4464496" cy="53296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925BDECC-CC49-4D84-A411-DA0DAC04D5CB}"/>
              </a:ext>
            </a:extLst>
          </p:cNvPr>
          <p:cNvGrpSpPr/>
          <p:nvPr/>
        </p:nvGrpSpPr>
        <p:grpSpPr>
          <a:xfrm>
            <a:off x="234670" y="908722"/>
            <a:ext cx="880948" cy="461665"/>
            <a:chOff x="234669" y="908720"/>
            <a:chExt cx="880948" cy="461665"/>
          </a:xfrm>
        </p:grpSpPr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D1A7A31F-F299-45EA-8022-EEC206635DB1}"/>
                </a:ext>
              </a:extLst>
            </p:cNvPr>
            <p:cNvSpPr txBox="1"/>
            <p:nvPr/>
          </p:nvSpPr>
          <p:spPr>
            <a:xfrm>
              <a:off x="234669" y="908720"/>
              <a:ext cx="8809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問２</a:t>
              </a:r>
            </a:p>
          </p:txBody>
        </p:sp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59992A4A-4B9A-4499-A48B-3293C201D55A}"/>
                </a:ext>
              </a:extLst>
            </p:cNvPr>
            <p:cNvCxnSpPr/>
            <p:nvPr/>
          </p:nvCxnSpPr>
          <p:spPr>
            <a:xfrm>
              <a:off x="309188" y="914455"/>
              <a:ext cx="72008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8522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テキスト ボックス 2"/>
          <p:cNvSpPr txBox="1">
            <a:spLocks noChangeArrowheads="1"/>
          </p:cNvSpPr>
          <p:nvPr/>
        </p:nvSpPr>
        <p:spPr bwMode="auto">
          <a:xfrm>
            <a:off x="1100242" y="908722"/>
            <a:ext cx="74888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次の方程式を解け。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1115618" y="1574100"/>
                <a:ext cx="4680518" cy="6415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ja-JP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ja-JP" sz="280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49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3−2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5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5618" y="1574100"/>
                <a:ext cx="4680518" cy="641522"/>
              </a:xfrm>
              <a:prstGeom prst="rect">
                <a:avLst/>
              </a:prstGeom>
              <a:blipFill>
                <a:blip r:embed="rId3"/>
                <a:stretch>
                  <a:fillRect l="-2604" b="-1904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1115618" y="2357780"/>
                <a:ext cx="4089078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−4⋅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+3&gt;0</m:t>
                    </m:r>
                  </m:oMath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6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5618" y="2357780"/>
                <a:ext cx="4089078" cy="523220"/>
              </a:xfrm>
              <a:prstGeom prst="rect">
                <a:avLst/>
              </a:prstGeom>
              <a:blipFill>
                <a:blip r:embed="rId4"/>
                <a:stretch>
                  <a:fillRect l="-2981" t="-15116" b="-290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タイトル 1">
            <a:extLst>
              <a:ext uri="{FF2B5EF4-FFF2-40B4-BE49-F238E27FC236}">
                <a16:creationId xmlns:a16="http://schemas.microsoft.com/office/drawing/2014/main" id="{406AB0F1-C4CB-4E94-B45B-7B647E78B8ED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6953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４ </a:t>
            </a:r>
            <a:r>
              <a:rPr lang="ja-JP" altLang="en-US" sz="2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指数関数とそのグラフ </a:t>
            </a:r>
            <a:r>
              <a:rPr lang="en-US" altLang="zh-TW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 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指数関数を含む方程式・不等式</a:t>
            </a:r>
            <a:r>
              <a:rPr lang="zh-TW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zh-TW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zh-TW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zh-TW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zh-TW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zh-TW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p.160)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341A3FF9-9C31-47D6-BF9C-88CDFE064F43}"/>
              </a:ext>
            </a:extLst>
          </p:cNvPr>
          <p:cNvGrpSpPr/>
          <p:nvPr/>
        </p:nvGrpSpPr>
        <p:grpSpPr>
          <a:xfrm>
            <a:off x="234670" y="908722"/>
            <a:ext cx="880948" cy="461665"/>
            <a:chOff x="234669" y="908720"/>
            <a:chExt cx="880948" cy="461665"/>
          </a:xfrm>
        </p:grpSpPr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C0E01B97-B842-47C8-8AAE-A2B6D684EE83}"/>
                </a:ext>
              </a:extLst>
            </p:cNvPr>
            <p:cNvSpPr txBox="1"/>
            <p:nvPr/>
          </p:nvSpPr>
          <p:spPr>
            <a:xfrm>
              <a:off x="234669" y="908720"/>
              <a:ext cx="8809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</a:t>
              </a:r>
              <a:r>
                <a:rPr lang="en-US" altLang="ja-JP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17</a:t>
              </a:r>
              <a:endParaRPr lang="ja-JP" altLang="en-US" sz="2400" dirty="0">
                <a:solidFill>
                  <a:srgbClr val="00B0F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A9B89A5-E83D-40EF-8B7E-6A9B72C91CAB}"/>
                </a:ext>
              </a:extLst>
            </p:cNvPr>
            <p:cNvCxnSpPr/>
            <p:nvPr/>
          </p:nvCxnSpPr>
          <p:spPr>
            <a:xfrm>
              <a:off x="309188" y="914455"/>
              <a:ext cx="72008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523266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1115618" y="1057659"/>
                <a:ext cx="7056782" cy="46864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ja-JP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ja-JP" sz="280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ja-JP" sz="280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49</m:t>
                        </m:r>
                      </m:e>
                      <m:sup>
                        <m:r>
                          <a:rPr lang="en-US" altLang="ja-JP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US" altLang="ja-JP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ja-JP" altLang="ja-JP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altLang="ja-JP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ja-JP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sup>
                    </m:sSup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であるから</a:t>
                </a:r>
                <a:r>
                  <a:rPr lang="ja-JP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，与えられた不等式は</a:t>
                </a:r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底</a:t>
                </a:r>
                <a14:m>
                  <m:oMath xmlns:m="http://schemas.openxmlformats.org/officeDocument/2006/math"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は</a:t>
                </a:r>
                <a14:m>
                  <m:oMath xmlns:m="http://schemas.openxmlformats.org/officeDocument/2006/math"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より大きいから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12−8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ja-JP" sz="2800" dirty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すなわち　　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ja-JP" sz="28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8" y="1057659"/>
                <a:ext cx="7056782" cy="4686411"/>
              </a:xfrm>
              <a:prstGeom prst="rect">
                <a:avLst/>
              </a:prstGeom>
              <a:blipFill rotWithShape="1">
                <a:blip r:embed="rId3"/>
                <a:stretch>
                  <a:fillRect l="-172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図 1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464" y="6021360"/>
            <a:ext cx="648000" cy="64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8">
                <a:extLst>
                  <a:ext uri="{FF2B5EF4-FFF2-40B4-BE49-F238E27FC236}">
                    <a16:creationId xmlns:a16="http://schemas.microsoft.com/office/drawing/2014/main" id="{3DFBC0EA-F38C-4DB0-BF16-0D5720498E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15618" y="483222"/>
                <a:ext cx="4680518" cy="6415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ja-JP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ja-JP" sz="280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49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3−2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5" name="テキスト ボックス 8">
                <a:extLst>
                  <a:ext uri="{FF2B5EF4-FFF2-40B4-BE49-F238E27FC236}">
                    <a16:creationId xmlns:a16="http://schemas.microsoft.com/office/drawing/2014/main" id="{3DFBC0EA-F38C-4DB0-BF16-0D5720498E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5618" y="483222"/>
                <a:ext cx="4680518" cy="641522"/>
              </a:xfrm>
              <a:prstGeom prst="rect">
                <a:avLst/>
              </a:prstGeom>
              <a:blipFill>
                <a:blip r:embed="rId5"/>
                <a:stretch>
                  <a:fillRect l="-2604" b="-1792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95901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1342440" y="749853"/>
                <a:ext cx="7416824" cy="56938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e>
                      <m:sup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ja-JP" altLang="ja-JP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8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altLang="ja-JP" sz="28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altLang="ja-JP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ja-JP" altLang="ja-JP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8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altLang="ja-JP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ja-JP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であるから，与えられた不等式は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4⋅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ここで，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とおくと，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であって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ja-JP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であるから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0&lt;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&lt;1</m:t>
                      </m:r>
                      <m:r>
                        <a:rPr lang="ja-JP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3&lt;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すなわち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ja-JP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，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底</a:t>
                </a:r>
                <a14:m>
                  <m:oMath xmlns:m="http://schemas.openxmlformats.org/officeDocument/2006/math"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は</a:t>
                </a:r>
                <a14:m>
                  <m:oMath xmlns:m="http://schemas.openxmlformats.org/officeDocument/2006/math"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より大きいから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ja-JP" sz="28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ja-JP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31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42440" y="749853"/>
                <a:ext cx="7416824" cy="5693866"/>
              </a:xfrm>
              <a:prstGeom prst="rect">
                <a:avLst/>
              </a:prstGeom>
              <a:blipFill>
                <a:blip r:embed="rId3"/>
                <a:stretch>
                  <a:fillRect l="-1643" t="-1285" r="-90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図 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464" y="6021360"/>
            <a:ext cx="648000" cy="64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827584" y="260648"/>
                <a:ext cx="4223268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−4⋅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+3&gt;0</m:t>
                    </m:r>
                  </m:oMath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6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584" y="260648"/>
                <a:ext cx="4223268" cy="523220"/>
              </a:xfrm>
              <a:prstGeom prst="rect">
                <a:avLst/>
              </a:prstGeom>
              <a:blipFill rotWithShape="0">
                <a:blip r:embed="rId11"/>
                <a:stretch>
                  <a:fillRect l="-3030" t="-15116" b="-290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34567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問題　</a:t>
            </a:r>
            <a:r>
              <a:rPr lang="ja-JP" altLang="en-US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　　　　　　　　　　　　　                                 　　　　　　　　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p.161)</a:t>
            </a:r>
            <a:endParaRPr lang="ja-JP" altLang="en-US" sz="16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1" name="テキスト ボックス 2"/>
          <p:cNvSpPr txBox="1">
            <a:spLocks noChangeArrowheads="1"/>
          </p:cNvSpPr>
          <p:nvPr/>
        </p:nvSpPr>
        <p:spPr bwMode="auto">
          <a:xfrm>
            <a:off x="722081" y="873543"/>
            <a:ext cx="56501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次の計算をせよ。</a:t>
            </a:r>
            <a:endParaRPr lang="ja-JP" altLang="en-US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722081" y="1396763"/>
                <a:ext cx="4425983" cy="1143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sz="2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(1)</m:t>
                      </m:r>
                      <m:r>
                        <m:rPr>
                          <m:nor/>
                        </m:rPr>
                        <a:rPr lang="en-US" altLang="ja-JP" sz="2800" b="0" i="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 </m:t>
                      </m:r>
                      <m:sSup>
                        <m:sSup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ja-JP" altLang="ja-JP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8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altLang="ja-JP" sz="28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÷</m:t>
                      </m:r>
                      <m:sSup>
                        <m:sSup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altLang="ja-JP" sz="2800" i="1" dirty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2081" y="1396763"/>
                <a:ext cx="4425983" cy="1143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722082" y="3284984"/>
                <a:ext cx="4786022" cy="9569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sz="2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(2)</m:t>
                      </m:r>
                      <m:r>
                        <m:rPr>
                          <m:nor/>
                        </m:rPr>
                        <a:rPr lang="en-US" altLang="ja-JP" sz="2800" b="0" i="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 </m:t>
                      </m:r>
                      <m:f>
                        <m:f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p>
                          </m:sSup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÷</m:t>
                          </m:r>
                          <m:sSup>
                            <m:sSup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2082" y="3284984"/>
                <a:ext cx="4786022" cy="9569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2472174-C138-45CE-BD38-D3C12D3ACC7B}"/>
              </a:ext>
            </a:extLst>
          </p:cNvPr>
          <p:cNvSpPr txBox="1"/>
          <p:nvPr/>
        </p:nvSpPr>
        <p:spPr>
          <a:xfrm>
            <a:off x="216000" y="828001"/>
            <a:ext cx="506081" cy="503590"/>
          </a:xfrm>
          <a:prstGeom prst="rect">
            <a:avLst/>
          </a:prstGeom>
          <a:noFill/>
        </p:spPr>
        <p:txBody>
          <a:bodyPr wrap="none" lIns="72000" tIns="36000" rIns="72000" bIns="36000" rtlCol="0" anchor="ctr" anchorCtr="1">
            <a:spAutoFit/>
          </a:bodyPr>
          <a:lstStyle/>
          <a:p>
            <a:pPr algn="ctr"/>
            <a:r>
              <a:rPr lang="ja-JP" altLang="en-US" sz="2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393452F8-C3EE-45D4-AD1E-6F9B6F4CAB24}"/>
                  </a:ext>
                </a:extLst>
              </p:cNvPr>
              <p:cNvSpPr/>
              <p:nvPr/>
            </p:nvSpPr>
            <p:spPr>
              <a:xfrm>
                <a:off x="4106457" y="1722053"/>
                <a:ext cx="4425983" cy="14189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auto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÷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4+5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×3=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𝟑𝟖𝟒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393452F8-C3EE-45D4-AD1E-6F9B6F4CAB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6457" y="1722053"/>
                <a:ext cx="4425983" cy="14189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B8BFCCFF-75F3-45DB-B855-C8AF86699C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3888" y="3288597"/>
                <a:ext cx="5112568" cy="14365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7+</m:t>
                              </m:r>
                              <m:d>
                                <m:d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d>
                            </m:sup>
                          </m:sSup>
                        </m:den>
                      </m:f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𝟏𝟎𝟎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B8BFCCFF-75F3-45DB-B855-C8AF86699C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63888" y="3288597"/>
                <a:ext cx="5112568" cy="14365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547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テキスト ボックス 2"/>
          <p:cNvSpPr txBox="1">
            <a:spLocks noChangeArrowheads="1"/>
          </p:cNvSpPr>
          <p:nvPr/>
        </p:nvSpPr>
        <p:spPr bwMode="auto">
          <a:xfrm>
            <a:off x="722082" y="839917"/>
            <a:ext cx="63701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次の式を簡単にせよ。</a:t>
            </a:r>
            <a:endParaRPr lang="ja-JP" altLang="en-US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問題　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</a:rPr>
              <a:t>　</a:t>
            </a:r>
            <a:r>
              <a:rPr lang="ja-JP" altLang="en-US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　　　　　　　　　　　　                                 　　　　　　　　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p.161)</a:t>
            </a:r>
            <a:endParaRPr lang="ja-JP" altLang="en-US" sz="1600" b="1" dirty="0">
              <a:solidFill>
                <a:schemeClr val="tx1"/>
              </a:solidFill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722082" y="1433964"/>
                <a:ext cx="4353974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ja-JP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÷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2082" y="1433964"/>
                <a:ext cx="4353974" cy="523220"/>
              </a:xfrm>
              <a:prstGeom prst="rect">
                <a:avLst/>
              </a:prstGeom>
              <a:blipFill>
                <a:blip r:embed="rId3"/>
                <a:stretch>
                  <a:fillRect l="-2797" t="-13953" b="-290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722082" y="2060848"/>
                <a:ext cx="5938150" cy="11517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sz="2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(2)</m:t>
                      </m:r>
                      <m:sSup>
                        <m:sSup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÷</m:t>
                      </m:r>
                      <m:sSup>
                        <m:sSup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ja-JP" altLang="ja-JP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ja-JP" altLang="ja-JP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3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2082" y="2060848"/>
                <a:ext cx="5938150" cy="11517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BA3D46C-BC2B-40D4-B118-DD07A54A5F35}"/>
              </a:ext>
            </a:extLst>
          </p:cNvPr>
          <p:cNvSpPr txBox="1"/>
          <p:nvPr/>
        </p:nvSpPr>
        <p:spPr>
          <a:xfrm>
            <a:off x="216000" y="828001"/>
            <a:ext cx="506082" cy="503590"/>
          </a:xfrm>
          <a:prstGeom prst="rect">
            <a:avLst/>
          </a:prstGeom>
          <a:noFill/>
        </p:spPr>
        <p:txBody>
          <a:bodyPr wrap="none" lIns="72000" tIns="36000" rIns="72000" bIns="36000" rtlCol="0" anchor="ctr" anchorCtr="1">
            <a:spAutoFit/>
          </a:bodyPr>
          <a:lstStyle/>
          <a:p>
            <a:pPr algn="ctr"/>
            <a:r>
              <a:rPr lang="ja-JP" altLang="en-US" sz="2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8">
                <a:extLst>
                  <a:ext uri="{FF2B5EF4-FFF2-40B4-BE49-F238E27FC236}">
                    <a16:creationId xmlns:a16="http://schemas.microsoft.com/office/drawing/2014/main" id="{B13ECC44-C1A1-4B1D-9259-A28DE1F1F8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3888" y="1404917"/>
                <a:ext cx="4608512" cy="552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3×</m:t>
                          </m:r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d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テキスト ボックス 8">
                <a:extLst>
                  <a:ext uri="{FF2B5EF4-FFF2-40B4-BE49-F238E27FC236}">
                    <a16:creationId xmlns:a16="http://schemas.microsoft.com/office/drawing/2014/main" id="{B13ECC44-C1A1-4B1D-9259-A28DE1F1F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63888" y="1404917"/>
                <a:ext cx="4608512" cy="5522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A094BED8-1DDB-46D3-A250-7B12218E69B6}"/>
                  </a:ext>
                </a:extLst>
              </p:cNvPr>
              <p:cNvSpPr/>
              <p:nvPr/>
            </p:nvSpPr>
            <p:spPr>
              <a:xfrm>
                <a:off x="4538823" y="2420888"/>
                <a:ext cx="3138360" cy="17974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÷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6+</m:t>
                          </m:r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ja-JP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A094BED8-1DDB-46D3-A250-7B12218E69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8823" y="2420888"/>
                <a:ext cx="3138360" cy="17974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90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問題　</a:t>
            </a:r>
            <a:r>
              <a:rPr lang="ja-JP" altLang="en-US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　　　　　　　　　　　　　                                 　　　　　　　　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p.161)</a:t>
            </a:r>
            <a:endParaRPr lang="ja-JP" altLang="en-US" sz="16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1" name="テキスト ボックス 2"/>
          <p:cNvSpPr txBox="1">
            <a:spLocks noChangeArrowheads="1"/>
          </p:cNvSpPr>
          <p:nvPr/>
        </p:nvSpPr>
        <p:spPr bwMode="auto">
          <a:xfrm>
            <a:off x="722082" y="866440"/>
            <a:ext cx="80983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次の計算をせよ。</a:t>
            </a:r>
            <a:endParaRPr lang="ja-JP" altLang="en-US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722082" y="1493495"/>
                <a:ext cx="3273854" cy="683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ad>
                              <m:radPr>
                                <m:ctrlPr>
                                  <a:rPr lang="ja-JP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en-US" altLang="ja-JP" sz="280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g>
                              <m:e>
                                <m:r>
                                  <a:rPr lang="en-US" altLang="ja-JP" sz="2800">
                                    <a:latin typeface="Cambria Math" panose="02040503050406030204" pitchFamily="18" charset="0"/>
                                  </a:rPr>
                                  <m:t>49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ja-JP" sz="2800" i="1" dirty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2082" y="1493495"/>
                <a:ext cx="3273854" cy="683392"/>
              </a:xfrm>
              <a:prstGeom prst="rect">
                <a:avLst/>
              </a:prstGeom>
              <a:blipFill>
                <a:blip r:embed="rId3"/>
                <a:stretch>
                  <a:fillRect l="-3717" b="-1607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722082" y="2282510"/>
                <a:ext cx="3849918" cy="564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5</m:t>
                        </m:r>
                      </m:deg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64</m:t>
                        </m:r>
                      </m:e>
                    </m:rad>
                    <m:r>
                      <a:rPr lang="en-US" altLang="ja-JP" sz="2800">
                        <a:latin typeface="Cambria Math" panose="02040503050406030204" pitchFamily="18" charset="0"/>
                      </a:rPr>
                      <m:t>÷</m:t>
                    </m:r>
                    <m:rad>
                      <m:ra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10</m:t>
                        </m:r>
                      </m:deg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rad>
                  </m:oMath>
                </a14:m>
                <a:endParaRPr lang="en-US" altLang="ja-JP" sz="2800" i="1" dirty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2082" y="2282510"/>
                <a:ext cx="3849918" cy="564385"/>
              </a:xfrm>
              <a:prstGeom prst="rect">
                <a:avLst/>
              </a:prstGeom>
              <a:blipFill>
                <a:blip r:embed="rId4"/>
                <a:stretch>
                  <a:fillRect l="-3165" t="-6452" b="-2580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716784" y="3306811"/>
                <a:ext cx="4137950" cy="1706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fontAlgn="auto" hangingPunct="1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sz="2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(3)</m:t>
                      </m:r>
                      <m:r>
                        <m:rPr>
                          <m:nor/>
                        </m:rPr>
                        <a:rPr lang="en-US" altLang="ja-JP" sz="2800" b="0" i="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 </m:t>
                      </m:r>
                      <m:sSup>
                        <m:sSup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ja-JP" altLang="ja-JP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ja-JP" altLang="ja-JP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ja-JP" altLang="ja-JP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ja-JP" sz="2800">
                                              <a:latin typeface="Cambria Math" panose="02040503050406030204" pitchFamily="18" charset="0"/>
                                            </a:rPr>
                                            <m:t>9</m:t>
                                          </m:r>
                                        </m:num>
                                        <m:den>
                                          <m:r>
                                            <a:rPr lang="en-US" altLang="ja-JP" sz="2800">
                                              <a:latin typeface="Cambria Math" panose="02040503050406030204" pitchFamily="18" charset="0"/>
                                            </a:rPr>
                                            <m:t>16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ja-JP" altLang="ja-JP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ja-JP" sz="28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US" altLang="ja-JP" sz="280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altLang="ja-JP" sz="2800" i="1" dirty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6784" y="3306811"/>
                <a:ext cx="4137950" cy="17063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722039" y="5017849"/>
                <a:ext cx="5843852" cy="683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(4)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>
                                <a:latin typeface="Cambria Math" panose="02040503050406030204" pitchFamily="18" charset="0"/>
                              </a:rPr>
                              <m:t>2×</m:t>
                            </m:r>
                            <m:sSup>
                              <m:sSupPr>
                                <m:ctrlPr>
                                  <a:rPr lang="ja-JP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80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altLang="ja-JP" sz="28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f>
                          <m:f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280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ja-JP" sz="280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÷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÷</m:t>
                    </m:r>
                    <m:rad>
                      <m:ra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2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2039" y="5017849"/>
                <a:ext cx="5843852" cy="683713"/>
              </a:xfrm>
              <a:prstGeom prst="rect">
                <a:avLst/>
              </a:prstGeom>
              <a:blipFill>
                <a:blip r:embed="rId6"/>
                <a:stretch>
                  <a:fillRect l="-2086" b="-2142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07E7055-65B0-4933-9526-5CB52B482D84}"/>
              </a:ext>
            </a:extLst>
          </p:cNvPr>
          <p:cNvSpPr txBox="1"/>
          <p:nvPr/>
        </p:nvSpPr>
        <p:spPr>
          <a:xfrm>
            <a:off x="216000" y="828001"/>
            <a:ext cx="506082" cy="503590"/>
          </a:xfrm>
          <a:prstGeom prst="rect">
            <a:avLst/>
          </a:prstGeom>
          <a:noFill/>
        </p:spPr>
        <p:txBody>
          <a:bodyPr wrap="none" lIns="72000" tIns="36000" rIns="72000" bIns="36000" rtlCol="0" anchor="ctr" anchorCtr="1">
            <a:spAutoFit/>
          </a:bodyPr>
          <a:lstStyle/>
          <a:p>
            <a:pPr algn="ctr"/>
            <a:r>
              <a:rPr lang="ja-JP" altLang="en-US" sz="2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３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769D86AC-C52D-4EFB-ACAE-DA9E28C7C311}"/>
                  </a:ext>
                </a:extLst>
              </p:cNvPr>
              <p:cNvSpPr/>
              <p:nvPr/>
            </p:nvSpPr>
            <p:spPr>
              <a:xfrm>
                <a:off x="2915816" y="1124744"/>
                <a:ext cx="4572000" cy="1157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ja-JP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ja-JP" sz="280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US" altLang="ja-JP" sz="280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ja-JP" altLang="ja-JP" sz="2800" kern="1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769D86AC-C52D-4EFB-ACAE-DA9E28C7C3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1124744"/>
                <a:ext cx="4572000" cy="11573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562DD94E-E398-4CAD-8D92-15DE066ADCB6}"/>
                  </a:ext>
                </a:extLst>
              </p:cNvPr>
              <p:cNvSpPr/>
              <p:nvPr/>
            </p:nvSpPr>
            <p:spPr>
              <a:xfrm>
                <a:off x="3309349" y="2082349"/>
                <a:ext cx="5707889" cy="13466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64</m:t>
                          </m:r>
                        </m:e>
                        <m:sup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÷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÷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sup>
                      </m:sSup>
                    </m:oMath>
                    <m:oMath xmlns:m="http://schemas.openxmlformats.org/officeDocument/2006/math"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÷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rad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562DD94E-E398-4CAD-8D92-15DE066ADC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9349" y="2082349"/>
                <a:ext cx="5707889" cy="134665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E1ADCE77-4838-4756-9D39-EA30DCE7D359}"/>
                  </a:ext>
                </a:extLst>
              </p:cNvPr>
              <p:cNvSpPr/>
              <p:nvPr/>
            </p:nvSpPr>
            <p:spPr>
              <a:xfrm>
                <a:off x="3309350" y="3720415"/>
                <a:ext cx="5295098" cy="1198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ja-JP" altLang="ja-JP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4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en-US" altLang="ja-JP" sz="24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ja-JP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4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sz="24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altLang="ja-JP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ja-JP" altLang="ja-JP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4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num>
                                <m:den>
                                  <m:r>
                                    <a:rPr lang="en-US" altLang="ja-JP" sz="24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ja-JP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4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sz="24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altLang="ja-JP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ja-JP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4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num>
                            <m:den>
                              <m:r>
                                <a:rPr lang="en-US" altLang="ja-JP" sz="24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rad>
                      <m:r>
                        <a:rPr lang="en-US" altLang="ja-JP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ja-JP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E1ADCE77-4838-4756-9D39-EA30DCE7D3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9350" y="3720415"/>
                <a:ext cx="5295098" cy="11983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64B7F047-74ED-4993-B6A2-40B1F9604124}"/>
                  </a:ext>
                </a:extLst>
              </p:cNvPr>
              <p:cNvSpPr/>
              <p:nvPr/>
            </p:nvSpPr>
            <p:spPr>
              <a:xfrm>
                <a:off x="4644008" y="4956199"/>
                <a:ext cx="4373231" cy="17851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÷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÷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  <m:oMath xmlns:m="http://schemas.openxmlformats.org/officeDocument/2006/math"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  <m:oMath xmlns:m="http://schemas.openxmlformats.org/officeDocument/2006/math"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64B7F047-74ED-4993-B6A2-40B1F96041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4956199"/>
                <a:ext cx="4373231" cy="178516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959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問題　</a:t>
            </a:r>
            <a:r>
              <a:rPr lang="ja-JP" altLang="en-US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　　　　　　　　　　　　　                                 　　　　　　　　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p.161)</a:t>
            </a:r>
            <a:endParaRPr lang="ja-JP" altLang="en-US" sz="16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1" name="テキスト ボックス 2"/>
          <p:cNvSpPr txBox="1">
            <a:spLocks noChangeArrowheads="1"/>
          </p:cNvSpPr>
          <p:nvPr/>
        </p:nvSpPr>
        <p:spPr bwMode="auto">
          <a:xfrm>
            <a:off x="722404" y="866440"/>
            <a:ext cx="80980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次の式を簡単にせよ。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722082" y="1493495"/>
                <a:ext cx="3273854" cy="10950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sz="2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(1)</m:t>
                      </m:r>
                      <m:r>
                        <m:rPr>
                          <m:nor/>
                        </m:rPr>
                        <a:rPr lang="en-US" altLang="ja-JP" sz="2800" b="0" i="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 </m:t>
                      </m:r>
                      <m:f>
                        <m:f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g>
                            <m:e>
                              <m:sSup>
                                <m:sSupPr>
                                  <m:ctrlPr>
                                    <a:rPr lang="ja-JP" altLang="ja-JP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altLang="ja-JP" sz="28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rad>
                          <m:rad>
                            <m:rad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g>
                            <m:e>
                              <m:sSup>
                                <m:sSupPr>
                                  <m:ctrlPr>
                                    <a:rPr lang="ja-JP" altLang="ja-JP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altLang="ja-JP" sz="28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rad>
                            <m:rad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g>
                            <m:e>
                              <m:sSup>
                                <m:sSupPr>
                                  <m:ctrlPr>
                                    <a:rPr lang="ja-JP" altLang="ja-JP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altLang="ja-JP" sz="280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altLang="ja-JP" sz="2800" i="1" dirty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2082" y="1493495"/>
                <a:ext cx="3273854" cy="10950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725252" y="3199916"/>
                <a:ext cx="4026905" cy="6807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f>
                              <m:fPr>
                                <m:ctrlPr>
                                  <a:rPr lang="ja-JP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f>
                              <m:fPr>
                                <m:ctrlPr>
                                  <a:rPr lang="ja-JP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e>
                    </m:d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f>
                              <m:fPr>
                                <m:ctrlPr>
                                  <a:rPr lang="ja-JP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sz="28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ja-JP" sz="28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f>
                              <m:fPr>
                                <m:ctrlPr>
                                  <a:rPr lang="ja-JP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e>
                    </m:d>
                  </m:oMath>
                </a14:m>
                <a:endParaRPr lang="en-US" altLang="ja-JP" sz="2800" i="1" dirty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5252" y="3199916"/>
                <a:ext cx="4026905" cy="680764"/>
              </a:xfrm>
              <a:prstGeom prst="rect">
                <a:avLst/>
              </a:prstGeom>
              <a:blipFill>
                <a:blip r:embed="rId4"/>
                <a:stretch>
                  <a:fillRect l="-3177" b="-2142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722082" y="4401471"/>
                <a:ext cx="5938150" cy="683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(3)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f>
                              <m:fPr>
                                <m:ctrlPr>
                                  <a:rPr lang="ja-JP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sz="28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ja-JP" sz="280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sup>
                        </m:s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f>
                              <m:fPr>
                                <m:ctrlPr>
                                  <a:rPr lang="ja-JP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sup>
                        </m:sSup>
                      </m:e>
                    </m:d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f>
                              <m:fPr>
                                <m:ctrlPr>
                                  <a:rPr lang="ja-JP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sup>
                        </m:s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f>
                              <m:fPr>
                                <m:ctrlPr>
                                  <a:rPr lang="ja-JP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sup>
                        </m:sSup>
                        <m:sSup>
                          <m:sSup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f>
                              <m:fPr>
                                <m:ctrlPr>
                                  <a:rPr lang="ja-JP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sup>
                        </m:s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f>
                              <m:fPr>
                                <m:ctrlPr>
                                  <a:rPr lang="ja-JP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sup>
                        </m:sSup>
                      </m:e>
                    </m:d>
                  </m:oMath>
                </a14:m>
                <a:endParaRPr lang="en-US" altLang="ja-JP" sz="2800" i="1" dirty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2082" y="4401471"/>
                <a:ext cx="5938150" cy="683713"/>
              </a:xfrm>
              <a:prstGeom prst="rect">
                <a:avLst/>
              </a:prstGeom>
              <a:blipFill>
                <a:blip r:embed="rId5"/>
                <a:stretch>
                  <a:fillRect l="-2051" b="-2142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3F10E98-281B-4317-B33C-858F7185A117}"/>
              </a:ext>
            </a:extLst>
          </p:cNvPr>
          <p:cNvSpPr txBox="1"/>
          <p:nvPr/>
        </p:nvSpPr>
        <p:spPr>
          <a:xfrm>
            <a:off x="216000" y="828001"/>
            <a:ext cx="506082" cy="503590"/>
          </a:xfrm>
          <a:prstGeom prst="rect">
            <a:avLst/>
          </a:prstGeom>
          <a:noFill/>
        </p:spPr>
        <p:txBody>
          <a:bodyPr wrap="none" lIns="72000" tIns="36000" rIns="72000" bIns="36000" rtlCol="0" anchor="ctr" anchorCtr="1">
            <a:spAutoFit/>
          </a:bodyPr>
          <a:lstStyle/>
          <a:p>
            <a:pPr algn="ctr"/>
            <a:r>
              <a:rPr lang="ja-JP" altLang="en-US" sz="2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４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692CC972-1C81-415D-A61A-DA27131D9FAB}"/>
                  </a:ext>
                </a:extLst>
              </p:cNvPr>
              <p:cNvSpPr/>
              <p:nvPr/>
            </p:nvSpPr>
            <p:spPr>
              <a:xfrm>
                <a:off x="2915816" y="1484784"/>
                <a:ext cx="5780856" cy="16910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÷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num>
                            <m:den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num>
                            <m:den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altLang="ja-JP" sz="28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rad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692CC972-1C81-415D-A61A-DA27131D9F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1484784"/>
                <a:ext cx="5780856" cy="16910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B8B1B0D5-38B1-4EF1-9D13-A0DE0025AB4C}"/>
                  </a:ext>
                </a:extLst>
              </p:cNvPr>
              <p:cNvSpPr/>
              <p:nvPr/>
            </p:nvSpPr>
            <p:spPr>
              <a:xfrm>
                <a:off x="4374232" y="3028281"/>
                <a:ext cx="4572000" cy="80143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fontAlgn="auto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ja-JP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ja-JP" sz="280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ja-JP" sz="280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ja-JP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ja-JP" sz="280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ja-JP" sz="280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B8B1B0D5-38B1-4EF1-9D13-A0DE0025AB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232" y="3028281"/>
                <a:ext cx="4572000" cy="80143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8E836291-0B00-4612-9E01-29AEE06205EA}"/>
                  </a:ext>
                </a:extLst>
              </p:cNvPr>
              <p:cNvSpPr/>
              <p:nvPr/>
            </p:nvSpPr>
            <p:spPr>
              <a:xfrm>
                <a:off x="5633864" y="4277450"/>
                <a:ext cx="3312368" cy="12345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28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ja-JP" alt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ja-JP" alt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ja-JP" altLang="en-US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ja-JP" altLang="en-US" sz="2800" i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ja-JP" altLang="en-US" sz="2800" i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ja-JP" altLang="en-US" sz="28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ja-JP" altLang="en-US" sz="28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ja-JP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ja-JP" alt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ja-JP" alt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ja-JP" altLang="en-US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ja-JP" altLang="en-US" sz="2800" i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ja-JP" altLang="en-US" sz="2800" i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ja-JP" altLang="en-US" sz="28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ja-JP" altLang="en-US" sz="28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ja-JP" alt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ja-JP" altLang="en-US" sz="2800" b="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ja-JP" alt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ja-JP" altLang="en-US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8E836291-0B00-4612-9E01-29AEE06205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3864" y="4277450"/>
                <a:ext cx="3312368" cy="12345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724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771140" y="828001"/>
                <a:ext cx="8049332" cy="1157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ja-JP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ja-JP" sz="28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,  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ctrlPr>
                                  <a:rPr lang="ja-JP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en-US" altLang="ja-JP" sz="280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g>
                              <m:e>
                                <m:r>
                                  <a:rPr lang="en-US" altLang="ja-JP" sz="280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の値を計算することにより，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ja-JP" altLang="ja-JP" sz="28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つの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数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altLang="ja-JP" sz="2800">
                        <a:latin typeface="Cambria Math" panose="02040503050406030204" pitchFamily="18" charset="0"/>
                      </a:rPr>
                      <m:t>,  </m:t>
                    </m:r>
                    <m:rad>
                      <m:ra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の大小を比較せよ。</a:t>
                </a:r>
                <a:endParaRPr lang="ja-JP" altLang="en-US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4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1140" y="828001"/>
                <a:ext cx="8049332" cy="1157625"/>
              </a:xfrm>
              <a:prstGeom prst="rect">
                <a:avLst/>
              </a:prstGeom>
              <a:blipFill>
                <a:blip r:embed="rId3"/>
                <a:stretch>
                  <a:fillRect l="-1514" b="-1210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問題　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</a:rPr>
              <a:t>　　　　　　　　　　　　　                                 </a:t>
            </a:r>
            <a:r>
              <a:rPr lang="ja-JP" altLang="en-US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　　　　　　　　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p.161)</a:t>
            </a:r>
            <a:endParaRPr lang="ja-JP" altLang="en-US" sz="1600" b="1" dirty="0">
              <a:solidFill>
                <a:schemeClr val="tx1"/>
              </a:solidFill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827584" y="2114236"/>
                <a:ext cx="6984776" cy="25389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ja-JP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ja-JP" sz="280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ja-JP" sz="280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US" altLang="ja-JP" sz="2800" kern="100" dirty="0">
                  <a:solidFill>
                    <a:srgbClr val="FF0000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g>
                                <m:e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ja-JP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ja-JP" sz="280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ja-JP" sz="280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ja-JP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ja-JP" altLang="ja-JP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，</m:t>
                    </m:r>
                    <m:rad>
                      <m:rad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altLang="ja-JP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altLang="ja-JP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はともに正で，</a:t>
                </a:r>
                <a14:m>
                  <m:oMath xmlns:m="http://schemas.openxmlformats.org/officeDocument/2006/math"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&lt;9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より</a:t>
                </a: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en-US" altLang="ja-JP" sz="28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ad>
                        <m:rad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g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114236"/>
                <a:ext cx="6984776" cy="25389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554CEAF-76F0-4D6E-BAD0-A7C046B6E61E}"/>
              </a:ext>
            </a:extLst>
          </p:cNvPr>
          <p:cNvSpPr txBox="1"/>
          <p:nvPr/>
        </p:nvSpPr>
        <p:spPr>
          <a:xfrm>
            <a:off x="216000" y="828001"/>
            <a:ext cx="506082" cy="503590"/>
          </a:xfrm>
          <a:prstGeom prst="rect">
            <a:avLst/>
          </a:prstGeom>
          <a:noFill/>
        </p:spPr>
        <p:txBody>
          <a:bodyPr wrap="none" lIns="72000" tIns="36000" rIns="72000" bIns="36000" rtlCol="0" anchor="ctr" anchorCtr="1">
            <a:spAutoFit/>
          </a:bodyPr>
          <a:lstStyle/>
          <a:p>
            <a:pPr algn="ctr"/>
            <a:r>
              <a:rPr lang="ja-JP" altLang="en-US" sz="2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５</a:t>
            </a:r>
          </a:p>
        </p:txBody>
      </p:sp>
    </p:spTree>
    <p:extLst>
      <p:ext uri="{BB962C8B-B14F-4D97-AF65-F5344CB8AC3E}">
        <p14:creationId xmlns:p14="http://schemas.microsoft.com/office/powerpoint/2010/main" val="284488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722082" y="857752"/>
                <a:ext cx="8098390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のグラフをもとにして，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のグラフをかけ。</a:t>
                </a:r>
                <a:endParaRPr lang="ja-JP" altLang="en-US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4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2082" y="857752"/>
                <a:ext cx="8098390" cy="954107"/>
              </a:xfrm>
              <a:prstGeom prst="rect">
                <a:avLst/>
              </a:prstGeom>
              <a:blipFill>
                <a:blip r:embed="rId3"/>
                <a:stretch>
                  <a:fillRect l="-1505" t="-8333" b="-173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問題　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</a:rPr>
              <a:t>　　　　　　　　　　　　　                                 </a:t>
            </a:r>
            <a:r>
              <a:rPr lang="ja-JP" altLang="en-US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　　　　　　　　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p.161)</a:t>
            </a:r>
            <a:endParaRPr lang="ja-JP" altLang="en-US" sz="1600" b="1" dirty="0">
              <a:solidFill>
                <a:schemeClr val="tx1"/>
              </a:solidFill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722082" y="1791935"/>
                <a:ext cx="8098389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ja-JP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のグラフは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のグラフを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軸方向に</a:t>
                </a:r>
                <a14:m>
                  <m:oMath xmlns:m="http://schemas.openxmlformats.org/officeDocument/2006/math"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ja-JP" altLang="ja-JP" sz="2800" dirty="0" err="1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だけ平</a:t>
                </a:r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行移動したもので，次の図のようになる。</a:t>
                </a:r>
                <a:endParaRPr lang="ja-JP" altLang="ja-JP" sz="2800" kern="100" dirty="0">
                  <a:solidFill>
                    <a:srgbClr val="FF0000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82" y="1791935"/>
                <a:ext cx="8098389" cy="954107"/>
              </a:xfrm>
              <a:prstGeom prst="rect">
                <a:avLst/>
              </a:prstGeom>
              <a:blipFill>
                <a:blip r:embed="rId4"/>
                <a:stretch>
                  <a:fillRect l="-1505" t="-8333" r="-451" b="-173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図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03300" y="3206381"/>
            <a:ext cx="3281186" cy="302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EA27287-1669-48E0-8794-DCAD1834D570}"/>
              </a:ext>
            </a:extLst>
          </p:cNvPr>
          <p:cNvSpPr txBox="1"/>
          <p:nvPr/>
        </p:nvSpPr>
        <p:spPr>
          <a:xfrm>
            <a:off x="216000" y="828001"/>
            <a:ext cx="506082" cy="503590"/>
          </a:xfrm>
          <a:prstGeom prst="rect">
            <a:avLst/>
          </a:prstGeom>
          <a:noFill/>
        </p:spPr>
        <p:txBody>
          <a:bodyPr wrap="none" lIns="72000" tIns="36000" rIns="72000" bIns="36000" rtlCol="0" anchor="ctr" anchorCtr="1">
            <a:spAutoFit/>
          </a:bodyPr>
          <a:lstStyle/>
          <a:p>
            <a:pPr algn="ctr"/>
            <a:r>
              <a:rPr lang="ja-JP" altLang="en-US" sz="2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６</a:t>
            </a:r>
          </a:p>
        </p:txBody>
      </p:sp>
    </p:spTree>
    <p:extLst>
      <p:ext uri="{BB962C8B-B14F-4D97-AF65-F5344CB8AC3E}">
        <p14:creationId xmlns:p14="http://schemas.microsoft.com/office/powerpoint/2010/main" val="51740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問題　</a:t>
            </a:r>
            <a:r>
              <a:rPr lang="ja-JP" altLang="en-US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　　　　　　　　　　　　　                                 　　　　　　　　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p.161)</a:t>
            </a:r>
            <a:endParaRPr lang="ja-JP" altLang="en-US" sz="16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1" name="テキスト ボックス 2"/>
          <p:cNvSpPr txBox="1">
            <a:spLocks noChangeArrowheads="1"/>
          </p:cNvSpPr>
          <p:nvPr/>
        </p:nvSpPr>
        <p:spPr bwMode="auto">
          <a:xfrm>
            <a:off x="722082" y="866440"/>
            <a:ext cx="8030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次の各組の数を小さい方から順に並べよ。</a:t>
            </a:r>
            <a:endParaRPr lang="ja-JP" altLang="en-US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722082" y="1563950"/>
                <a:ext cx="3705902" cy="6827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4</m:t>
                        </m:r>
                      </m:deg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27</m:t>
                        </m:r>
                      </m:e>
                    </m:rad>
                    <m:r>
                      <a:rPr lang="en-US" altLang="ja-JP" sz="2800">
                        <a:latin typeface="Cambria Math" panose="02040503050406030204" pitchFamily="18" charset="0"/>
                      </a:rPr>
                      <m:t>,  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  <m:sup>
                        <m:f>
                          <m:f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28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ja-JP" sz="280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,  </m:t>
                    </m:r>
                    <m:rad>
                      <m:ra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6</m:t>
                        </m:r>
                      </m:deg>
                      <m:e>
                        <m:sSup>
                          <m:sSup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e>
                    </m:rad>
                  </m:oMath>
                </a14:m>
                <a:endParaRPr lang="en-US" altLang="ja-JP" sz="2800" i="1" dirty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2082" y="1563950"/>
                <a:ext cx="3705902" cy="682751"/>
              </a:xfrm>
              <a:prstGeom prst="rect">
                <a:avLst/>
              </a:prstGeom>
              <a:blipFill>
                <a:blip r:embed="rId3"/>
                <a:stretch>
                  <a:fillRect l="-3289" b="-2142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722082" y="2564904"/>
                <a:ext cx="5362086" cy="565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altLang="ja-JP" sz="2800">
                        <a:latin typeface="Cambria Math" panose="02040503050406030204" pitchFamily="18" charset="0"/>
                      </a:rPr>
                      <m:t>,  </m:t>
                    </m:r>
                    <m:rad>
                      <m:ra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altLang="ja-JP" sz="2800">
                        <a:latin typeface="Cambria Math" panose="02040503050406030204" pitchFamily="18" charset="0"/>
                      </a:rPr>
                      <m:t>,  </m:t>
                    </m:r>
                    <m:rad>
                      <m:ra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5</m:t>
                        </m:r>
                      </m:deg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rad>
                    <m:r>
                      <a:rPr lang="en-US" altLang="ja-JP" sz="2800">
                        <a:latin typeface="Cambria Math" panose="02040503050406030204" pitchFamily="18" charset="0"/>
                      </a:rPr>
                      <m:t>,  </m:t>
                    </m:r>
                    <m:rad>
                      <m:ra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8</m:t>
                        </m:r>
                      </m:deg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rad>
                    <m:r>
                      <a:rPr lang="en-US" altLang="ja-JP" sz="2800">
                        <a:latin typeface="Cambria Math" panose="02040503050406030204" pitchFamily="18" charset="0"/>
                      </a:rPr>
                      <m:t>,  </m:t>
                    </m:r>
                    <m:rad>
                      <m:ra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9</m:t>
                        </m:r>
                      </m:deg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16</m:t>
                        </m:r>
                      </m:e>
                    </m:rad>
                  </m:oMath>
                </a14:m>
                <a:endParaRPr lang="en-US" altLang="ja-JP" sz="2800" i="1" dirty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2082" y="2564904"/>
                <a:ext cx="5362086" cy="565155"/>
              </a:xfrm>
              <a:prstGeom prst="rect">
                <a:avLst/>
              </a:prstGeom>
              <a:blipFill>
                <a:blip r:embed="rId4"/>
                <a:stretch>
                  <a:fillRect l="-2273" t="-7609" b="-2717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9592D27-AAC4-4E18-9CBE-2658BC67FF58}"/>
              </a:ext>
            </a:extLst>
          </p:cNvPr>
          <p:cNvSpPr txBox="1"/>
          <p:nvPr/>
        </p:nvSpPr>
        <p:spPr>
          <a:xfrm>
            <a:off x="216000" y="828001"/>
            <a:ext cx="506082" cy="503590"/>
          </a:xfrm>
          <a:prstGeom prst="rect">
            <a:avLst/>
          </a:prstGeom>
          <a:noFill/>
        </p:spPr>
        <p:txBody>
          <a:bodyPr wrap="none" lIns="72000" tIns="36000" rIns="72000" bIns="36000" rtlCol="0" anchor="ctr" anchorCtr="1">
            <a:spAutoFit/>
          </a:bodyPr>
          <a:lstStyle/>
          <a:p>
            <a:pPr algn="ctr"/>
            <a:r>
              <a:rPr lang="ja-JP" altLang="en-US" sz="2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７</a:t>
            </a:r>
          </a:p>
        </p:txBody>
      </p:sp>
    </p:spTree>
    <p:extLst>
      <p:ext uri="{BB962C8B-B14F-4D97-AF65-F5344CB8AC3E}">
        <p14:creationId xmlns:p14="http://schemas.microsoft.com/office/powerpoint/2010/main" val="1849044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259631" y="913230"/>
                <a:ext cx="7692941" cy="4779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=3,  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のとき，</a:t>
                </a:r>
                <a:r>
                  <a:rPr lang="en-US" altLang="ja-JP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150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ページの指数法則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hangingPunct="1">
                  <a:defRPr/>
                </a:pPr>
                <a:r>
                  <a:rPr lang="ja-JP" altLang="en-US" sz="2800" dirty="0"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，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，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が成り立つことを確かめてみよう。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hangingPunct="1"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2800" i="1" dirty="0"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ja-JP" altLang="en-US" sz="2800" i="1" dirty="0" smtClean="0"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ja-JP" altLang="en-US" sz="2800" i="1" dirty="0">
                          <a:latin typeface="Cambria Math" panose="02040503050406030204" pitchFamily="18" charset="0"/>
                        </a:rPr>
                        <m:t>　</m:t>
                      </m:r>
                      <m:sSup>
                        <m:sSup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3+</m:t>
                          </m:r>
                          <m:d>
                            <m:d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altLang="ja-JP" sz="2800" dirty="0"/>
              </a:p>
              <a:p>
                <a:pPr eaLnBrk="1" hangingPunct="1"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2800" i="1" dirty="0"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ja-JP" altLang="en-US" sz="2800" i="1" dirty="0" smtClean="0"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ja-JP" altLang="en-US" sz="2800" i="1" dirty="0">
                          <a:latin typeface="Cambria Math" panose="02040503050406030204" pitchFamily="18" charset="0"/>
                        </a:rPr>
                        <m:t>　</m:t>
                      </m:r>
                      <m:sSup>
                        <m:sSup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ja-JP" altLang="ja-JP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ja-JP" altLang="ja-JP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ja-JP" altLang="ja-JP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28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altLang="ja-JP" sz="28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den>
                      </m:f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−6</m:t>
                          </m:r>
                        </m:sup>
                      </m:sSup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3×</m:t>
                          </m:r>
                          <m:d>
                            <m:d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altLang="ja-JP" sz="2800" dirty="0"/>
              </a:p>
              <a:p>
                <a:pPr eaLnBrk="1" hangingPunct="1"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2800" i="1" dirty="0"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ja-JP" altLang="en-US" sz="2800" i="1" dirty="0" smtClean="0"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ja-JP" altLang="en-US" sz="2800" i="1" dirty="0">
                          <a:latin typeface="Cambria Math" panose="02040503050406030204" pitchFamily="18" charset="0"/>
                        </a:rPr>
                        <m:t>　</m:t>
                      </m:r>
                      <m:sSup>
                        <m:sSup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ja-JP" altLang="ja-JP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𝑎𝑏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sSup>
                        <m:sSup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ja-JP" altLang="ja-JP" sz="2800" dirty="0"/>
              </a:p>
            </p:txBody>
          </p:sp>
        </mc:Choice>
        <mc:Fallback xmlns="">
          <p:sp>
            <p:nvSpPr>
              <p:cNvPr id="24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9631" y="913230"/>
                <a:ext cx="7692941" cy="4779322"/>
              </a:xfrm>
              <a:prstGeom prst="rect">
                <a:avLst/>
              </a:prstGeom>
              <a:blipFill>
                <a:blip r:embed="rId3"/>
                <a:stretch>
                  <a:fillRect t="-1786" r="-103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タイトル 1"/>
          <p:cNvSpPr txBox="1">
            <a:spLocks/>
          </p:cNvSpPr>
          <p:nvPr/>
        </p:nvSpPr>
        <p:spPr bwMode="auto">
          <a:xfrm>
            <a:off x="257175" y="84138"/>
            <a:ext cx="86953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 指数法則　</a:t>
            </a:r>
            <a:r>
              <a:rPr lang="en-US" altLang="ja-JP" sz="2000" b="1" dirty="0">
                <a:solidFill>
                  <a:schemeClr val="tx1"/>
                </a:solidFill>
                <a:latin typeface="ＭＳ Ｐゴシック" panose="020B0600070205080204" pitchFamily="50" charset="-128"/>
              </a:rPr>
              <a:t>– </a:t>
            </a:r>
            <a:r>
              <a:rPr lang="ja-JP" altLang="en-US" sz="2000" b="1" dirty="0">
                <a:solidFill>
                  <a:schemeClr val="tx1"/>
                </a:solidFill>
                <a:latin typeface="ＭＳ Ｐゴシック" panose="020B0600070205080204" pitchFamily="50" charset="-128"/>
              </a:rPr>
              <a:t>指数法則 </a:t>
            </a:r>
            <a:r>
              <a:rPr lang="en-US" altLang="ja-JP" sz="2000" b="1" dirty="0">
                <a:solidFill>
                  <a:schemeClr val="tx1"/>
                </a:solidFill>
                <a:latin typeface="ＭＳ Ｐゴシック" panose="020B0600070205080204" pitchFamily="50" charset="-128"/>
              </a:rPr>
              <a:t>-</a:t>
            </a:r>
            <a:r>
              <a:rPr lang="ja-JP" altLang="en-US" sz="2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　　　  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p.151)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0" name="メモ 19"/>
          <p:cNvSpPr/>
          <p:nvPr/>
        </p:nvSpPr>
        <p:spPr>
          <a:xfrm>
            <a:off x="1979712" y="2132856"/>
            <a:ext cx="4866150" cy="828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solidFill>
                <a:prstClr val="black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26" name="メモ 25"/>
          <p:cNvSpPr/>
          <p:nvPr/>
        </p:nvSpPr>
        <p:spPr>
          <a:xfrm>
            <a:off x="1990154" y="3366469"/>
            <a:ext cx="5868000" cy="828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solidFill>
                <a:prstClr val="black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27" name="メモ 26"/>
          <p:cNvSpPr/>
          <p:nvPr/>
        </p:nvSpPr>
        <p:spPr>
          <a:xfrm>
            <a:off x="1972218" y="4658132"/>
            <a:ext cx="6848254" cy="828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solidFill>
                <a:prstClr val="black"/>
              </a:solidFill>
              <a:latin typeface="ＭＳ Ｐゴシック" panose="020B0600070205080204" pitchFamily="50" charset="-128"/>
            </a:endParaRP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A791FBF8-15E4-4FC4-B917-562B8B1D93EA}"/>
              </a:ext>
            </a:extLst>
          </p:cNvPr>
          <p:cNvGrpSpPr/>
          <p:nvPr/>
        </p:nvGrpSpPr>
        <p:grpSpPr>
          <a:xfrm>
            <a:off x="210404" y="916480"/>
            <a:ext cx="903509" cy="460800"/>
            <a:chOff x="210403" y="916480"/>
            <a:chExt cx="903509" cy="460800"/>
          </a:xfrm>
        </p:grpSpPr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AF7A92C4-B0BC-4283-997D-55CEE1965642}"/>
                </a:ext>
              </a:extLst>
            </p:cNvPr>
            <p:cNvSpPr/>
            <p:nvPr/>
          </p:nvSpPr>
          <p:spPr>
            <a:xfrm>
              <a:off x="660312" y="916480"/>
              <a:ext cx="453600" cy="460800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ja-JP" altLang="en-US" sz="2400" dirty="0">
                  <a:solidFill>
                    <a:prstClr val="black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２</a:t>
              </a: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2A5751AF-C8C1-43BB-8D56-945954AA4B2C}"/>
                </a:ext>
              </a:extLst>
            </p:cNvPr>
            <p:cNvSpPr/>
            <p:nvPr/>
          </p:nvSpPr>
          <p:spPr>
            <a:xfrm>
              <a:off x="210403" y="916480"/>
              <a:ext cx="460800" cy="4608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dirty="0">
                  <a:solidFill>
                    <a:prstClr val="white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例</a:t>
              </a:r>
            </a:p>
          </p:txBody>
        </p:sp>
      </p:grp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BA55712-B98D-43A7-9419-C9881D148C94}"/>
              </a:ext>
            </a:extLst>
          </p:cNvPr>
          <p:cNvSpPr txBox="1">
            <a:spLocks/>
          </p:cNvSpPr>
          <p:nvPr/>
        </p:nvSpPr>
        <p:spPr>
          <a:xfrm>
            <a:off x="1278832" y="1437643"/>
            <a:ext cx="360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ja-JP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</a:t>
            </a:r>
            <a:endParaRPr lang="ja-JP" altLang="en-US" sz="2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3F6599F8-8C5B-4C69-9655-A6D64127F5A0}"/>
              </a:ext>
            </a:extLst>
          </p:cNvPr>
          <p:cNvSpPr txBox="1">
            <a:spLocks/>
          </p:cNvSpPr>
          <p:nvPr/>
        </p:nvSpPr>
        <p:spPr>
          <a:xfrm>
            <a:off x="1907704" y="1440610"/>
            <a:ext cx="360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ja-JP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</a:t>
            </a:r>
            <a:endParaRPr lang="ja-JP" altLang="en-US" sz="2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BC5F51C0-518D-4249-9CC1-0720F77582A1}"/>
              </a:ext>
            </a:extLst>
          </p:cNvPr>
          <p:cNvSpPr txBox="1">
            <a:spLocks/>
          </p:cNvSpPr>
          <p:nvPr/>
        </p:nvSpPr>
        <p:spPr>
          <a:xfrm>
            <a:off x="2568727" y="1444753"/>
            <a:ext cx="360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ja-JP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</a:t>
            </a:r>
            <a:endParaRPr lang="ja-JP" altLang="en-US" sz="2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50291D77-6D7A-4CCF-A2AC-9E3923DDCA94}"/>
              </a:ext>
            </a:extLst>
          </p:cNvPr>
          <p:cNvSpPr txBox="1">
            <a:spLocks/>
          </p:cNvSpPr>
          <p:nvPr/>
        </p:nvSpPr>
        <p:spPr>
          <a:xfrm>
            <a:off x="1439672" y="2362190"/>
            <a:ext cx="360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ja-JP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</a:t>
            </a:r>
            <a:endParaRPr lang="ja-JP" altLang="en-US" sz="2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04B402CF-F4CF-4900-88B8-B53910A6DFB0}"/>
              </a:ext>
            </a:extLst>
          </p:cNvPr>
          <p:cNvSpPr txBox="1">
            <a:spLocks/>
          </p:cNvSpPr>
          <p:nvPr/>
        </p:nvSpPr>
        <p:spPr>
          <a:xfrm>
            <a:off x="1439672" y="3595803"/>
            <a:ext cx="360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ja-JP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</a:t>
            </a:r>
            <a:endParaRPr lang="ja-JP" altLang="en-US" sz="2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458DDA2D-BE68-4066-9676-1573E790E2F4}"/>
              </a:ext>
            </a:extLst>
          </p:cNvPr>
          <p:cNvSpPr txBox="1">
            <a:spLocks/>
          </p:cNvSpPr>
          <p:nvPr/>
        </p:nvSpPr>
        <p:spPr>
          <a:xfrm>
            <a:off x="1435925" y="4887466"/>
            <a:ext cx="360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ja-JP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</a:t>
            </a:r>
            <a:endParaRPr lang="ja-JP" altLang="en-US" sz="2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030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6" grpId="0" animBg="1"/>
      <p:bldP spid="2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/>
              <p:cNvSpPr txBox="1"/>
              <p:nvPr/>
            </p:nvSpPr>
            <p:spPr>
              <a:xfrm>
                <a:off x="1403648" y="1026162"/>
                <a:ext cx="5616624" cy="48056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ja-JP" altLang="ja-JP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27</m:t>
                          </m:r>
                        </m:e>
                      </m:rad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kumimoji="1"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  <m:sup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g>
                        <m:e>
                          <m:sSup>
                            <m:sSup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e>
                      </m:rad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の底</a:t>
                </a:r>
                <a14:m>
                  <m:oMath xmlns:m="http://schemas.openxmlformats.org/officeDocument/2006/math"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は</a:t>
                </a:r>
                <a14:m>
                  <m:oMath xmlns:m="http://schemas.openxmlformats.org/officeDocument/2006/math"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より大きく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であるから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すなわち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e>
                      <m:sup>
                        <m:f>
                          <m:fPr>
                            <m:ctrlPr>
                              <a:rPr lang="ja-JP" altLang="ja-JP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ja-JP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sup>
                    </m:sSup>
                    <m:r>
                      <a:rPr lang="en-US" altLang="ja-JP" sz="28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ad>
                      <m:radPr>
                        <m:ctrlPr>
                          <a:rPr lang="ja-JP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g>
                      <m:e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𝟐𝟕</m:t>
                        </m:r>
                      </m:e>
                    </m:rad>
                    <m:r>
                      <a:rPr lang="en-US" altLang="ja-JP" sz="28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ad>
                      <m:radPr>
                        <m:ctrlPr>
                          <a:rPr lang="ja-JP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g>
                      <m:e>
                        <m:sSup>
                          <m:sSupPr>
                            <m:ctrlPr>
                              <a:rPr lang="ja-JP" altLang="ja-JP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altLang="ja-JP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p>
                        </m:sSup>
                      </m:e>
                    </m:rad>
                  </m:oMath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1026162"/>
                <a:ext cx="5616624" cy="4805675"/>
              </a:xfrm>
              <a:prstGeom prst="rect">
                <a:avLst/>
              </a:prstGeom>
              <a:blipFill>
                <a:blip r:embed="rId3"/>
                <a:stretch>
                  <a:fillRect l="-3796" b="-31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図 1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464" y="6021360"/>
            <a:ext cx="648000" cy="64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8">
                <a:extLst>
                  <a:ext uri="{FF2B5EF4-FFF2-40B4-BE49-F238E27FC236}">
                    <a16:creationId xmlns:a16="http://schemas.microsoft.com/office/drawing/2014/main" id="{53274195-7DF0-4047-B953-D3FD32BD15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2082" y="260648"/>
                <a:ext cx="3705902" cy="6827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4</m:t>
                        </m:r>
                      </m:deg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27</m:t>
                        </m:r>
                      </m:e>
                    </m:rad>
                    <m:r>
                      <a:rPr lang="en-US" altLang="ja-JP" sz="2800">
                        <a:latin typeface="Cambria Math" panose="02040503050406030204" pitchFamily="18" charset="0"/>
                      </a:rPr>
                      <m:t>,  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  <m:sup>
                        <m:f>
                          <m:f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28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ja-JP" sz="280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,  </m:t>
                    </m:r>
                    <m:rad>
                      <m:ra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6</m:t>
                        </m:r>
                      </m:deg>
                      <m:e>
                        <m:sSup>
                          <m:sSup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e>
                    </m:rad>
                  </m:oMath>
                </a14:m>
                <a:endParaRPr lang="en-US" altLang="ja-JP" sz="2800" i="1" dirty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テキスト ボックス 8">
                <a:extLst>
                  <a:ext uri="{FF2B5EF4-FFF2-40B4-BE49-F238E27FC236}">
                    <a16:creationId xmlns:a16="http://schemas.microsoft.com/office/drawing/2014/main" id="{53274195-7DF0-4047-B953-D3FD32BD15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2082" y="260648"/>
                <a:ext cx="3705902" cy="682751"/>
              </a:xfrm>
              <a:prstGeom prst="rect">
                <a:avLst/>
              </a:prstGeom>
              <a:blipFill>
                <a:blip r:embed="rId5"/>
                <a:stretch>
                  <a:fillRect l="-3289" b="-2142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80630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464" y="6021360"/>
            <a:ext cx="648000" cy="64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/>
              <p:cNvSpPr txBox="1"/>
              <p:nvPr/>
            </p:nvSpPr>
            <p:spPr>
              <a:xfrm>
                <a:off x="1619672" y="738541"/>
                <a:ext cx="6480791" cy="54436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ja-JP" altLang="ja-JP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kumimoji="1"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g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rad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g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rad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g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e>
                      </m:rad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の底</a:t>
                </a:r>
                <a14:m>
                  <m:oMath xmlns:m="http://schemas.openxmlformats.org/officeDocument/2006/math"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は</a:t>
                </a:r>
                <a14:m>
                  <m:oMath xmlns:m="http://schemas.openxmlformats.org/officeDocument/2006/math"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より大きく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であるから</a:t>
                </a:r>
                <a:r>
                  <a:rPr lang="en-US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ja-JP" altLang="ja-JP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ja-JP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ja-JP" altLang="ja-JP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ja-JP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sup>
                    </m:sSup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ja-JP" altLang="ja-JP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ja-JP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sup>
                    </m:sSup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ja-JP" altLang="ja-JP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altLang="ja-JP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</m:sup>
                    </m:sSup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ja-JP" altLang="ja-JP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ja-JP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すなわち</a:t>
                </a:r>
                <a:r>
                  <a:rPr lang="en-US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	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ja-JP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g>
                      <m:e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en-US" altLang="ja-JP" sz="28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ad>
                      <m:radPr>
                        <m:ctrlPr>
                          <a:rPr lang="ja-JP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g>
                      <m:e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e>
                    </m:rad>
                    <m:r>
                      <a:rPr lang="en-US" altLang="ja-JP" sz="28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ad>
                      <m:radPr>
                        <m:ctrlPr>
                          <a:rPr lang="ja-JP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g>
                      <m:e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rad>
                    <m:r>
                      <a:rPr lang="en-US" altLang="ja-JP" sz="28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ad>
                      <m:radPr>
                        <m:ctrlPr>
                          <a:rPr lang="ja-JP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g>
                      <m:e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e>
                    </m:rad>
                    <m:r>
                      <a:rPr lang="en-US" altLang="ja-JP" sz="28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ja-JP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1" name="テキスト ボックス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738541"/>
                <a:ext cx="6480791" cy="5443606"/>
              </a:xfrm>
              <a:prstGeom prst="rect">
                <a:avLst/>
              </a:prstGeom>
              <a:blipFill>
                <a:blip r:embed="rId4"/>
                <a:stretch>
                  <a:fillRect l="-3387" b="-268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8">
                <a:extLst>
                  <a:ext uri="{FF2B5EF4-FFF2-40B4-BE49-F238E27FC236}">
                    <a16:creationId xmlns:a16="http://schemas.microsoft.com/office/drawing/2014/main" id="{3B822723-CA21-4A39-8FD5-19B7EBE578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2082" y="188640"/>
                <a:ext cx="5362086" cy="565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altLang="ja-JP" sz="2800">
                        <a:latin typeface="Cambria Math" panose="02040503050406030204" pitchFamily="18" charset="0"/>
                      </a:rPr>
                      <m:t>,  </m:t>
                    </m:r>
                    <m:rad>
                      <m:ra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altLang="ja-JP" sz="2800">
                        <a:latin typeface="Cambria Math" panose="02040503050406030204" pitchFamily="18" charset="0"/>
                      </a:rPr>
                      <m:t>,  </m:t>
                    </m:r>
                    <m:rad>
                      <m:ra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5</m:t>
                        </m:r>
                      </m:deg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rad>
                    <m:r>
                      <a:rPr lang="en-US" altLang="ja-JP" sz="2800">
                        <a:latin typeface="Cambria Math" panose="02040503050406030204" pitchFamily="18" charset="0"/>
                      </a:rPr>
                      <m:t>,  </m:t>
                    </m:r>
                    <m:rad>
                      <m:ra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8</m:t>
                        </m:r>
                      </m:deg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rad>
                    <m:r>
                      <a:rPr lang="en-US" altLang="ja-JP" sz="2800">
                        <a:latin typeface="Cambria Math" panose="02040503050406030204" pitchFamily="18" charset="0"/>
                      </a:rPr>
                      <m:t>,  </m:t>
                    </m:r>
                    <m:rad>
                      <m:ra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9</m:t>
                        </m:r>
                      </m:deg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16</m:t>
                        </m:r>
                      </m:e>
                    </m:rad>
                  </m:oMath>
                </a14:m>
                <a:endParaRPr lang="en-US" altLang="ja-JP" sz="2800" i="1" dirty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テキスト ボックス 8">
                <a:extLst>
                  <a:ext uri="{FF2B5EF4-FFF2-40B4-BE49-F238E27FC236}">
                    <a16:creationId xmlns:a16="http://schemas.microsoft.com/office/drawing/2014/main" id="{3B822723-CA21-4A39-8FD5-19B7EBE578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2082" y="188640"/>
                <a:ext cx="5362086" cy="565155"/>
              </a:xfrm>
              <a:prstGeom prst="rect">
                <a:avLst/>
              </a:prstGeom>
              <a:blipFill>
                <a:blip r:embed="rId5"/>
                <a:stretch>
                  <a:fillRect l="-2273" t="-7527" b="-2580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04401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問題　</a:t>
            </a:r>
            <a:r>
              <a:rPr lang="ja-JP" altLang="en-US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　　　　　　　　　　　　　                                 　　　　　　　　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p.161)</a:t>
            </a:r>
            <a:endParaRPr lang="ja-JP" altLang="en-US" sz="16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1" name="テキスト ボックス 2"/>
          <p:cNvSpPr txBox="1">
            <a:spLocks noChangeArrowheads="1"/>
          </p:cNvSpPr>
          <p:nvPr/>
        </p:nvSpPr>
        <p:spPr bwMode="auto">
          <a:xfrm>
            <a:off x="722082" y="861961"/>
            <a:ext cx="8030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次の方程式を解け。</a:t>
            </a:r>
            <a:endParaRPr lang="ja-JP" altLang="en-US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722082" y="1493495"/>
                <a:ext cx="478602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en-US" altLang="ja-JP" sz="2800" i="1" dirty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2082" y="1493495"/>
                <a:ext cx="4786022" cy="523220"/>
              </a:xfrm>
              <a:prstGeom prst="rect">
                <a:avLst/>
              </a:prstGeom>
              <a:blipFill>
                <a:blip r:embed="rId3"/>
                <a:stretch>
                  <a:fillRect l="-2545" t="-15116" b="-290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722082" y="2125029"/>
                <a:ext cx="504056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+2⋅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−1=0</m:t>
                    </m:r>
                  </m:oMath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2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2082" y="2125029"/>
                <a:ext cx="5040560" cy="523220"/>
              </a:xfrm>
              <a:prstGeom prst="rect">
                <a:avLst/>
              </a:prstGeom>
              <a:blipFill>
                <a:blip r:embed="rId4"/>
                <a:stretch>
                  <a:fillRect l="-2418" t="-15294" b="-3058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2A2EEDA-4CF9-4795-9952-F2E291E5C95C}"/>
              </a:ext>
            </a:extLst>
          </p:cNvPr>
          <p:cNvSpPr txBox="1"/>
          <p:nvPr/>
        </p:nvSpPr>
        <p:spPr>
          <a:xfrm>
            <a:off x="216000" y="828001"/>
            <a:ext cx="506082" cy="503590"/>
          </a:xfrm>
          <a:prstGeom prst="rect">
            <a:avLst/>
          </a:prstGeom>
          <a:noFill/>
        </p:spPr>
        <p:txBody>
          <a:bodyPr wrap="none" lIns="72000" tIns="36000" rIns="72000" bIns="36000" rtlCol="0" anchor="ctr" anchorCtr="1">
            <a:spAutoFit/>
          </a:bodyPr>
          <a:lstStyle/>
          <a:p>
            <a:pPr algn="ctr"/>
            <a:r>
              <a:rPr lang="ja-JP" altLang="en-US" sz="2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８</a:t>
            </a:r>
          </a:p>
        </p:txBody>
      </p:sp>
    </p:spTree>
    <p:extLst>
      <p:ext uri="{BB962C8B-B14F-4D97-AF65-F5344CB8AC3E}">
        <p14:creationId xmlns:p14="http://schemas.microsoft.com/office/powerpoint/2010/main" val="73002502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464" y="6021360"/>
            <a:ext cx="648000" cy="64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正方形/長方形 17"/>
              <p:cNvSpPr/>
              <p:nvPr/>
            </p:nvSpPr>
            <p:spPr>
              <a:xfrm>
                <a:off x="1331640" y="965579"/>
                <a:ext cx="7200800" cy="31114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m:rPr>
                          <m:aln/>
                        </m:rP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sup>
                      </m:sSup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</m:sup>
                      </m:sSup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>
                  <a:spcAft>
                    <a:spcPts val="0"/>
                  </a:spcAft>
                </a:pPr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よって</a:t>
                </a:r>
                <a:r>
                  <a:rPr lang="ja-JP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ja-JP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ja-JP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sup>
                    </m:sSup>
                  </m:oMath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>
                  <a:spcAft>
                    <a:spcPts val="0"/>
                  </a:spcAft>
                </a:pPr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すなわち</a:t>
                </a:r>
                <a:r>
                  <a:rPr lang="en-US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ja-JP" sz="2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したがって</m:t>
                      </m:r>
                      <m:r>
                        <a:rPr lang="en-US" altLang="ja-JP" sz="2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	</m:t>
                      </m:r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ja-JP" sz="28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8" name="正方形/長方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965579"/>
                <a:ext cx="7200800" cy="3111493"/>
              </a:xfrm>
              <a:prstGeom prst="rect">
                <a:avLst/>
              </a:prstGeom>
              <a:blipFill>
                <a:blip r:embed="rId4"/>
                <a:stretch>
                  <a:fillRect l="-16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8">
                <a:extLst>
                  <a:ext uri="{FF2B5EF4-FFF2-40B4-BE49-F238E27FC236}">
                    <a16:creationId xmlns:a16="http://schemas.microsoft.com/office/drawing/2014/main" id="{45D739F1-F0A8-41A3-BB35-75E8C83418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2082" y="533531"/>
                <a:ext cx="478602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en-US" altLang="ja-JP" sz="2800" i="1" dirty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テキスト ボックス 8">
                <a:extLst>
                  <a:ext uri="{FF2B5EF4-FFF2-40B4-BE49-F238E27FC236}">
                    <a16:creationId xmlns:a16="http://schemas.microsoft.com/office/drawing/2014/main" id="{45D739F1-F0A8-41A3-BB35-75E8C8341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2082" y="533531"/>
                <a:ext cx="4786022" cy="523220"/>
              </a:xfrm>
              <a:prstGeom prst="rect">
                <a:avLst/>
              </a:prstGeom>
              <a:blipFill>
                <a:blip r:embed="rId5"/>
                <a:stretch>
                  <a:fillRect l="-2545" t="-15294" b="-3058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04932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464" y="6021360"/>
            <a:ext cx="648000" cy="64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正方形/長方形 17"/>
              <p:cNvSpPr/>
              <p:nvPr/>
            </p:nvSpPr>
            <p:spPr>
              <a:xfrm>
                <a:off x="1289307" y="1006913"/>
                <a:ext cx="7389780" cy="38656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⋅3=3⋅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>
                  <a:spcAft>
                    <a:spcPts val="0"/>
                  </a:spcAft>
                </a:pPr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であるから，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とおくと，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であって</a:t>
                </a:r>
              </a:p>
              <a:p>
                <a:pPr>
                  <a:spcAft>
                    <a:spcPts val="0"/>
                  </a:spcAft>
                </a:pPr>
                <a:r>
                  <a:rPr lang="en-US" altLang="ja-JP" sz="2800" dirty="0">
                    <a:solidFill>
                      <a:srgbClr val="FF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altLang="ja-JP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1=0</m:t>
                    </m:r>
                  </m:oMath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altLang="ja-JP" sz="2800" dirty="0">
                    <a:solidFill>
                      <a:srgbClr val="FF0000"/>
                    </a:solidFill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ja-JP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d>
                      <m:d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ja-JP" altLang="ja-JP" sz="2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であるから　　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ja-JP" sz="2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すなわち　　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>
                  <a:spcAft>
                    <a:spcPts val="0"/>
                  </a:spcAft>
                </a:pPr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したがって　　</a:t>
                </a:r>
                <a14:m>
                  <m:oMath xmlns:m="http://schemas.openxmlformats.org/officeDocument/2006/math"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sz="28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8" name="正方形/長方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307" y="1006913"/>
                <a:ext cx="7389780" cy="3865674"/>
              </a:xfrm>
              <a:prstGeom prst="rect">
                <a:avLst/>
              </a:prstGeom>
              <a:blipFill>
                <a:blip r:embed="rId4"/>
                <a:stretch>
                  <a:fillRect l="-1733" r="-743" b="-315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8">
                <a:extLst>
                  <a:ext uri="{FF2B5EF4-FFF2-40B4-BE49-F238E27FC236}">
                    <a16:creationId xmlns:a16="http://schemas.microsoft.com/office/drawing/2014/main" id="{72EF046E-2F29-4AD2-BA08-4A5F980E9D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2082" y="404664"/>
                <a:ext cx="504056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+2⋅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−1=0</m:t>
                    </m:r>
                  </m:oMath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2" name="テキスト ボックス 8">
                <a:extLst>
                  <a:ext uri="{FF2B5EF4-FFF2-40B4-BE49-F238E27FC236}">
                    <a16:creationId xmlns:a16="http://schemas.microsoft.com/office/drawing/2014/main" id="{72EF046E-2F29-4AD2-BA08-4A5F980E9D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2082" y="404664"/>
                <a:ext cx="5040560" cy="523220"/>
              </a:xfrm>
              <a:prstGeom prst="rect">
                <a:avLst/>
              </a:prstGeom>
              <a:blipFill>
                <a:blip r:embed="rId5"/>
                <a:stretch>
                  <a:fillRect l="-2418" t="-13953" b="-290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8408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問題　</a:t>
            </a:r>
            <a:r>
              <a:rPr lang="ja-JP" altLang="en-US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　　　　　　　　　　　　　                                 　　　　　　　　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p.161)</a:t>
            </a:r>
            <a:endParaRPr lang="ja-JP" altLang="en-US" sz="16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1" name="テキスト ボックス 2"/>
          <p:cNvSpPr txBox="1">
            <a:spLocks noChangeArrowheads="1"/>
          </p:cNvSpPr>
          <p:nvPr/>
        </p:nvSpPr>
        <p:spPr bwMode="auto">
          <a:xfrm>
            <a:off x="722082" y="908720"/>
            <a:ext cx="80980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次の不等式を解け。</a:t>
            </a:r>
            <a:endParaRPr lang="ja-JP" altLang="en-US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722082" y="1621172"/>
                <a:ext cx="464200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 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0.125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0.5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endParaRPr lang="en-US" altLang="ja-JP" sz="2800" i="1" dirty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2082" y="1621172"/>
                <a:ext cx="4642006" cy="523220"/>
              </a:xfrm>
              <a:prstGeom prst="rect">
                <a:avLst/>
              </a:prstGeom>
              <a:blipFill>
                <a:blip r:embed="rId3"/>
                <a:stretch>
                  <a:fillRect l="-2625" t="-15116" b="-290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722082" y="2318503"/>
                <a:ext cx="4008593" cy="11104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sz="2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(2)</m:t>
                      </m:r>
                      <m:r>
                        <m:rPr>
                          <m:nor/>
                        </m:rPr>
                        <a:rPr lang="en-US" altLang="ja-JP" sz="2800" b="0" i="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 </m:t>
                      </m:r>
                      <m:sSup>
                        <m:sSup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ja-JP" altLang="ja-JP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8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ja-JP" sz="280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ja-JP" altLang="ja-JP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≦2</m:t>
                      </m:r>
                    </m:oMath>
                  </m:oMathPara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2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2082" y="2318503"/>
                <a:ext cx="4008593" cy="11104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722082" y="3568498"/>
                <a:ext cx="432048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(3)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+2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−32≧0</m:t>
                    </m:r>
                  </m:oMath>
                </a14:m>
                <a:endParaRPr lang="en-US" altLang="ja-JP" sz="2800" i="1" dirty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2082" y="3568498"/>
                <a:ext cx="4320480" cy="523220"/>
              </a:xfrm>
              <a:prstGeom prst="rect">
                <a:avLst/>
              </a:prstGeom>
              <a:blipFill>
                <a:blip r:embed="rId5"/>
                <a:stretch>
                  <a:fillRect l="-2821" t="-13953" b="-290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B39E538-FEEB-40BF-9DBF-326C5593C629}"/>
              </a:ext>
            </a:extLst>
          </p:cNvPr>
          <p:cNvSpPr txBox="1"/>
          <p:nvPr/>
        </p:nvSpPr>
        <p:spPr>
          <a:xfrm>
            <a:off x="216000" y="828001"/>
            <a:ext cx="506082" cy="503590"/>
          </a:xfrm>
          <a:prstGeom prst="rect">
            <a:avLst/>
          </a:prstGeom>
          <a:noFill/>
        </p:spPr>
        <p:txBody>
          <a:bodyPr wrap="none" lIns="72000" tIns="36000" rIns="72000" bIns="36000" rtlCol="0" anchor="ctr" anchorCtr="1">
            <a:spAutoFit/>
          </a:bodyPr>
          <a:lstStyle/>
          <a:p>
            <a:pPr algn="ctr"/>
            <a:r>
              <a:rPr lang="ja-JP" altLang="en-US" sz="2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９</a:t>
            </a:r>
          </a:p>
        </p:txBody>
      </p:sp>
    </p:spTree>
    <p:extLst>
      <p:ext uri="{BB962C8B-B14F-4D97-AF65-F5344CB8AC3E}">
        <p14:creationId xmlns:p14="http://schemas.microsoft.com/office/powerpoint/2010/main" val="270095219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464" y="6021360"/>
            <a:ext cx="648000" cy="64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正方形/長方形 17"/>
              <p:cNvSpPr/>
              <p:nvPr/>
            </p:nvSpPr>
            <p:spPr>
              <a:xfrm>
                <a:off x="1272373" y="939180"/>
                <a:ext cx="6080511" cy="26776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0.125=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ja-JP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>
                  <a:spcAft>
                    <a:spcPts val="0"/>
                  </a:spcAft>
                </a:pPr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であるから，与えられた不等式は</a:t>
                </a: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0.5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>
                  <a:spcAft>
                    <a:spcPts val="0"/>
                  </a:spcAft>
                </a:pPr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底</a:t>
                </a:r>
                <a14:m>
                  <m:oMath xmlns:m="http://schemas.openxmlformats.org/officeDocument/2006/math"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0.5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は</a:t>
                </a:r>
                <a14:m>
                  <m:oMath xmlns:m="http://schemas.openxmlformats.org/officeDocument/2006/math"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より大きく</a:t>
                </a:r>
                <a14:m>
                  <m:oMath xmlns:m="http://schemas.openxmlformats.org/officeDocument/2006/math"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より小さいから</a:t>
                </a: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>
                  <a:spcAft>
                    <a:spcPts val="0"/>
                  </a:spcAft>
                </a:pPr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すなわち　　</a:t>
                </a:r>
                <a14:m>
                  <m:oMath xmlns:m="http://schemas.openxmlformats.org/officeDocument/2006/math"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sz="28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8" name="正方形/長方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373" y="939180"/>
                <a:ext cx="6080511" cy="2677656"/>
              </a:xfrm>
              <a:prstGeom prst="rect">
                <a:avLst/>
              </a:prstGeom>
              <a:blipFill>
                <a:blip r:embed="rId4"/>
                <a:stretch>
                  <a:fillRect l="-2106" r="-1103" b="-50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8">
                <a:extLst>
                  <a:ext uri="{FF2B5EF4-FFF2-40B4-BE49-F238E27FC236}">
                    <a16:creationId xmlns:a16="http://schemas.microsoft.com/office/drawing/2014/main" id="{069E6382-F331-4203-9D55-E3B89AEA5A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2082" y="404664"/>
                <a:ext cx="464200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 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0.125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0.5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endParaRPr lang="en-US" altLang="ja-JP" sz="2800" i="1" dirty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テキスト ボックス 8">
                <a:extLst>
                  <a:ext uri="{FF2B5EF4-FFF2-40B4-BE49-F238E27FC236}">
                    <a16:creationId xmlns:a16="http://schemas.microsoft.com/office/drawing/2014/main" id="{069E6382-F331-4203-9D55-E3B89AEA5A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2082" y="404664"/>
                <a:ext cx="4642006" cy="523220"/>
              </a:xfrm>
              <a:prstGeom prst="rect">
                <a:avLst/>
              </a:prstGeom>
              <a:blipFill>
                <a:blip r:embed="rId5"/>
                <a:stretch>
                  <a:fillRect l="-2625" t="-13953" b="-290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57042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464" y="6021360"/>
            <a:ext cx="648000" cy="64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正方形/長方形 17"/>
              <p:cNvSpPr/>
              <p:nvPr/>
            </p:nvSpPr>
            <p:spPr>
              <a:xfrm>
                <a:off x="1230040" y="1138931"/>
                <a:ext cx="7302400" cy="52423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ja-JP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ja-JP" altLang="ja-JP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ja-JP" sz="280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altLang="ja-JP" sz="280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ja-JP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ja-JP" altLang="ja-JP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ja-JP" sz="280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altLang="ja-JP" sz="280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>
                  <a:spcAft>
                    <a:spcPts val="0"/>
                  </a:spcAft>
                </a:pPr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であるから，与えられた不等式は</a:t>
                </a:r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ja-JP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ja-JP" altLang="ja-JP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ja-JP" sz="280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altLang="ja-JP" sz="280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≦2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ja-JP" sz="2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ここで，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ja-JP" altLang="ja-JP" sz="2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とおくと，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ja-JP" altLang="ja-JP" sz="2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であって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m:rPr>
                          <m:aln/>
                        </m:rP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≦</m:t>
                      </m:r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aln/>
                        </m:rP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≦</m:t>
                      </m:r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m:rPr>
                          <m:aln/>
                        </m:rP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≦</m:t>
                      </m:r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 sz="2800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正方形/長方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040" y="1138931"/>
                <a:ext cx="7302400" cy="5242397"/>
              </a:xfrm>
              <a:prstGeom prst="rect">
                <a:avLst/>
              </a:prstGeom>
              <a:blipFill>
                <a:blip r:embed="rId4"/>
                <a:stretch>
                  <a:fillRect l="-175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8">
                <a:extLst>
                  <a:ext uri="{FF2B5EF4-FFF2-40B4-BE49-F238E27FC236}">
                    <a16:creationId xmlns:a16="http://schemas.microsoft.com/office/drawing/2014/main" id="{05BAFA69-2ED5-4622-A85F-6477F53B5B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2082" y="189383"/>
                <a:ext cx="4008593" cy="11104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sz="2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(2)</m:t>
                      </m:r>
                      <m:r>
                        <m:rPr>
                          <m:nor/>
                        </m:rPr>
                        <a:rPr lang="en-US" altLang="ja-JP" sz="2800" b="0" i="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 </m:t>
                      </m:r>
                      <m:sSup>
                        <m:sSup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ja-JP" altLang="ja-JP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8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ja-JP" sz="280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ja-JP" altLang="ja-JP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≦2</m:t>
                      </m:r>
                    </m:oMath>
                  </m:oMathPara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4" name="テキスト ボックス 8">
                <a:extLst>
                  <a:ext uri="{FF2B5EF4-FFF2-40B4-BE49-F238E27FC236}">
                    <a16:creationId xmlns:a16="http://schemas.microsoft.com/office/drawing/2014/main" id="{05BAFA69-2ED5-4622-A85F-6477F53B5B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2082" y="189383"/>
                <a:ext cx="4008593" cy="11104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12148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464" y="6021360"/>
            <a:ext cx="648000" cy="64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1259632" y="476672"/>
                <a:ext cx="6624736" cy="41697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であるから</a:t>
                </a: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≦2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ja-JP" sz="2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すなわち</m:t>
                      </m:r>
                      <m:r>
                        <a:rPr lang="ja-JP" altLang="ja-JP" sz="2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　　</m:t>
                      </m:r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≦2</m:t>
                      </m:r>
                    </m:oMath>
                  </m:oMathPara>
                </a14:m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≦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ja-JP" sz="2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底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ja-JP" altLang="ja-JP" sz="2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は</m:t>
                      </m:r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ja-JP" altLang="ja-JP" sz="2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より大きく</m:t>
                      </m:r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ja-JP" altLang="ja-JP" sz="2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より小さいから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ja-JP" sz="28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≧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476672"/>
                <a:ext cx="6624736" cy="4169796"/>
              </a:xfrm>
              <a:prstGeom prst="rect">
                <a:avLst/>
              </a:prstGeom>
              <a:blipFill>
                <a:blip r:embed="rId4"/>
                <a:stretch>
                  <a:fillRect t="-29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4300982"/>
      </p:ext>
    </p:extLst>
  </p:cSld>
  <p:clrMapOvr>
    <a:masterClrMapping/>
  </p:clrMapOvr>
  <p:transition spd="slow">
    <p:push dir="u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464" y="6021360"/>
            <a:ext cx="648000" cy="648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正方形/長方形 17"/>
              <p:cNvSpPr/>
              <p:nvPr/>
            </p:nvSpPr>
            <p:spPr>
              <a:xfrm>
                <a:off x="1259632" y="936554"/>
                <a:ext cx="7344816" cy="48320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m:rPr>
                          <m:aln/>
                        </m:rP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=4⋅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>
                  <a:spcAft>
                    <a:spcPts val="0"/>
                  </a:spcAft>
                </a:pPr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であるから，与えられた不等式は</a:t>
                </a: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+4⋅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32≧0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>
                  <a:spcAft>
                    <a:spcPts val="0"/>
                  </a:spcAft>
                </a:pPr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ここで，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とおくと，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であって</a:t>
                </a:r>
              </a:p>
              <a:p>
                <a:pPr marL="893763" fontAlgn="auto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−32</m:t>
                      </m:r>
                      <m:r>
                        <m:rPr>
                          <m:aln/>
                        </m:rP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≧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ja-JP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+8</m:t>
                          </m:r>
                        </m:e>
                      </m:d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m:rPr>
                          <m:aln/>
                        </m:rP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≧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であるから　　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≧</m:t>
                    </m:r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>
                  <a:spcAft>
                    <a:spcPts val="0"/>
                  </a:spcAft>
                </a:pPr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すなわち　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≧</m:t>
                    </m:r>
                    <m:sSup>
                      <m:sSup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ja-JP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>
                  <a:spcAft>
                    <a:spcPts val="0"/>
                  </a:spcAft>
                </a:pPr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底</a:t>
                </a:r>
                <a14:m>
                  <m:oMath xmlns:m="http://schemas.openxmlformats.org/officeDocument/2006/math"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は</a:t>
                </a:r>
                <a14:m>
                  <m:oMath xmlns:m="http://schemas.openxmlformats.org/officeDocument/2006/math"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より大きいから</a:t>
                </a:r>
              </a:p>
              <a:p>
                <a:pPr marL="893763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ja-JP" sz="28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≧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>
          <p:sp>
            <p:nvSpPr>
              <p:cNvPr id="18" name="正方形/長方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936554"/>
                <a:ext cx="7344816" cy="4832092"/>
              </a:xfrm>
              <a:prstGeom prst="rect">
                <a:avLst/>
              </a:prstGeom>
              <a:blipFill>
                <a:blip r:embed="rId4"/>
                <a:stretch>
                  <a:fillRect l="-17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8">
                <a:extLst>
                  <a:ext uri="{FF2B5EF4-FFF2-40B4-BE49-F238E27FC236}">
                    <a16:creationId xmlns:a16="http://schemas.microsoft.com/office/drawing/2014/main" id="{02AF655C-B0AB-4A5C-AA4F-A27C90D8E4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2082" y="332656"/>
                <a:ext cx="432048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(3)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+2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−32≧0</m:t>
                    </m:r>
                  </m:oMath>
                </a14:m>
                <a:endParaRPr lang="en-US" altLang="ja-JP" sz="2800" i="1" dirty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テキスト ボックス 8">
                <a:extLst>
                  <a:ext uri="{FF2B5EF4-FFF2-40B4-BE49-F238E27FC236}">
                    <a16:creationId xmlns:a16="http://schemas.microsoft.com/office/drawing/2014/main" id="{02AF655C-B0AB-4A5C-AA4F-A27C90D8E4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2082" y="332656"/>
                <a:ext cx="4320480" cy="523220"/>
              </a:xfrm>
              <a:prstGeom prst="rect">
                <a:avLst/>
              </a:prstGeom>
              <a:blipFill>
                <a:blip r:embed="rId5"/>
                <a:stretch>
                  <a:fillRect l="-2821" t="-15294" b="-3058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05490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正方形/長方形 33"/>
              <p:cNvSpPr/>
              <p:nvPr/>
            </p:nvSpPr>
            <p:spPr>
              <a:xfrm>
                <a:off x="257175" y="807968"/>
                <a:ext cx="8695397" cy="30530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さらに，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≠0</m:t>
                    </m:r>
                    <m:r>
                      <m:rPr>
                        <m:nor/>
                      </m:rPr>
                      <a:rPr lang="ja-JP" altLang="ja-JP" sz="2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rPr>
                      <m:t>，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で，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𝑚</m:t>
                    </m:r>
                    <m:r>
                      <m:rPr>
                        <m:nor/>
                      </m:rPr>
                      <a:rPr lang="ja-JP" altLang="ja-JP" sz="2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rPr>
                      <m:t>，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が整数のとき，次のような計算を行うことができる。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÷</m:t>
                      </m:r>
                      <m:sSup>
                        <m:sSup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altLang="ja-JP" sz="2800" dirty="0"/>
              </a:p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ja-JP" altLang="ja-JP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num>
                                <m:den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sSup>
                                <m:sSupPr>
                                  <m:ctrlPr>
                                    <a:rPr lang="ja-JP" altLang="ja-JP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sSup>
                        <m:sSup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ja-JP" altLang="ja-JP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sSup>
                        <m:sSup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ja-JP" altLang="ja-JP" sz="2800" dirty="0"/>
              </a:p>
              <a:p>
                <a:pPr algn="just">
                  <a:spcAft>
                    <a:spcPts val="0"/>
                  </a:spcAft>
                </a:pPr>
                <a:r>
                  <a:rPr lang="ja-JP" altLang="en-US" sz="2800" dirty="0"/>
                  <a:t>以上より，次の指数法則が成り立つことがわかる。</a:t>
                </a:r>
                <a:endParaRPr lang="ja-JP" altLang="ja-JP" sz="2800" dirty="0"/>
              </a:p>
            </p:txBody>
          </p:sp>
        </mc:Choice>
        <mc:Fallback xmlns="">
          <p:sp>
            <p:nvSpPr>
              <p:cNvPr id="34" name="正方形/長方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75" y="807968"/>
                <a:ext cx="8695397" cy="3053080"/>
              </a:xfrm>
              <a:prstGeom prst="rect">
                <a:avLst/>
              </a:prstGeom>
              <a:blipFill>
                <a:blip r:embed="rId3"/>
                <a:stretch>
                  <a:fillRect l="-1402" t="-2600" r="-1402" b="-42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8" name="表 3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3090855"/>
                  </p:ext>
                </p:extLst>
              </p:nvPr>
            </p:nvGraphicFramePr>
            <p:xfrm>
              <a:off x="257175" y="3861048"/>
              <a:ext cx="8695397" cy="291281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69539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469023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ja-JP" altLang="en-US" sz="2800" b="0" kern="1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Times New Roman" panose="02020603050405020304" pitchFamily="18" charset="0"/>
                            </a:rPr>
                            <a:t>　指数法則</a:t>
                          </a:r>
                          <a:r>
                            <a:rPr lang="ja-JP" altLang="en-US" sz="28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ＭＳ ゴシック" panose="020B0609070205080204" pitchFamily="49" charset="-128"/>
                              <a:cs typeface="Times New Roman" panose="02020603050405020304" pitchFamily="18" charset="0"/>
                            </a:rPr>
                            <a:t>１</a:t>
                          </a:r>
                          <a:endParaRPr lang="ja-JP" sz="2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44379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sz="2800" b="1" kern="1200" dirty="0">
                              <a:solidFill>
                                <a:schemeClr val="tx1"/>
                              </a:solidFill>
                              <a:effectLst/>
                              <a:ea typeface="+mn-ea"/>
                              <a:cs typeface="+mn-cs"/>
                            </a:rPr>
                            <a:t>　　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𝑎</m:t>
                              </m:r>
                              <m:r>
                                <a:rPr kumimoji="1" lang="en-US" altLang="ja-JP" sz="2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≠0</m:t>
                              </m:r>
                              <m:r>
                                <m:rPr>
                                  <m:nor/>
                                </m:rPr>
                                <a:rPr lang="ja-JP" altLang="ja-JP" sz="2800" b="0" dirty="0" smtClean="0">
                                  <a:solidFill>
                                    <a:schemeClr val="tx1"/>
                                  </a:solidFill>
                                  <a:latin typeface="ＭＳ ゴシック" panose="020B0609070205080204" pitchFamily="49" charset="-128"/>
                                  <a:ea typeface="ＭＳ ゴシック" panose="020B0609070205080204" pitchFamily="49" charset="-128"/>
                                </a:rPr>
                                <m:t>，</m:t>
                              </m:r>
                              <m:r>
                                <a:rPr kumimoji="1" lang="en-US" altLang="ja-JP" sz="2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𝑏</m:t>
                              </m:r>
                              <m:r>
                                <a:rPr kumimoji="1" lang="en-US" altLang="ja-JP" sz="2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≠0</m:t>
                              </m:r>
                              <m:r>
                                <m:rPr>
                                  <m:nor/>
                                </m:rPr>
                                <a:rPr kumimoji="1" lang="ja-JP" altLang="en-US" sz="2800" b="0" kern="1200">
                                  <a:solidFill>
                                    <a:schemeClr val="tx1"/>
                                  </a:solidFill>
                                  <a:effectLst/>
                                  <a:latin typeface="ＭＳ ゴシック" panose="020B0609070205080204" pitchFamily="49" charset="-128"/>
                                  <a:ea typeface="ＭＳ ゴシック" panose="020B0609070205080204" pitchFamily="49" charset="-128"/>
                                  <a:cs typeface="+mn-cs"/>
                                </a:rPr>
                                <m:t>で，</m:t>
                              </m:r>
                              <m:r>
                                <a:rPr kumimoji="1" lang="en-US" altLang="ja-JP" sz="28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</m:t>
                              </m:r>
                              <m:r>
                                <m:rPr>
                                  <m:nor/>
                                </m:rPr>
                                <a:rPr lang="ja-JP" altLang="ja-JP" sz="2800" b="0" dirty="0" smtClean="0">
                                  <a:solidFill>
                                    <a:schemeClr val="tx1"/>
                                  </a:solidFill>
                                  <a:latin typeface="ＭＳ ゴシック" panose="020B0609070205080204" pitchFamily="49" charset="-128"/>
                                  <a:ea typeface="ＭＳ ゴシック" panose="020B0609070205080204" pitchFamily="49" charset="-128"/>
                                </a:rPr>
                                <m:t>，</m:t>
                              </m:r>
                              <m:r>
                                <a:rPr kumimoji="1" lang="en-US" altLang="ja-JP" sz="28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  <m:r>
                                <m:rPr>
                                  <m:nor/>
                                </m:rPr>
                                <a:rPr kumimoji="1" lang="ja-JP" altLang="en-US" sz="2800" b="0" kern="1200">
                                  <a:solidFill>
                                    <a:schemeClr val="tx1"/>
                                  </a:solidFill>
                                  <a:effectLst/>
                                  <a:latin typeface="ＭＳ ゴシック" panose="020B0609070205080204" pitchFamily="49" charset="-128"/>
                                  <a:ea typeface="ＭＳ ゴシック" panose="020B0609070205080204" pitchFamily="49" charset="-128"/>
                                  <a:cs typeface="+mn-cs"/>
                                </a:rPr>
                                <m:t>が整数のとき</m:t>
                              </m:r>
                            </m:oMath>
                          </a14:m>
                          <a:endParaRPr kumimoji="1" lang="ja-JP" altLang="ja-JP" sz="2800" b="0" kern="1200" dirty="0">
                            <a:solidFill>
                              <a:schemeClr val="tx1"/>
                            </a:solidFill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1" lang="ja-JP" altLang="en-US" sz="2800" b="0" i="1" kern="1200" dirty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　　　</m:t>
                                </m:r>
                                <m:sSup>
                                  <m:sSupPr>
                                    <m:ctrlPr>
                                      <a:rPr kumimoji="1" lang="ja-JP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𝒎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kumimoji="1" lang="ja-JP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𝒏</m:t>
                                    </m:r>
                                  </m:sup>
                                </m:sSup>
                                <m:r>
                                  <a:rPr kumimoji="1" lang="en-US" altLang="ja-JP" sz="28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kumimoji="1" lang="ja-JP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𝒎</m:t>
                                    </m:r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𝒏</m:t>
                                    </m:r>
                                  </m:sup>
                                </m:sSup>
                                <m:r>
                                  <m:rPr>
                                    <m:nor/>
                                  </m:rPr>
                                  <a:rPr kumimoji="1" lang="en-US" altLang="ja-JP" sz="2800" b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ＭＳ ゴシック" panose="020B0609070205080204" pitchFamily="49" charset="-128"/>
                                    <a:ea typeface="ＭＳ ゴシック" panose="020B0609070205080204" pitchFamily="49" charset="-128"/>
                                    <a:cs typeface="+mn-cs"/>
                                  </a:rPr>
                                  <m:t>		</m:t>
                                </m:r>
                                <m:r>
                                  <a:rPr kumimoji="1" lang="ja-JP" altLang="en-US" sz="28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ゴシック" panose="020B0609070205080204" pitchFamily="49" charset="-128"/>
                                    <a:cs typeface="+mn-cs"/>
                                  </a:rPr>
                                  <m:t>　　　　　</m:t>
                                </m:r>
                                <m:sSup>
                                  <m:sSupPr>
                                    <m:ctrlPr>
                                      <a:rPr kumimoji="1" lang="ja-JP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𝒎</m:t>
                                    </m:r>
                                  </m:sup>
                                </m:sSup>
                                <m:r>
                                  <a:rPr kumimoji="1" lang="en-US" altLang="ja-JP" sz="28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÷</m:t>
                                </m:r>
                                <m:sSup>
                                  <m:sSupPr>
                                    <m:ctrlPr>
                                      <a:rPr kumimoji="1" lang="ja-JP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𝒏</m:t>
                                    </m:r>
                                  </m:sup>
                                </m:sSup>
                                <m:r>
                                  <a:rPr kumimoji="1" lang="en-US" altLang="ja-JP" sz="28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kumimoji="1" lang="ja-JP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𝒎</m:t>
                                    </m:r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1" lang="ja-JP" altLang="en-US" sz="2800" b="1" kern="1200" dirty="0">
                            <a:solidFill>
                              <a:schemeClr val="tx1"/>
                            </a:solidFill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1" lang="ja-JP" altLang="en-US" sz="2800" b="1" i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　　　</m:t>
                                </m:r>
                                <m:sSup>
                                  <m:sSupPr>
                                    <m:ctrlPr>
                                      <a:rPr kumimoji="1" lang="ja-JP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kumimoji="1" lang="ja-JP" altLang="ja-JP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kumimoji="1" lang="ja-JP" altLang="ja-JP" sz="28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kumimoji="1" lang="en-US" altLang="ja-JP" sz="28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𝒂</m:t>
                                            </m:r>
                                          </m:e>
                                          <m:sup>
                                            <m:r>
                                              <a:rPr kumimoji="1" lang="en-US" altLang="ja-JP" sz="28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𝒎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  <m:sup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𝒏</m:t>
                                    </m:r>
                                  </m:sup>
                                </m:sSup>
                                <m:r>
                                  <a:rPr kumimoji="1" lang="en-US" altLang="ja-JP" sz="28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kumimoji="1" lang="ja-JP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𝒎𝒏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1" lang="ja-JP" altLang="ja-JP" sz="2800" b="1" kern="1200" dirty="0">
                            <a:solidFill>
                              <a:schemeClr val="tx1"/>
                            </a:solidFill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1" lang="ja-JP" altLang="en-US" sz="2800" b="1" i="1" kern="1200" dirty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　　　</m:t>
                                </m:r>
                                <m:sSup>
                                  <m:sSupPr>
                                    <m:ctrlPr>
                                      <a:rPr kumimoji="1" lang="ja-JP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kumimoji="1" lang="ja-JP" altLang="ja-JP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𝒂𝒃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𝒏</m:t>
                                    </m:r>
                                  </m:sup>
                                </m:sSup>
                                <m:r>
                                  <a:rPr kumimoji="1" lang="en-US" altLang="ja-JP" sz="28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kumimoji="1" lang="ja-JP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𝒏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kumimoji="1" lang="ja-JP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𝒃</m:t>
                                    </m:r>
                                  </m:e>
                                  <m:sup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𝒏</m:t>
                                    </m:r>
                                  </m:sup>
                                </m:sSup>
                                <m:r>
                                  <a:rPr kumimoji="1" lang="ja-JP" altLang="en-US" sz="28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　　　　　　　</m:t>
                                </m:r>
                                <m:sSup>
                                  <m:sSupPr>
                                    <m:ctrlPr>
                                      <a:rPr kumimoji="1" lang="ja-JP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kumimoji="1" lang="ja-JP" altLang="ja-JP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kumimoji="1" lang="ja-JP" altLang="ja-JP" sz="28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kumimoji="1" lang="en-US" altLang="ja-JP" sz="28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𝒂</m:t>
                                            </m:r>
                                          </m:num>
                                          <m:den>
                                            <m:r>
                                              <a:rPr kumimoji="1" lang="en-US" altLang="ja-JP" sz="28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𝒃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𝒏</m:t>
                                    </m:r>
                                  </m:sup>
                                </m:sSup>
                                <m:r>
                                  <a:rPr kumimoji="1" lang="en-US" altLang="ja-JP" sz="28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kumimoji="1" lang="ja-JP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kumimoji="1" lang="ja-JP" altLang="ja-JP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1" lang="en-US" altLang="ja-JP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𝒂</m:t>
                                        </m:r>
                                      </m:e>
                                      <m:sup>
                                        <m:r>
                                          <a:rPr kumimoji="1" lang="en-US" altLang="ja-JP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𝒏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kumimoji="1" lang="ja-JP" altLang="ja-JP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1" lang="en-US" altLang="ja-JP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𝒃</m:t>
                                        </m:r>
                                      </m:e>
                                      <m:sup>
                                        <m:r>
                                          <a:rPr kumimoji="1" lang="en-US" altLang="ja-JP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𝒏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kumimoji="1" lang="ja-JP" altLang="en-US" sz="2800" b="1" kern="1200" dirty="0">
                            <a:solidFill>
                              <a:schemeClr val="tx1"/>
                            </a:solidFill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8" name="表 3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3090855"/>
                  </p:ext>
                </p:extLst>
              </p:nvPr>
            </p:nvGraphicFramePr>
            <p:xfrm>
              <a:off x="257175" y="3861048"/>
              <a:ext cx="8695397" cy="291281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69539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469023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ja-JP" altLang="en-US" sz="2800" b="0" kern="1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Times New Roman" panose="02020603050405020304" pitchFamily="18" charset="0"/>
                            </a:rPr>
                            <a:t>　指数法則</a:t>
                          </a:r>
                          <a:r>
                            <a:rPr lang="ja-JP" altLang="en-US" sz="28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ＭＳ ゴシック" panose="020B0609070205080204" pitchFamily="49" charset="-128"/>
                              <a:cs typeface="Times New Roman" panose="02020603050405020304" pitchFamily="18" charset="0"/>
                            </a:rPr>
                            <a:t>１</a:t>
                          </a:r>
                          <a:endParaRPr lang="ja-JP" sz="28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443791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0" t="-23383" r="-140" b="-49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3" name="タイトル 1">
            <a:extLst>
              <a:ext uri="{FF2B5EF4-FFF2-40B4-BE49-F238E27FC236}">
                <a16:creationId xmlns:a16="http://schemas.microsoft.com/office/drawing/2014/main" id="{6D5837CC-C560-413F-8A52-9E2DDFB71756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6953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 指数法則　</a:t>
            </a:r>
            <a:r>
              <a:rPr lang="en-US" altLang="ja-JP" sz="2000" b="1" dirty="0">
                <a:solidFill>
                  <a:schemeClr val="tx1"/>
                </a:solidFill>
                <a:latin typeface="ＭＳ Ｐゴシック" panose="020B0600070205080204" pitchFamily="50" charset="-128"/>
              </a:rPr>
              <a:t>– </a:t>
            </a:r>
            <a:r>
              <a:rPr lang="ja-JP" altLang="en-US" sz="2000" b="1" dirty="0">
                <a:solidFill>
                  <a:schemeClr val="tx1"/>
                </a:solidFill>
                <a:latin typeface="ＭＳ Ｐゴシック" panose="020B0600070205080204" pitchFamily="50" charset="-128"/>
              </a:rPr>
              <a:t>指数法則 </a:t>
            </a:r>
            <a:r>
              <a:rPr lang="en-US" altLang="ja-JP" sz="2000" b="1" dirty="0">
                <a:solidFill>
                  <a:schemeClr val="tx1"/>
                </a:solidFill>
                <a:latin typeface="ＭＳ Ｐゴシック" panose="020B0600070205080204" pitchFamily="50" charset="-128"/>
              </a:rPr>
              <a:t>-</a:t>
            </a:r>
            <a:r>
              <a:rPr lang="ja-JP" altLang="en-US" sz="2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　　　  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p.151)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25BFB7D-1CC5-4DB7-B818-601CED736E47}"/>
              </a:ext>
            </a:extLst>
          </p:cNvPr>
          <p:cNvSpPr txBox="1">
            <a:spLocks/>
          </p:cNvSpPr>
          <p:nvPr/>
        </p:nvSpPr>
        <p:spPr>
          <a:xfrm>
            <a:off x="488927" y="4941168"/>
            <a:ext cx="360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ja-JP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</a:t>
            </a:r>
            <a:endParaRPr lang="ja-JP" altLang="en-US" sz="2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AA16DB5-1636-46C4-B6DA-CBA82CCDD276}"/>
              </a:ext>
            </a:extLst>
          </p:cNvPr>
          <p:cNvSpPr txBox="1">
            <a:spLocks/>
          </p:cNvSpPr>
          <p:nvPr/>
        </p:nvSpPr>
        <p:spPr>
          <a:xfrm>
            <a:off x="488927" y="5504831"/>
            <a:ext cx="360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ja-JP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</a:t>
            </a:r>
            <a:endParaRPr lang="ja-JP" altLang="en-US" sz="2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680779C-B319-48CE-BAD3-405F36A29264}"/>
              </a:ext>
            </a:extLst>
          </p:cNvPr>
          <p:cNvSpPr txBox="1">
            <a:spLocks/>
          </p:cNvSpPr>
          <p:nvPr/>
        </p:nvSpPr>
        <p:spPr>
          <a:xfrm>
            <a:off x="488927" y="6093296"/>
            <a:ext cx="360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ja-JP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</a:t>
            </a:r>
            <a:endParaRPr lang="ja-JP" altLang="en-US" sz="2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DB351705-BBF0-41B1-BE5F-8C2EA14EFD04}"/>
              </a:ext>
            </a:extLst>
          </p:cNvPr>
          <p:cNvGrpSpPr/>
          <p:nvPr/>
        </p:nvGrpSpPr>
        <p:grpSpPr>
          <a:xfrm>
            <a:off x="4352443" y="4851420"/>
            <a:ext cx="780785" cy="461665"/>
            <a:chOff x="3855199" y="4851420"/>
            <a:chExt cx="780785" cy="461665"/>
          </a:xfrm>
        </p:grpSpPr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11153E94-58F2-4EB0-BABF-CC77D6C5A2B8}"/>
                </a:ext>
              </a:extLst>
            </p:cNvPr>
            <p:cNvSpPr txBox="1">
              <a:spLocks/>
            </p:cNvSpPr>
            <p:nvPr/>
          </p:nvSpPr>
          <p:spPr>
            <a:xfrm>
              <a:off x="3855199" y="4941168"/>
              <a:ext cx="36000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altLang="ja-JP" sz="2400" b="1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1</a:t>
              </a:r>
              <a:endParaRPr lang="ja-JP" altLang="en-US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DE6A4648-92E5-4214-B6A0-D1D9E1B1E536}"/>
                </a:ext>
              </a:extLst>
            </p:cNvPr>
            <p:cNvSpPr txBox="1"/>
            <p:nvPr/>
          </p:nvSpPr>
          <p:spPr>
            <a:xfrm>
              <a:off x="3855199" y="4851420"/>
              <a:ext cx="7807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24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′</a:t>
              </a:r>
              <a:endParaRPr kumimoji="1"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36E6D60B-8F3F-44D7-9526-AFD78ECF960B}"/>
              </a:ext>
            </a:extLst>
          </p:cNvPr>
          <p:cNvGrpSpPr/>
          <p:nvPr/>
        </p:nvGrpSpPr>
        <p:grpSpPr>
          <a:xfrm>
            <a:off x="4352443" y="6015320"/>
            <a:ext cx="795621" cy="461665"/>
            <a:chOff x="3855199" y="6015320"/>
            <a:chExt cx="795621" cy="461665"/>
          </a:xfrm>
        </p:grpSpPr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D4FA0815-A167-4AF0-B44E-1C4CC636FD88}"/>
                </a:ext>
              </a:extLst>
            </p:cNvPr>
            <p:cNvSpPr txBox="1">
              <a:spLocks/>
            </p:cNvSpPr>
            <p:nvPr/>
          </p:nvSpPr>
          <p:spPr>
            <a:xfrm>
              <a:off x="3855199" y="6093296"/>
              <a:ext cx="36000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altLang="ja-JP" sz="2400" b="1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3</a:t>
              </a:r>
              <a:endParaRPr lang="ja-JP" altLang="en-US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B7578E37-5C95-43D1-A78F-C85B31AF33E4}"/>
                </a:ext>
              </a:extLst>
            </p:cNvPr>
            <p:cNvSpPr txBox="1"/>
            <p:nvPr/>
          </p:nvSpPr>
          <p:spPr>
            <a:xfrm>
              <a:off x="3870035" y="6015320"/>
              <a:ext cx="7807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24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′</a:t>
              </a:r>
              <a:endParaRPr kumimoji="1"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5364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1369992" y="916480"/>
                <a:ext cx="7582580" cy="5949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sz="2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(1)</m:t>
                      </m:r>
                      <m:r>
                        <a:rPr lang="ja-JP" altLang="en-US" sz="2800" i="1" dirty="0" smtClean="0"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　</m:t>
                      </m:r>
                      <m:sSup>
                        <m:sSup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−9</m:t>
                          </m:r>
                        </m:sup>
                      </m:sSup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÷</m:t>
                      </m:r>
                      <m:sSup>
                        <m:sSup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2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69992" y="916480"/>
                <a:ext cx="7582580" cy="5949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1369992" y="2492896"/>
                <a:ext cx="758258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ja-JP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sSup>
                              <m:sSupPr>
                                <m:ctrlPr>
                                  <a:rPr lang="ja-JP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altLang="ja-JP" sz="280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3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69992" y="2492896"/>
                <a:ext cx="7582580" cy="523220"/>
              </a:xfrm>
              <a:prstGeom prst="rect">
                <a:avLst/>
              </a:prstGeom>
              <a:blipFill>
                <a:blip r:embed="rId4"/>
                <a:stretch>
                  <a:fillRect l="-1688" t="-15116" b="-290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タイトル 1">
            <a:extLst>
              <a:ext uri="{FF2B5EF4-FFF2-40B4-BE49-F238E27FC236}">
                <a16:creationId xmlns:a16="http://schemas.microsoft.com/office/drawing/2014/main" id="{03A57BB9-74AB-4968-BBDC-5100947210FE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6953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 指数法則　</a:t>
            </a:r>
            <a:r>
              <a:rPr lang="en-US" altLang="ja-JP" sz="2000" b="1" dirty="0">
                <a:solidFill>
                  <a:schemeClr val="tx1"/>
                </a:solidFill>
                <a:latin typeface="ＭＳ Ｐゴシック" panose="020B0600070205080204" pitchFamily="50" charset="-128"/>
              </a:rPr>
              <a:t>– </a:t>
            </a:r>
            <a:r>
              <a:rPr lang="ja-JP" altLang="en-US" sz="2000" b="1" dirty="0">
                <a:solidFill>
                  <a:schemeClr val="tx1"/>
                </a:solidFill>
                <a:latin typeface="ＭＳ Ｐゴシック" panose="020B0600070205080204" pitchFamily="50" charset="-128"/>
              </a:rPr>
              <a:t>指数法則 </a:t>
            </a:r>
            <a:r>
              <a:rPr lang="en-US" altLang="ja-JP" sz="2000" b="1" dirty="0">
                <a:solidFill>
                  <a:schemeClr val="tx1"/>
                </a:solidFill>
                <a:latin typeface="ＭＳ Ｐゴシック" panose="020B0600070205080204" pitchFamily="50" charset="-128"/>
              </a:rPr>
              <a:t>-</a:t>
            </a:r>
            <a:r>
              <a:rPr lang="ja-JP" altLang="en-US" sz="2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　　　  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p.151)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416C2AAB-CACE-4BE6-996D-4427BA1249F0}"/>
              </a:ext>
            </a:extLst>
          </p:cNvPr>
          <p:cNvGrpSpPr/>
          <p:nvPr/>
        </p:nvGrpSpPr>
        <p:grpSpPr>
          <a:xfrm>
            <a:off x="210404" y="916480"/>
            <a:ext cx="903509" cy="460800"/>
            <a:chOff x="210403" y="916480"/>
            <a:chExt cx="903509" cy="460800"/>
          </a:xfrm>
        </p:grpSpPr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102678D7-70DA-4D04-B690-0F5038120B47}"/>
                </a:ext>
              </a:extLst>
            </p:cNvPr>
            <p:cNvSpPr/>
            <p:nvPr/>
          </p:nvSpPr>
          <p:spPr>
            <a:xfrm>
              <a:off x="660312" y="916480"/>
              <a:ext cx="453600" cy="460800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ja-JP" altLang="en-US" sz="2400" dirty="0">
                  <a:solidFill>
                    <a:prstClr val="black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３</a:t>
              </a:r>
            </a:p>
          </p:txBody>
        </p:sp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C4C247A1-832C-441E-9E73-291A22879D0F}"/>
                </a:ext>
              </a:extLst>
            </p:cNvPr>
            <p:cNvSpPr/>
            <p:nvPr/>
          </p:nvSpPr>
          <p:spPr>
            <a:xfrm>
              <a:off x="210403" y="916480"/>
              <a:ext cx="460800" cy="4608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dirty="0">
                  <a:solidFill>
                    <a:prstClr val="white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例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>
                <a:extLst>
                  <a:ext uri="{FF2B5EF4-FFF2-40B4-BE49-F238E27FC236}">
                    <a16:creationId xmlns:a16="http://schemas.microsoft.com/office/drawing/2014/main" id="{BCEE3BF7-0CFC-4781-BD10-88CB6D07D9C2}"/>
                  </a:ext>
                </a:extLst>
              </p:cNvPr>
              <p:cNvSpPr/>
              <p:nvPr/>
            </p:nvSpPr>
            <p:spPr>
              <a:xfrm>
                <a:off x="5076056" y="959184"/>
                <a:ext cx="3407631" cy="5522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3+</m:t>
                          </m:r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</m:e>
                          </m:d>
                          <m: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" name="正方形/長方形 1">
                <a:extLst>
                  <a:ext uri="{FF2B5EF4-FFF2-40B4-BE49-F238E27FC236}">
                    <a16:creationId xmlns:a16="http://schemas.microsoft.com/office/drawing/2014/main" id="{BCEE3BF7-0CFC-4781-BD10-88CB6D07D9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959184"/>
                <a:ext cx="3407631" cy="5522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299EC19F-83FE-4C3D-BE7A-C6F3A1D9B143}"/>
                  </a:ext>
                </a:extLst>
              </p:cNvPr>
              <p:cNvSpPr/>
              <p:nvPr/>
            </p:nvSpPr>
            <p:spPr>
              <a:xfrm>
                <a:off x="4684468" y="1484784"/>
                <a:ext cx="3919980" cy="9017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ja-JP" altLang="ja-JP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ja-JP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299EC19F-83FE-4C3D-BE7A-C6F3A1D9B1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4468" y="1484784"/>
                <a:ext cx="3919980" cy="90172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68A7A6CE-F9C6-4497-AE2A-6F3D51F18D4D}"/>
                  </a:ext>
                </a:extLst>
              </p:cNvPr>
              <p:cNvSpPr/>
              <p:nvPr/>
            </p:nvSpPr>
            <p:spPr>
              <a:xfrm>
                <a:off x="5126310" y="2492896"/>
                <a:ext cx="36004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−6</m:t>
                          </m:r>
                        </m:sup>
                      </m:sSup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68A7A6CE-F9C6-4497-AE2A-6F3D51F18D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6310" y="2492896"/>
                <a:ext cx="3600400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2791E132-3C33-44BD-B5E6-53B797127E16}"/>
                  </a:ext>
                </a:extLst>
              </p:cNvPr>
              <p:cNvSpPr/>
              <p:nvPr/>
            </p:nvSpPr>
            <p:spPr>
              <a:xfrm>
                <a:off x="4644008" y="3049931"/>
                <a:ext cx="4042242" cy="9551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sSup>
                        <m:sSupPr>
                          <m:ctrlPr>
                            <a:rPr lang="ja-JP" altLang="ja-JP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−6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ja-JP" altLang="ja-JP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ja-JP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ja-JP" altLang="ja-JP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altLang="ja-JP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2791E132-3C33-44BD-B5E6-53B797127E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3049931"/>
                <a:ext cx="4042242" cy="95513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649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テキスト ボックス 2"/>
          <p:cNvSpPr txBox="1">
            <a:spLocks noChangeArrowheads="1"/>
          </p:cNvSpPr>
          <p:nvPr/>
        </p:nvSpPr>
        <p:spPr bwMode="auto">
          <a:xfrm>
            <a:off x="1103788" y="914457"/>
            <a:ext cx="77166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ja-JP" sz="2800" dirty="0"/>
              <a:t>次の計算をせよ。</a:t>
            </a:r>
            <a:endParaRPr lang="ja-JP" altLang="en-US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1115618" y="1415213"/>
                <a:ext cx="3888430" cy="5280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8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5618" y="1415213"/>
                <a:ext cx="3888430" cy="528093"/>
              </a:xfrm>
              <a:prstGeom prst="rect">
                <a:avLst/>
              </a:prstGeom>
              <a:blipFill>
                <a:blip r:embed="rId3"/>
                <a:stretch>
                  <a:fillRect l="-3135" t="-13793" b="-2758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1115618" y="2267360"/>
                <a:ext cx="4140768" cy="5280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−7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÷(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−5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3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5618" y="2267360"/>
                <a:ext cx="4140768" cy="528093"/>
              </a:xfrm>
              <a:prstGeom prst="rect">
                <a:avLst/>
              </a:prstGeom>
              <a:blipFill>
                <a:blip r:embed="rId4"/>
                <a:stretch>
                  <a:fillRect l="-2946" t="-14943" b="-2758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1115618" y="3007545"/>
                <a:ext cx="370872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(3)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ja-JP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ja-JP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5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5618" y="3007545"/>
                <a:ext cx="3708720" cy="523220"/>
              </a:xfrm>
              <a:prstGeom prst="rect">
                <a:avLst/>
              </a:prstGeom>
              <a:blipFill>
                <a:blip r:embed="rId5"/>
                <a:stretch>
                  <a:fillRect l="-3289" t="-13953" b="-290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1115618" y="3742857"/>
                <a:ext cx="2340568" cy="11603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sz="2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(4)</m:t>
                      </m:r>
                      <m:r>
                        <m:rPr>
                          <m:nor/>
                        </m:rPr>
                        <a:rPr lang="en-US" altLang="ja-JP" sz="2800" b="0" i="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 </m:t>
                      </m:r>
                      <m:sSup>
                        <m:sSup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ja-JP" altLang="ja-JP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ja-JP" altLang="ja-JP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2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ja-JP" sz="2800" i="1"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ja-JP" altLang="ja-JP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28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altLang="ja-JP" sz="28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</m:oMath>
                  </m:oMathPara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5618" y="3742857"/>
                <a:ext cx="2340568" cy="11603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タイトル 1">
            <a:extLst>
              <a:ext uri="{FF2B5EF4-FFF2-40B4-BE49-F238E27FC236}">
                <a16:creationId xmlns:a16="http://schemas.microsoft.com/office/drawing/2014/main" id="{3A961125-57A1-4E74-BABB-B9C5000FC28A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6953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 指数法則　</a:t>
            </a:r>
            <a:r>
              <a:rPr lang="en-US" altLang="ja-JP" sz="2000" b="1" dirty="0">
                <a:solidFill>
                  <a:schemeClr val="tx1"/>
                </a:solidFill>
                <a:latin typeface="ＭＳ Ｐゴシック" panose="020B0600070205080204" pitchFamily="50" charset="-128"/>
              </a:rPr>
              <a:t>– </a:t>
            </a:r>
            <a:r>
              <a:rPr lang="ja-JP" altLang="en-US" sz="2000" b="1" dirty="0">
                <a:solidFill>
                  <a:schemeClr val="tx1"/>
                </a:solidFill>
                <a:latin typeface="ＭＳ Ｐゴシック" panose="020B0600070205080204" pitchFamily="50" charset="-128"/>
              </a:rPr>
              <a:t>指数法則 </a:t>
            </a:r>
            <a:r>
              <a:rPr lang="en-US" altLang="ja-JP" sz="2000" b="1" dirty="0">
                <a:solidFill>
                  <a:schemeClr val="tx1"/>
                </a:solidFill>
                <a:latin typeface="ＭＳ Ｐゴシック" panose="020B0600070205080204" pitchFamily="50" charset="-128"/>
              </a:rPr>
              <a:t>-</a:t>
            </a:r>
            <a:r>
              <a:rPr lang="ja-JP" altLang="en-US" sz="2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　　　  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p.151)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10FB3891-3B01-48D6-AE31-7D7746546C57}"/>
              </a:ext>
            </a:extLst>
          </p:cNvPr>
          <p:cNvGrpSpPr/>
          <p:nvPr/>
        </p:nvGrpSpPr>
        <p:grpSpPr>
          <a:xfrm>
            <a:off x="234670" y="908722"/>
            <a:ext cx="880948" cy="461665"/>
            <a:chOff x="234669" y="908720"/>
            <a:chExt cx="880948" cy="461665"/>
          </a:xfrm>
        </p:grpSpPr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A784CBCA-F42E-409F-85B0-B910B3755E05}"/>
                </a:ext>
              </a:extLst>
            </p:cNvPr>
            <p:cNvSpPr txBox="1"/>
            <p:nvPr/>
          </p:nvSpPr>
          <p:spPr>
            <a:xfrm>
              <a:off x="234669" y="908720"/>
              <a:ext cx="8809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問３</a:t>
              </a:r>
            </a:p>
          </p:txBody>
        </p:sp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E51AA0DC-99B5-403D-9909-DDCA6A4FD51E}"/>
                </a:ext>
              </a:extLst>
            </p:cNvPr>
            <p:cNvCxnSpPr/>
            <p:nvPr/>
          </p:nvCxnSpPr>
          <p:spPr>
            <a:xfrm>
              <a:off x="309188" y="914455"/>
              <a:ext cx="72008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095687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アース">
  <a:themeElements>
    <a:clrScheme name="アース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アース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 kumimoji="1" dirty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アース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アース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0</TotalTime>
  <Words>3098</Words>
  <Application>Microsoft Office PowerPoint</Application>
  <PresentationFormat>画面に合わせる (4:3)</PresentationFormat>
  <Paragraphs>636</Paragraphs>
  <Slides>69</Slides>
  <Notes>64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69</vt:i4>
      </vt:variant>
    </vt:vector>
  </HeadingPairs>
  <TitlesOfParts>
    <vt:vector size="82" baseType="lpstr">
      <vt:lpstr>HGPｺﾞｼｯｸE</vt:lpstr>
      <vt:lpstr>HG明朝E</vt:lpstr>
      <vt:lpstr>ＭＳ Ｐゴシック</vt:lpstr>
      <vt:lpstr>ＭＳ ゴシック</vt:lpstr>
      <vt:lpstr>ＭＳ 明朝</vt:lpstr>
      <vt:lpstr>Bookman Old Style</vt:lpstr>
      <vt:lpstr>Calibri</vt:lpstr>
      <vt:lpstr>Cambria Math</vt:lpstr>
      <vt:lpstr>Gill Sans MT</vt:lpstr>
      <vt:lpstr>Times New Roman</vt:lpstr>
      <vt:lpstr>Wingdings</vt:lpstr>
      <vt:lpstr>Wingdings 3</vt:lpstr>
      <vt:lpstr>アース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2013-04-26T06:05:15Z</dcterms:created>
  <dcterms:modified xsi:type="dcterms:W3CDTF">2018-02-06T08:45:27Z</dcterms:modified>
  <cp:category/>
</cp:coreProperties>
</file>