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472" r:id="rId2"/>
    <p:sldId id="257" r:id="rId3"/>
    <p:sldId id="479" r:id="rId4"/>
    <p:sldId id="475" r:id="rId5"/>
    <p:sldId id="392" r:id="rId6"/>
    <p:sldId id="507" r:id="rId7"/>
    <p:sldId id="481" r:id="rId8"/>
    <p:sldId id="508" r:id="rId9"/>
    <p:sldId id="501" r:id="rId10"/>
    <p:sldId id="500" r:id="rId11"/>
    <p:sldId id="482" r:id="rId12"/>
    <p:sldId id="483" r:id="rId13"/>
    <p:sldId id="259" r:id="rId14"/>
    <p:sldId id="395" r:id="rId15"/>
    <p:sldId id="484" r:id="rId16"/>
    <p:sldId id="394" r:id="rId17"/>
    <p:sldId id="494" r:id="rId18"/>
    <p:sldId id="502" r:id="rId19"/>
    <p:sldId id="397" r:id="rId20"/>
    <p:sldId id="488" r:id="rId21"/>
    <p:sldId id="504" r:id="rId22"/>
    <p:sldId id="473" r:id="rId23"/>
    <p:sldId id="489" r:id="rId24"/>
    <p:sldId id="509" r:id="rId25"/>
    <p:sldId id="505" r:id="rId26"/>
    <p:sldId id="495" r:id="rId27"/>
    <p:sldId id="485" r:id="rId28"/>
    <p:sldId id="510" r:id="rId29"/>
    <p:sldId id="569" r:id="rId30"/>
    <p:sldId id="396" r:id="rId31"/>
    <p:sldId id="399" r:id="rId32"/>
    <p:sldId id="491" r:id="rId33"/>
    <p:sldId id="398" r:id="rId34"/>
    <p:sldId id="335" r:id="rId35"/>
    <p:sldId id="478" r:id="rId36"/>
    <p:sldId id="513" r:id="rId37"/>
    <p:sldId id="514" r:id="rId38"/>
    <p:sldId id="477" r:id="rId39"/>
    <p:sldId id="516" r:id="rId40"/>
    <p:sldId id="517" r:id="rId41"/>
    <p:sldId id="519" r:id="rId42"/>
    <p:sldId id="520" r:id="rId43"/>
    <p:sldId id="518" r:id="rId44"/>
    <p:sldId id="522" r:id="rId45"/>
    <p:sldId id="523" r:id="rId46"/>
    <p:sldId id="524" r:id="rId47"/>
    <p:sldId id="525" r:id="rId48"/>
    <p:sldId id="526" r:id="rId49"/>
    <p:sldId id="496" r:id="rId50"/>
    <p:sldId id="528" r:id="rId51"/>
    <p:sldId id="527" r:id="rId52"/>
    <p:sldId id="530" r:id="rId53"/>
    <p:sldId id="529" r:id="rId54"/>
    <p:sldId id="531" r:id="rId55"/>
    <p:sldId id="532" r:id="rId56"/>
    <p:sldId id="533" r:id="rId57"/>
    <p:sldId id="534" r:id="rId58"/>
    <p:sldId id="535" r:id="rId59"/>
    <p:sldId id="536" r:id="rId60"/>
    <p:sldId id="537" r:id="rId61"/>
    <p:sldId id="539" r:id="rId62"/>
    <p:sldId id="538" r:id="rId63"/>
    <p:sldId id="540" r:id="rId64"/>
    <p:sldId id="541" r:id="rId65"/>
    <p:sldId id="542" r:id="rId66"/>
    <p:sldId id="497" r:id="rId67"/>
    <p:sldId id="543" r:id="rId68"/>
    <p:sldId id="545" r:id="rId69"/>
    <p:sldId id="547" r:id="rId70"/>
    <p:sldId id="548" r:id="rId71"/>
    <p:sldId id="550" r:id="rId72"/>
    <p:sldId id="549" r:id="rId73"/>
    <p:sldId id="551" r:id="rId74"/>
    <p:sldId id="553" r:id="rId75"/>
    <p:sldId id="554" r:id="rId76"/>
    <p:sldId id="552" r:id="rId77"/>
    <p:sldId id="557" r:id="rId78"/>
    <p:sldId id="556" r:id="rId79"/>
    <p:sldId id="559" r:id="rId80"/>
    <p:sldId id="558" r:id="rId81"/>
    <p:sldId id="560" r:id="rId82"/>
    <p:sldId id="561" r:id="rId83"/>
    <p:sldId id="562" r:id="rId84"/>
    <p:sldId id="564" r:id="rId85"/>
    <p:sldId id="567" r:id="rId86"/>
    <p:sldId id="568" r:id="rId8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pos="703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1170B"/>
    <a:srgbClr val="782814"/>
    <a:srgbClr val="00B0F0"/>
    <a:srgbClr val="0A1950"/>
    <a:srgbClr val="DFDFE0"/>
    <a:srgbClr val="782914"/>
    <a:srgbClr val="61322A"/>
    <a:srgbClr val="CC33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7" autoAdjust="0"/>
    <p:restoredTop sz="95659" autoAdjust="0"/>
  </p:normalViewPr>
  <p:slideViewPr>
    <p:cSldViewPr>
      <p:cViewPr varScale="1">
        <p:scale>
          <a:sx n="59" d="100"/>
          <a:sy n="59" d="100"/>
        </p:scale>
        <p:origin x="-96" y="-696"/>
      </p:cViewPr>
      <p:guideLst>
        <p:guide orient="horz" pos="2160"/>
        <p:guide orient="horz" pos="3884"/>
        <p:guide orient="horz" pos="164"/>
        <p:guide orient="horz" pos="663"/>
        <p:guide pos="2880"/>
        <p:guide pos="249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918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227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918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6237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40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39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05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150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266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834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216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2538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60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594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348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751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458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164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2228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3458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01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848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0009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76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7194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0843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160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0216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4568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7256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9658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73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848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752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8912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41363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97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664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435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047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57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0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97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6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86.png"/><Relationship Id="rId4" Type="http://schemas.openxmlformats.org/officeDocument/2006/relationships/image" Target="../media/image98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3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6.jpe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4.png"/><Relationship Id="rId7" Type="http://schemas.openxmlformats.org/officeDocument/2006/relationships/image" Target="../media/image14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26.jpeg"/><Relationship Id="rId7" Type="http://schemas.openxmlformats.org/officeDocument/2006/relationships/image" Target="../media/image16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png"/><Relationship Id="rId4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191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07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07.png"/><Relationship Id="rId4" Type="http://schemas.openxmlformats.org/officeDocument/2006/relationships/image" Target="../media/image21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40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6.jpeg"/><Relationship Id="rId4" Type="http://schemas.openxmlformats.org/officeDocument/2006/relationships/image" Target="../media/image22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5511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図形と方程式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807" y="3390091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点と直線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331640" y="3423776"/>
            <a:ext cx="72008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51720" y="3670681"/>
            <a:ext cx="468585" cy="468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1607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622447" y="836712"/>
                <a:ext cx="7270033" cy="4137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</m:t>
                      </m:r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正三角形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447" y="836712"/>
                <a:ext cx="7270033" cy="4137992"/>
              </a:xfrm>
              <a:prstGeom prst="rect">
                <a:avLst/>
              </a:prstGeom>
              <a:blipFill>
                <a:blip r:embed="rId2"/>
                <a:stretch>
                  <a:fillRect l="-1676" b="-2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0301" y="590417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">
                <a:extLst>
                  <a:ext uri="{FF2B5EF4-FFF2-40B4-BE49-F238E27FC236}">
                    <a16:creationId xmlns="" xmlns:a16="http://schemas.microsoft.com/office/drawing/2014/main" id="{F133737D-F3CB-4A78-83E8-5F3EAA9989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631" y="238407"/>
                <a:ext cx="7724849" cy="598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1,  2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1,  0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5" name="テキスト ボックス">
                <a:extLst>
                  <a:ext uri="{FF2B5EF4-FFF2-40B4-BE49-F238E27FC236}">
                    <a16:creationId xmlns:a16="http://schemas.microsoft.com/office/drawing/2014/main" id="{F133737D-F3CB-4A78-83E8-5F3EAA998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1" y="238407"/>
                <a:ext cx="7724849" cy="598305"/>
              </a:xfrm>
              <a:prstGeom prst="rect">
                <a:avLst/>
              </a:prstGeom>
              <a:blipFill>
                <a:blip r:embed="rId4"/>
                <a:stretch>
                  <a:fillRect l="-1657" t="-6122" b="-19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91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24195" y="921391"/>
                <a:ext cx="7709402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から等距離にある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軸上の点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の座標を求めてみよう。点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195" y="921391"/>
                <a:ext cx="7709402" cy="1384995"/>
              </a:xfrm>
              <a:prstGeom prst="rect">
                <a:avLst/>
              </a:prstGeom>
              <a:blipFill>
                <a:blip r:embed="rId2"/>
                <a:stretch>
                  <a:fillRect l="-1661" t="-5286" r="-791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24195" y="2390782"/>
                <a:ext cx="7709402" cy="2390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7675" indent="-447675"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AP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BP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AP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BP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447675" indent="-447675" eaLnBrk="1" hangingPunct="1">
                  <a:defRPr/>
                </a:pPr>
                <a:r>
                  <a:rPr lang="ja-JP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よって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これを解くと　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　　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195" y="2390782"/>
                <a:ext cx="7709402" cy="2390270"/>
              </a:xfrm>
              <a:prstGeom prst="rect">
                <a:avLst/>
              </a:prstGeom>
              <a:blipFill>
                <a:blip r:embed="rId3"/>
                <a:stretch>
                  <a:fillRect l="-1661" t="-30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メモ 4"/>
          <p:cNvSpPr/>
          <p:nvPr/>
        </p:nvSpPr>
        <p:spPr>
          <a:xfrm>
            <a:off x="3924283" y="2420936"/>
            <a:ext cx="176441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1" name="図 20" descr="\\10.133.53.90\Livretech\PNG\2017-03-27_SuII-Adv-PNG\SuII-Adv-PNG\II-adv-063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631" y="3933056"/>
            <a:ext cx="3108966" cy="21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メモ 4"/>
          <p:cNvSpPr/>
          <p:nvPr/>
        </p:nvSpPr>
        <p:spPr>
          <a:xfrm>
            <a:off x="1663749" y="3285080"/>
            <a:ext cx="581650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メモ 4"/>
          <p:cNvSpPr/>
          <p:nvPr/>
        </p:nvSpPr>
        <p:spPr>
          <a:xfrm>
            <a:off x="4078506" y="3789088"/>
            <a:ext cx="10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D887BE0B-7F6E-4B34-B5E2-5BBF62BCD69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C2CDBEDF-EF9F-4B89-B82F-9369D8070DEA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30" name="正方形/長方形 29">
              <a:extLst>
                <a:ext uri="{FF2B5EF4-FFF2-40B4-BE49-F238E27FC236}">
                  <a16:creationId xmlns="" xmlns:a16="http://schemas.microsoft.com/office/drawing/2014/main" id="{D34AAC8F-970F-4E07-9880-D0058E3AF760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DF364012-A618-4671-BF1C-19787FCBA6F5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2" name="メモ 4">
            <a:extLst>
              <a:ext uri="{FF2B5EF4-FFF2-40B4-BE49-F238E27FC236}">
                <a16:creationId xmlns="" xmlns:a16="http://schemas.microsoft.com/office/drawing/2014/main" id="{4D6FFBE2-5697-44DD-B454-866A2EBF087B}"/>
              </a:ext>
            </a:extLst>
          </p:cNvPr>
          <p:cNvSpPr/>
          <p:nvPr/>
        </p:nvSpPr>
        <p:spPr>
          <a:xfrm>
            <a:off x="3430434" y="4221088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1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50668" y="908720"/>
                <a:ext cx="784875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から等距離にある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軸上の点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668" y="908720"/>
                <a:ext cx="7848751" cy="954107"/>
              </a:xfrm>
              <a:prstGeom prst="rect">
                <a:avLst/>
              </a:prstGeom>
              <a:blipFill>
                <a:blip r:embed="rId2"/>
                <a:stretch>
                  <a:fillRect l="-1632" t="-7643" r="-155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50668" y="1988840"/>
                <a:ext cx="7848751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BQ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AQ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BQ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これを解いて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</a:t>
                </a:r>
                <a14:m>
                  <m:oMath xmlns:m="http://schemas.openxmlformats.org/officeDocument/2006/math">
                    <m:r>
                      <a:rPr lang="en-US" altLang="ja-JP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ja-JP" altLang="ja-JP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668" y="1988840"/>
                <a:ext cx="7848751" cy="2677656"/>
              </a:xfrm>
              <a:prstGeom prst="rect">
                <a:avLst/>
              </a:prstGeom>
              <a:blipFill>
                <a:blip r:embed="rId3"/>
                <a:stretch>
                  <a:fillRect l="-1632" t="-2727" b="-4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="" xmlns:a16="http://schemas.microsoft.com/office/drawing/2014/main" id="{CC950D4F-16A3-488B-81E9-9B543698415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="" xmlns:a16="http://schemas.microsoft.com/office/drawing/2014/main" id="{364E0BB0-5E5A-4C23-960C-B174939CC0D3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="" xmlns:a16="http://schemas.microsoft.com/office/drawing/2014/main" id="{A0452F85-5996-41CB-81AB-0295F05E38F2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問４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="" xmlns:a16="http://schemas.microsoft.com/office/drawing/2014/main" id="{F3D283AB-716D-4DFB-B89C-506922D710F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6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95536" y="908720"/>
                <a:ext cx="8352928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を正の数とする。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上に点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があり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ja-JP" sz="2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が成り立つとき，点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内分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するという。</a:t>
                </a:r>
              </a:p>
            </p:txBody>
          </p:sp>
        </mc:Choice>
        <mc:Fallback xmlns="">
          <p:sp>
            <p:nvSpPr>
              <p:cNvPr id="133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08720"/>
                <a:ext cx="8352928" cy="2246769"/>
              </a:xfrm>
              <a:prstGeom prst="rect">
                <a:avLst/>
              </a:prstGeom>
              <a:blipFill>
                <a:blip r:embed="rId3"/>
                <a:stretch>
                  <a:fillRect l="-1533" t="-3252" b="-6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メモ 2"/>
          <p:cNvSpPr/>
          <p:nvPr/>
        </p:nvSpPr>
        <p:spPr>
          <a:xfrm>
            <a:off x="7092280" y="2258430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図 12" descr="\\10.133.53.90\Livretech\PNG\2017-03-27_SuII-Adv-PNG\SuII-Adv-PNG\II-adv-064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570" y="1124744"/>
            <a:ext cx="3802388" cy="7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1" y="916480"/>
                <a:ext cx="7673965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右の図において</a:t>
                </a:r>
              </a:p>
              <a:p>
                <a:pPr eaLnBrk="1" hangingPunct="1">
                  <a:lnSpc>
                    <a:spcPct val="20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 し，</a:t>
                </a:r>
              </a:p>
              <a:p>
                <a:pPr eaLnBrk="1" hangingPunct="1">
                  <a:lnSpc>
                    <a:spcPct val="20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 する。</a:t>
                </a:r>
              </a:p>
            </p:txBody>
          </p:sp>
        </mc:Choice>
        <mc:Fallback xmlns="">
          <p:sp>
            <p:nvSpPr>
              <p:cNvPr id="21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916480"/>
                <a:ext cx="7673965" cy="2246769"/>
              </a:xfrm>
              <a:prstGeom prst="rect">
                <a:avLst/>
              </a:prstGeom>
              <a:blipFill>
                <a:blip r:embed="rId2"/>
                <a:stretch>
                  <a:fillRect l="-1669" t="-27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メモ 11"/>
          <p:cNvSpPr/>
          <p:nvPr/>
        </p:nvSpPr>
        <p:spPr>
          <a:xfrm>
            <a:off x="3832918" y="1700808"/>
            <a:ext cx="203522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6" name="図 25" descr="\\10.133.53.90\Livretech\PNG\2017-03-27_SuII-Adv-PNG\SuII-Adv-PNG\II-adv-064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554" y="836712"/>
            <a:ext cx="3041910" cy="7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タイトル 1">
            <a:extLst>
              <a:ext uri="{FF2B5EF4-FFF2-40B4-BE49-F238E27FC236}">
                <a16:creationId xmlns="" xmlns:a16="http://schemas.microsoft.com/office/drawing/2014/main" id="{7FD92415-F977-43E0-93F1-4D7B24FA394E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="" xmlns:a16="http://schemas.microsoft.com/office/drawing/2014/main" id="{86A30261-B2CC-488A-9229-5A1ED34944BE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14" name="正方形/長方形 13">
              <a:extLst>
                <a:ext uri="{FF2B5EF4-FFF2-40B4-BE49-F238E27FC236}">
                  <a16:creationId xmlns="" xmlns:a16="http://schemas.microsoft.com/office/drawing/2014/main" id="{F94D7A26-9D2D-40B7-985B-A6BC4E6F994E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="" xmlns:a16="http://schemas.microsoft.com/office/drawing/2014/main" id="{B55888C9-2AAB-4FC8-B922-BA4B01F62C83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22" name="メモ 11">
            <a:extLst>
              <a:ext uri="{FF2B5EF4-FFF2-40B4-BE49-F238E27FC236}">
                <a16:creationId xmlns="" xmlns:a16="http://schemas.microsoft.com/office/drawing/2014/main" id="{C9578874-83E3-454A-8099-BEF1964C9F72}"/>
              </a:ext>
            </a:extLst>
          </p:cNvPr>
          <p:cNvSpPr/>
          <p:nvPr/>
        </p:nvSpPr>
        <p:spPr>
          <a:xfrm>
            <a:off x="3832918" y="2564952"/>
            <a:ext cx="203522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="" xmlns:a16="http://schemas.microsoft.com/office/drawing/2014/main" id="{DA8F01CF-CF60-48A1-B48D-EB6AC9C25ED3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="" xmlns:a16="http://schemas.microsoft.com/office/drawing/2014/main" id="{EEAE5779-4D3B-4394-B9BC-F3F6443E110E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問５</a:t>
              </a: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="" xmlns:a16="http://schemas.microsoft.com/office/drawing/2014/main" id="{302F55AB-7D5A-4970-8141-B65F006389F8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タイトル 1">
            <a:extLst>
              <a:ext uri="{FF2B5EF4-FFF2-40B4-BE49-F238E27FC236}">
                <a16:creationId xmlns="" xmlns:a16="http://schemas.microsoft.com/office/drawing/2014/main" id="{EAD256CB-6942-44EC-AC11-95D94485802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50668" y="908720"/>
                <a:ext cx="7848751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(3)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(7)</m:t>
                    </m:r>
                    <m:r>
                      <a:rPr lang="ja-JP" altLang="en-US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に対して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b="0" i="1" dirty="0" smtClean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b="0" i="1" dirty="0" smtClean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 smtClean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dirty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b="0" i="1" dirty="0" smtClean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b="0" i="1" dirty="0" smtClean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をそれぞれ数直線上に図示せよ。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668" y="908720"/>
                <a:ext cx="784875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632" t="-5286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26"/>
          <a:stretch/>
        </p:blipFill>
        <p:spPr>
          <a:xfrm>
            <a:off x="1403648" y="2780928"/>
            <a:ext cx="66490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5068906"/>
                <a:ext cx="8707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＞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のときも同様にして同じ式が導かれる。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5068906"/>
                <a:ext cx="8707313" cy="523220"/>
              </a:xfrm>
              <a:prstGeom prst="rect">
                <a:avLst/>
              </a:prstGeom>
              <a:blipFill>
                <a:blip r:embed="rId3"/>
                <a:stretch>
                  <a:fillRect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5545395"/>
                <a:ext cx="8707313" cy="907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とくに，線分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</m:t>
                      </m:r>
                      <m:r>
                        <m:rPr>
                          <m:nor/>
                        </m:rPr>
                        <a:rPr lang="en-US" altLang="ja-JP" sz="2800" b="1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中点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の座標は</m:t>
                      </m:r>
                      <m:r>
                        <m:rPr>
                          <m:nor/>
                        </m:rPr>
                        <a:rPr lang="en-US" altLang="ja-JP" sz="2800" b="1" i="1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>
                        <m:f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である。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5545395"/>
                <a:ext cx="8707313" cy="907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817084"/>
                <a:ext cx="8707313" cy="4346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を求めてみよう。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となるから</a:t>
                </a:r>
              </a:p>
              <a:p>
                <a:r>
                  <a:rPr lang="en-US" altLang="ja-JP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ja-JP" sz="2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𝒎𝒃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17084"/>
                <a:ext cx="8707313" cy="4346959"/>
              </a:xfrm>
              <a:prstGeom prst="rect">
                <a:avLst/>
              </a:prstGeom>
              <a:blipFill>
                <a:blip r:embed="rId5"/>
                <a:stretch>
                  <a:fillRect l="-1400" t="-1683" r="-1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\\10.133.53.90\Livretech\PNG\2017-03-27_SuII-Adv-PNG\SuII-Adv-PNG\II-adv-064-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4877" y="1831261"/>
            <a:ext cx="2737110" cy="6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\\10.133.53.90\Livretech\PNG\2017-03-27_SuII-Adv-PNG\SuII-Adv-PNG\II-adv-064-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3727" y="3488741"/>
            <a:ext cx="2048260" cy="123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メモ 9"/>
          <p:cNvSpPr/>
          <p:nvPr/>
        </p:nvSpPr>
        <p:spPr>
          <a:xfrm>
            <a:off x="3314687" y="5808198"/>
            <a:ext cx="9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1" name="メモ 10"/>
          <p:cNvSpPr/>
          <p:nvPr/>
        </p:nvSpPr>
        <p:spPr>
          <a:xfrm>
            <a:off x="2195736" y="4153878"/>
            <a:ext cx="216024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9"/>
          <p:cNvSpPr/>
          <p:nvPr/>
        </p:nvSpPr>
        <p:spPr>
          <a:xfrm>
            <a:off x="5824213" y="5585196"/>
            <a:ext cx="10800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5F12F68D-7E20-41C6-8ECB-9339B3E8CF8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29" grpId="1" animBg="1"/>
      <p:bldP spid="31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7" y="836712"/>
                <a:ext cx="784887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(−4)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(6)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に対して，次の点の座標を求めよ。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836712"/>
                <a:ext cx="7848871" cy="954107"/>
              </a:xfrm>
              <a:prstGeom prst="rect">
                <a:avLst/>
              </a:prstGeom>
              <a:blipFill>
                <a:blip r:embed="rId2"/>
                <a:stretch>
                  <a:fillRect l="-1553" t="-7643" r="-388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7" y="1700808"/>
                <a:ext cx="770485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:r>
                  <a:rPr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の中点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1700808"/>
                <a:ext cx="7704855" cy="523220"/>
              </a:xfrm>
              <a:prstGeom prst="rect">
                <a:avLst/>
              </a:prstGeom>
              <a:blipFill>
                <a:blip r:embed="rId3"/>
                <a:stretch>
                  <a:fillRect l="-1582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115617" y="2924944"/>
                <a:ext cx="6805783" cy="5232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2924944"/>
                <a:ext cx="6805783" cy="523220"/>
              </a:xfrm>
              <a:prstGeom prst="rect">
                <a:avLst/>
              </a:prstGeom>
              <a:blipFill>
                <a:blip r:embed="rId4"/>
                <a:stretch>
                  <a:fillRect l="-1792" t="-15116" b="-2907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691680" y="2097988"/>
                <a:ext cx="705678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4+6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   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97988"/>
                <a:ext cx="705678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115618" y="4250015"/>
                <a:ext cx="7272806" cy="5232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(3) 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4250015"/>
                <a:ext cx="7272806" cy="523220"/>
              </a:xfrm>
              <a:prstGeom prst="rect">
                <a:avLst/>
              </a:prstGeom>
              <a:blipFill>
                <a:blip r:embed="rId6"/>
                <a:stretch>
                  <a:fillRect l="-1676" t="-13953" b="-2907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115617" y="5498068"/>
            <a:ext cx="763284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 </a:t>
            </a:r>
            <a:r>
              <a:rPr lang="ja-JP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線分</a:t>
            </a:r>
            <a:r>
              <a:rPr lang="en-US" altLang="ja-JP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ja-JP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を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に内分する点</a:t>
            </a:r>
            <a:r>
              <a:rPr lang="en-US" altLang="ja-JP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691680" y="3356992"/>
                <a:ext cx="7056784" cy="93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+3⋅6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6992"/>
                <a:ext cx="7056784" cy="935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691680" y="4653136"/>
                <a:ext cx="7272806" cy="93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+1⋅6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53136"/>
                <a:ext cx="7272806" cy="9357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691680" y="5877272"/>
                <a:ext cx="6753454" cy="93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4⋅6+1⋅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　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77272"/>
                <a:ext cx="6753454" cy="935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>
            <a:extLst>
              <a:ext uri="{FF2B5EF4-FFF2-40B4-BE49-F238E27FC236}">
                <a16:creationId xmlns="" xmlns:a16="http://schemas.microsoft.com/office/drawing/2014/main" id="{A51A11B6-93CC-4BA8-8FF7-C4DBDCD3EE88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813AAE00-A584-4B08-B26F-9F3750387B17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問６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="" xmlns:a16="http://schemas.microsoft.com/office/drawing/2014/main" id="{2E6BBAE8-04D0-429E-BA12-F56651672C6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>
            <a:extLst>
              <a:ext uri="{FF2B5EF4-FFF2-40B4-BE49-F238E27FC236}">
                <a16:creationId xmlns="" xmlns:a16="http://schemas.microsoft.com/office/drawing/2014/main" id="{09CD1BF2-4B78-4253-B383-B68DBEE0D22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4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175" y="908720"/>
                <a:ext cx="8707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を異なる正の数とする。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3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08720"/>
                <a:ext cx="8707313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174" y="1431940"/>
                <a:ext cx="4746873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の延長上に点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があり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ja-JP" sz="2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が成り立つとき，点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外分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するという。</a:t>
                </a:r>
              </a:p>
            </p:txBody>
          </p:sp>
        </mc:Choice>
        <mc:Fallback xmlns="">
          <p:sp>
            <p:nvSpPr>
              <p:cNvPr id="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1431940"/>
                <a:ext cx="4746873" cy="2246769"/>
              </a:xfrm>
              <a:prstGeom prst="rect">
                <a:avLst/>
              </a:prstGeom>
              <a:blipFill>
                <a:blip r:embed="rId4"/>
                <a:stretch>
                  <a:fillRect l="-2567" t="-3804" r="-1797" b="-67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\\10.133.53.90\Livretech\PNG\2017-03-27_SuII-Adv-PNG\SuII-Adv-PNG\II-adv-065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1054" y="1431940"/>
            <a:ext cx="3506426" cy="17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メモ 2"/>
          <p:cNvSpPr/>
          <p:nvPr/>
        </p:nvSpPr>
        <p:spPr>
          <a:xfrm>
            <a:off x="2411761" y="2780928"/>
            <a:ext cx="129439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="" xmlns:a16="http://schemas.microsoft.com/office/drawing/2014/main" id="{642F3FC8-FB96-4CED-866F-7F1652AD2B6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2" y="916480"/>
                <a:ext cx="722405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下の図の点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に外分 し，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に外分 する。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6480"/>
                <a:ext cx="7224056" cy="1384995"/>
              </a:xfrm>
              <a:prstGeom prst="rect">
                <a:avLst/>
              </a:prstGeom>
              <a:blipFill>
                <a:blip r:embed="rId2"/>
                <a:stretch>
                  <a:fillRect l="-1772" t="-5263" b="-10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メモ 11"/>
          <p:cNvSpPr/>
          <p:nvPr/>
        </p:nvSpPr>
        <p:spPr>
          <a:xfrm>
            <a:off x="1403648" y="1377280"/>
            <a:ext cx="19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9" name="メモ 11"/>
          <p:cNvSpPr/>
          <p:nvPr/>
        </p:nvSpPr>
        <p:spPr>
          <a:xfrm>
            <a:off x="2373512" y="1838669"/>
            <a:ext cx="19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48" name="図 47" descr="\\10.133.53.90\Livretech\PNG\2017-03-27_SuII-Adv-PNG\SuII-Adv-PNG\II-adv-065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976" y="1149676"/>
            <a:ext cx="3048006" cy="7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タイトル 1">
            <a:extLst>
              <a:ext uri="{FF2B5EF4-FFF2-40B4-BE49-F238E27FC236}">
                <a16:creationId xmlns="" xmlns:a16="http://schemas.microsoft.com/office/drawing/2014/main" id="{09F24500-FE40-44C0-B12B-203FDFEB7B2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751F8DBD-EB4F-4836-BAA6-6DC8DF6EB7B1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13" name="正方形/長方形 12">
              <a:extLst>
                <a:ext uri="{FF2B5EF4-FFF2-40B4-BE49-F238E27FC236}">
                  <a16:creationId xmlns="" xmlns:a16="http://schemas.microsoft.com/office/drawing/2014/main" id="{5E808F07-64C2-40BB-BF63-1E03AE5D2B4C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="" xmlns:a16="http://schemas.microsoft.com/office/drawing/2014/main" id="{4C863628-47FF-43EF-9157-0E2DC904EDB0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DC16FB41-3D7C-44A7-9185-6D42DC75BF97}"/>
              </a:ext>
            </a:extLst>
          </p:cNvPr>
          <p:cNvGrpSpPr/>
          <p:nvPr/>
        </p:nvGrpSpPr>
        <p:grpSpPr>
          <a:xfrm>
            <a:off x="257173" y="3327375"/>
            <a:ext cx="858444" cy="461665"/>
            <a:chOff x="257173" y="908720"/>
            <a:chExt cx="858444" cy="46166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="" xmlns:a16="http://schemas.microsoft.com/office/drawing/2014/main" id="{56C03972-313C-4990-8C31-4081801AC36C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問７</a:t>
              </a: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="" xmlns:a16="http://schemas.microsoft.com/office/drawing/2014/main" id="{3B335E93-001C-46F8-8046-98379927A28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0">
                <a:extLst>
                  <a:ext uri="{FF2B5EF4-FFF2-40B4-BE49-F238E27FC236}">
                    <a16:creationId xmlns="" xmlns:a16="http://schemas.microsoft.com/office/drawing/2014/main" id="{63082FEF-5427-4081-985A-EBFE209F6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632" y="3327375"/>
                <a:ext cx="7796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例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に外分する点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を図示せよ。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0">
                <a:extLst>
                  <a:ext uri="{FF2B5EF4-FFF2-40B4-BE49-F238E27FC236}">
                    <a16:creationId xmlns:a16="http://schemas.microsoft.com/office/drawing/2014/main" id="{63082FEF-5427-4081-985A-EBFE209F6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3327375"/>
                <a:ext cx="7796856" cy="523220"/>
              </a:xfrm>
              <a:prstGeom prst="rect">
                <a:avLst/>
              </a:prstGeom>
              <a:blipFill>
                <a:blip r:embed="rId4"/>
                <a:stretch>
                  <a:fillRect l="-1642" t="-15116" r="-6177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9CECA466-3AA4-491B-8E77-E4ACB7E67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051" y="4078447"/>
            <a:ext cx="5230368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891877"/>
                <a:ext cx="8742244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数直線上の点には実数が対応し，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ja-JP" sz="2800" i="1" dirty="0" err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間の距離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i="1" dirty="0" err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の大小に関係なく，絶対値の記号を用いて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と表される。</a:t>
                </a: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91877"/>
                <a:ext cx="8742244" cy="1384995"/>
              </a:xfrm>
              <a:prstGeom prst="rect">
                <a:avLst/>
              </a:prstGeom>
              <a:blipFill>
                <a:blip r:embed="rId3"/>
                <a:stretch>
                  <a:fillRect l="-1395" t="-5263" b="-10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メモ 16"/>
          <p:cNvSpPr/>
          <p:nvPr/>
        </p:nvSpPr>
        <p:spPr>
          <a:xfrm>
            <a:off x="1475656" y="1772816"/>
            <a:ext cx="27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257175" y="818709"/>
                <a:ext cx="870731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に外分する点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を求めてみよう。</a:t>
                </a:r>
              </a:p>
            </p:txBody>
          </p:sp>
        </mc:Choice>
        <mc:Fallback xmlns="">
          <p:sp>
            <p:nvSpPr>
              <p:cNvPr id="11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18709"/>
                <a:ext cx="8707313" cy="954107"/>
              </a:xfrm>
              <a:prstGeom prst="rect">
                <a:avLst/>
              </a:prstGeom>
              <a:blipFill>
                <a:blip r:embed="rId2"/>
                <a:stretch>
                  <a:fillRect l="-1400" t="-7643" b="-17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257174" y="1660203"/>
                <a:ext cx="885132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＞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の右側にあるから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1660203"/>
                <a:ext cx="8851329" cy="1384995"/>
              </a:xfrm>
              <a:prstGeom prst="rect">
                <a:avLst/>
              </a:prstGeom>
              <a:blipFill>
                <a:blip r:embed="rId3"/>
                <a:stretch>
                  <a:fillRect l="-1377" t="-5702" r="-895" b="-10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図 4" descr="II-adv-065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10" y="4205565"/>
            <a:ext cx="2048260" cy="12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257173" y="2870379"/>
                <a:ext cx="7987233" cy="442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,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　</m:t>
                    </m:r>
                    <m:r>
                      <m:rPr>
                        <m:sty m:val="p"/>
                      </m:rPr>
                      <a:rPr lang="en-US" altLang="ja-JP" sz="2800" b="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altLang="ja-JP" sz="2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PB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ja-JP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	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</m:t>
                      </m:r>
                      <m:r>
                        <m:rPr>
                          <m:nor/>
                        </m:rPr>
                        <a:rPr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b="1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𝒎𝒃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この式は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𝑏</m:t>
                    </m:r>
                  </m:oMath>
                </a14:m>
                <a:r>
                  <a:rPr lang="en-US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𝑚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の大小に関係なく成り立つ。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2000"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外分の公式は，内分の公式で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に置き換えたものである。</a:t>
                </a:r>
              </a:p>
              <a:p>
                <a:pPr eaLnBrk="1" hangingPunct="1">
                  <a:defRPr/>
                </a:pP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3" y="2870379"/>
                <a:ext cx="7987233" cy="4429611"/>
              </a:xfrm>
              <a:prstGeom prst="rect">
                <a:avLst/>
              </a:prstGeom>
              <a:blipFill>
                <a:blip r:embed="rId5"/>
                <a:stretch>
                  <a:fillRect l="-1527" t="-413" r="-61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\\10.133.53.90\Livretech\PNG\2017-03-27_SuII-Adv-PNG\SuII-Adv-PNG\II-adv-065-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4460" y="2436702"/>
            <a:ext cx="2737110" cy="9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メモ 11"/>
          <p:cNvSpPr/>
          <p:nvPr/>
        </p:nvSpPr>
        <p:spPr>
          <a:xfrm>
            <a:off x="1835696" y="4725144"/>
            <a:ext cx="2661469" cy="79208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="" xmlns:a16="http://schemas.microsoft.com/office/drawing/2014/main" id="{6B94B761-3E17-4DE7-AF58-13A84236D80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081283" y="890717"/>
                <a:ext cx="780554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(−5)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(7)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に対して，次の点の座標を求めよ。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1283" y="890717"/>
                <a:ext cx="7805543" cy="954107"/>
              </a:xfrm>
              <a:prstGeom prst="rect">
                <a:avLst/>
              </a:prstGeom>
              <a:blipFill>
                <a:blip r:embed="rId2"/>
                <a:stretch>
                  <a:fillRect l="-1561" t="-7643" r="-937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7" y="1969935"/>
                <a:ext cx="77712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altLang="ja-JP" sz="2800" dirty="0"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に外分する点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1969935"/>
                <a:ext cx="7771209" cy="523220"/>
              </a:xfrm>
              <a:prstGeom prst="rect">
                <a:avLst/>
              </a:prstGeom>
              <a:blipFill>
                <a:blip r:embed="rId3"/>
                <a:stretch>
                  <a:fillRect l="-1569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115618" y="4093740"/>
                <a:ext cx="6480718" cy="5232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4093740"/>
                <a:ext cx="6480718" cy="523220"/>
              </a:xfrm>
              <a:prstGeom prst="rect">
                <a:avLst/>
              </a:prstGeom>
              <a:blipFill>
                <a:blip r:embed="rId4"/>
                <a:stretch>
                  <a:fillRect l="-1881" t="-16471" b="-2941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647694" y="2595005"/>
                <a:ext cx="5300570" cy="1428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+2⋅7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</a:rPr>
                        <m:t>であるから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694" y="2595005"/>
                <a:ext cx="5300570" cy="1428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647694" y="4647544"/>
                <a:ext cx="4796514" cy="13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+1⋅7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694" y="4647544"/>
                <a:ext cx="4796514" cy="1359411"/>
              </a:xfrm>
              <a:prstGeom prst="rect">
                <a:avLst/>
              </a:prstGeom>
              <a:blipFill>
                <a:blip r:embed="rId6"/>
                <a:stretch>
                  <a:fillRect l="-2541" b="-103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B81281D1-2672-4E02-AFBA-8F423F6E2A0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="" xmlns:a16="http://schemas.microsoft.com/office/drawing/2014/main" id="{A38117A8-D087-4CAA-8566-281509614199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="" xmlns:a16="http://schemas.microsoft.com/office/drawing/2014/main" id="{7B9BF7D5-742A-491C-8EDF-461FBBC52E42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  <a:endParaRPr kumimoji="1"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="" xmlns:a16="http://schemas.microsoft.com/office/drawing/2014/main" id="{A8974B60-8436-4DE3-BFF9-E77BB8F7C23B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9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568179"/>
                  </p:ext>
                </p:extLst>
              </p:nvPr>
            </p:nvGraphicFramePr>
            <p:xfrm>
              <a:off x="257175" y="975275"/>
              <a:ext cx="8707312" cy="4685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0040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00690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:r>
                            <a:rPr lang="ja-JP" altLang="ja-JP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内分点・外分点の座標</a:t>
                          </a:r>
                          <a:endParaRPr lang="ja-JP" alt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253925">
                    <a:tc gridSpan="2">
                      <a:txBody>
                        <a:bodyPr/>
                        <a:lstStyle/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i="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ＭＳ 明朝" panose="02020609040205080304" pitchFamily="17" charset="-128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ja-JP" alt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ja-JP" alt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ja-JP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を結ぶ線分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を</a:t>
                          </a: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ja-JP" sz="2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に</a:t>
                          </a:r>
                          <a:r>
                            <a:rPr lang="en-US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内分</a:t>
                          </a:r>
                          <a:r>
                            <a:rPr lang="en-US" altLang="ja-JP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する点の座標は</a:t>
                          </a: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b="0" i="1" kern="1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　　</m:t>
                                </m:r>
                                <m:d>
                                  <m:dPr>
                                    <m:ctrlPr>
                                      <a:rPr lang="ja-JP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𝒏𝒙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𝒎𝒙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  <m:r>
                                      <a:rPr lang="en-US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𝒏𝒚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𝒎𝒚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ja-JP" sz="2800" b="1" i="1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i="1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ja-JP" sz="2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に</a:t>
                          </a:r>
                          <a:r>
                            <a:rPr lang="en-US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外分</a:t>
                          </a:r>
                          <a:r>
                            <a:rPr lang="en-US" altLang="ja-JP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する点の座標は</a:t>
                          </a: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altLang="en-US" sz="2800" b="0" i="1" kern="1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　　　　</m:t>
                                </m:r>
                                <m:d>
                                  <m:dPr>
                                    <m:ctrlPr>
                                      <a:rPr lang="ja-JP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𝒏𝒙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𝒎𝒙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  <m:r>
                                      <a:rPr lang="en-US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𝒏𝒚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𝒎𝒚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ja-JP" altLang="ja-JP" sz="2800" b="1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</a:endParaRP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  <a:tabLst>
                              <a:tab pos="271463" algn="l"/>
                            </a:tabLst>
                          </a:pPr>
                          <a:r>
                            <a:rPr lang="ja-JP" altLang="en-US" sz="2800" b="0" kern="100" baseline="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とくに，線分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  <m:r>
                                <a:rPr lang="en-US" altLang="ja-JP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</a:t>
                          </a:r>
                          <a:r>
                            <a:rPr lang="en-US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中点</a:t>
                          </a:r>
                          <a:r>
                            <a:rPr lang="en-US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 </a:t>
                          </a:r>
                          <a:r>
                            <a:rPr lang="ja-JP" alt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の座標は</a:t>
                          </a:r>
                        </a:p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ja-JP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alt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f>
                                      <m:fPr>
                                        <m:ctrlPr>
                                          <a:rPr lang="ja-JP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ja-JP" altLang="ja-JP" sz="2800" b="1" i="1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568179"/>
                  </p:ext>
                </p:extLst>
              </p:nvPr>
            </p:nvGraphicFramePr>
            <p:xfrm>
              <a:off x="257175" y="975275"/>
              <a:ext cx="8707312" cy="4685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004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069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:r>
                            <a:rPr lang="ja-JP" altLang="ja-JP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内分点・外分点の座標</a:t>
                          </a:r>
                          <a:endParaRPr lang="ja-JP" alt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925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12589" r="-350" b="-7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84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50938" y="794869"/>
                <a:ext cx="7885558" cy="601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がある。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とすると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1⋅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+2⋅4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2+1</m:t>
                          </m:r>
                        </m:den>
                      </m:f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1⋅1+2⋅4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2+1</m:t>
                          </m:r>
                        </m:den>
                      </m:f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800" dirty="0"/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したがって，求める点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の座標は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3)</m:t>
                    </m:r>
                  </m:oMath>
                </a14:m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である。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に外分する点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の座標を求めてみよう。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とすると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−1⋅</m:t>
                          </m:r>
                          <m:d>
                            <m:dPr>
                              <m:ctrlPr>
                                <a:rPr lang="ja-JP" altLang="ja-JP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+2⋅4</m:t>
                          </m:r>
                        </m:num>
                        <m:den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6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，</m:t>
                      </m:r>
                      <m:sSup>
                        <m:sSupPr>
                          <m:ctrlPr>
                            <a:rPr lang="ja-JP" altLang="ja-JP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−1⋅1+2⋅4</m:t>
                          </m:r>
                        </m:num>
                        <m:den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en-US" altLang="ja-JP" sz="26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ja-JP" sz="2600" dirty="0"/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したがって，求める点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の座標は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(10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7)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21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8" y="794869"/>
                <a:ext cx="7885558" cy="6018507"/>
              </a:xfrm>
              <a:prstGeom prst="rect">
                <a:avLst/>
              </a:prstGeom>
              <a:blipFill>
                <a:blip r:embed="rId2"/>
                <a:stretch>
                  <a:fillRect l="-1624" t="-1215" r="-6187" b="-18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メモ 28"/>
          <p:cNvSpPr/>
          <p:nvPr/>
        </p:nvSpPr>
        <p:spPr>
          <a:xfrm>
            <a:off x="1442831" y="2551517"/>
            <a:ext cx="3708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5521560" y="2556263"/>
            <a:ext cx="3240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1331640" y="5136165"/>
            <a:ext cx="3996000" cy="72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5485262" y="5136165"/>
            <a:ext cx="3276000" cy="72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6" name="メモ 35"/>
          <p:cNvSpPr/>
          <p:nvPr/>
        </p:nvSpPr>
        <p:spPr>
          <a:xfrm>
            <a:off x="6444208" y="3429048"/>
            <a:ext cx="144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7" name="メモ 36"/>
          <p:cNvSpPr/>
          <p:nvPr/>
        </p:nvSpPr>
        <p:spPr>
          <a:xfrm>
            <a:off x="6625645" y="5905277"/>
            <a:ext cx="125856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="" xmlns:a16="http://schemas.microsoft.com/office/drawing/2014/main" id="{BFDE286F-4E00-4589-91B6-8FC8688606E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0A90906A-8799-4C77-9D18-F6543A66D9F3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25" name="正方形/長方形 24">
              <a:extLst>
                <a:ext uri="{FF2B5EF4-FFF2-40B4-BE49-F238E27FC236}">
                  <a16:creationId xmlns="" xmlns:a16="http://schemas.microsoft.com/office/drawing/2014/main" id="{70F2EBCC-7079-4BE2-B8DD-5CFA736AD09D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="" xmlns:a16="http://schemas.microsoft.com/office/drawing/2014/main" id="{748DD475-9EB8-4B63-9969-3A3116AC0F94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9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15618" y="922844"/>
                <a:ext cx="7848870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を結ぶ線分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に内分する点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に外分する点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および線分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の中点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(6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altLang="ja-JP" sz="2800" dirty="0">
                  <a:latin typeface="+mj-ea"/>
                </a:endParaRPr>
              </a:p>
            </p:txBody>
          </p:sp>
        </mc:Choice>
        <mc:Fallback xmlns="">
          <p:sp>
            <p:nvSpPr>
              <p:cNvPr id="22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922844"/>
                <a:ext cx="7848870" cy="2677656"/>
              </a:xfrm>
              <a:prstGeom prst="rect">
                <a:avLst/>
              </a:prstGeom>
              <a:blipFill>
                <a:blip r:embed="rId2"/>
                <a:stretch>
                  <a:fillRect l="-1553" t="-2727" b="-15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="" xmlns:a16="http://schemas.microsoft.com/office/drawing/2014/main" id="{A1D0D403-A517-4300-9536-B834CD89B2E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28B9970C-FFAF-46EB-B73F-655FE9DB50D7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="" xmlns:a16="http://schemas.microsoft.com/office/drawing/2014/main" id="{23B5B684-4D15-4B4C-B72F-38177C4A4E3E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  <a:endParaRPr kumimoji="1"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="" xmlns:a16="http://schemas.microsoft.com/office/drawing/2014/main" id="{E62A25D0-C2BC-468B-B6EE-B373CC7F49B6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3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547664" y="946000"/>
                <a:ext cx="7128792" cy="4918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2⋅1+3⋅6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2⋅3+3⋅5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2⋅1+3⋅6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2⋅3+3⋅5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1+6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946000"/>
                <a:ext cx="7128792" cy="4918591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0">
                <a:extLst>
                  <a:ext uri="{FF2B5EF4-FFF2-40B4-BE49-F238E27FC236}">
                    <a16:creationId xmlns="" xmlns:a16="http://schemas.microsoft.com/office/drawing/2014/main" id="{7BD3D423-3444-461B-ACCB-EE2E1F13C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8898" y="332656"/>
                <a:ext cx="51092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(6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2" name="テキスト ボックス 0">
                <a:extLst>
                  <a:ext uri="{FF2B5EF4-FFF2-40B4-BE49-F238E27FC236}">
                    <a16:creationId xmlns:a16="http://schemas.microsoft.com/office/drawing/2014/main" id="{7BD3D423-3444-461B-ACCB-EE2E1F13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898" y="332656"/>
                <a:ext cx="5109286" cy="523220"/>
              </a:xfrm>
              <a:prstGeom prst="rect">
                <a:avLst/>
              </a:prstGeom>
              <a:blipFill>
                <a:blip r:embed="rId4"/>
                <a:stretch>
                  <a:fillRect l="-2506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9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619672" y="908720"/>
                <a:ext cx="7272808" cy="4866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+3⋅4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，</m:t>
                      </m:r>
                      <m:f>
                        <m:fPr>
                          <m:ctrlPr>
                            <a:rPr lang="en-US" altLang="ja-JP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anose="020B0609070205080204" pitchFamily="49" charset="-128"/>
                            </a:rPr>
                          </m:ctrlPr>
                        </m:fPr>
                        <m:num>
                          <m:r>
                            <a:rPr lang="en-US" altLang="ja-JP" sz="2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2⋅3+3⋅</m:t>
                          </m:r>
                          <m:d>
                            <m:dPr>
                              <m:ctrlPr>
                                <a:rPr lang="en-US" altLang="ja-JP" sz="2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anose="020B0609070205080204" pitchFamily="49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8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3+2</m:t>
                          </m:r>
                        </m:den>
                      </m:f>
                      <m:r>
                        <a:rPr lang="en-US" altLang="ja-JP" sz="2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anose="020B0609070205080204" pitchFamily="49" charset="-128"/>
                            </a:rPr>
                          </m:ctrlPr>
                        </m:fPr>
                        <m:num>
                          <m:r>
                            <a:rPr lang="en-US" altLang="ja-JP" sz="2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+3⋅4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2⋅3+3⋅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908720"/>
                <a:ext cx="7272808" cy="4866076"/>
              </a:xfrm>
              <a:prstGeom prst="rect">
                <a:avLst/>
              </a:prstGeom>
              <a:blipFill>
                <a:blip r:embed="rId2"/>
                <a:stretch>
                  <a:fillRect l="-17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0">
                <a:extLst>
                  <a:ext uri="{FF2B5EF4-FFF2-40B4-BE49-F238E27FC236}">
                    <a16:creationId xmlns="" xmlns:a16="http://schemas.microsoft.com/office/drawing/2014/main" id="{20EC1E86-44D3-462B-9BD4-2B659EF1C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6" y="332656"/>
                <a:ext cx="727280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:endParaRPr lang="en-US" altLang="ja-JP" sz="2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0">
                <a:extLst>
                  <a:ext uri="{FF2B5EF4-FFF2-40B4-BE49-F238E27FC236}">
                    <a16:creationId xmlns:a16="http://schemas.microsoft.com/office/drawing/2014/main" id="{20EC1E86-44D3-462B-9BD4-2B659EF1C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32656"/>
                <a:ext cx="7272808" cy="523220"/>
              </a:xfrm>
              <a:prstGeom prst="rect">
                <a:avLst/>
              </a:prstGeom>
              <a:blipFill>
                <a:blip r:embed="rId3"/>
                <a:stretch>
                  <a:fillRect l="-1676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B0B9AD90-9FFC-407A-87AF-D2957E35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4511" y="910975"/>
                <a:ext cx="784997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0" dirty="0" err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に関して，点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−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と対称な点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511" y="910975"/>
                <a:ext cx="7849977" cy="954107"/>
              </a:xfrm>
              <a:prstGeom prst="rect">
                <a:avLst/>
              </a:prstGeom>
              <a:blipFill>
                <a:blip r:embed="rId2"/>
                <a:stretch>
                  <a:fillRect l="-1630" t="-7643" r="-1087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4511" y="1917252"/>
                <a:ext cx="5113673" cy="1769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PQ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の中点が点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=2, 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511" y="1917252"/>
                <a:ext cx="5113673" cy="1769331"/>
              </a:xfrm>
              <a:prstGeom prst="rect">
                <a:avLst/>
              </a:prstGeom>
              <a:blipFill>
                <a:blip r:embed="rId3"/>
                <a:stretch>
                  <a:fillRect l="-2503" t="-4483" r="-21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 descr="\\10.133.53.90\Livretech\PNG\2017-03-27_SuII-Adv-PNG\SuII-Adv-PNG\II-adv-067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5445" y="2132856"/>
            <a:ext cx="2809043" cy="17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BF303661-FA29-461D-8223-A9B84584DC43}"/>
              </a:ext>
            </a:extLst>
          </p:cNvPr>
          <p:cNvGrpSpPr/>
          <p:nvPr/>
        </p:nvGrpSpPr>
        <p:grpSpPr>
          <a:xfrm>
            <a:off x="320327" y="917154"/>
            <a:ext cx="720080" cy="1000098"/>
            <a:chOff x="320328" y="917153"/>
            <a:chExt cx="720080" cy="1000098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21266372-9FB0-409C-9FE9-7521537756A8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66090DF6-F2E2-4DBD-863B-A82192B917E0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4" name="片側の 2 つの角を丸めた四角形 10">
            <a:extLst>
              <a:ext uri="{FF2B5EF4-FFF2-40B4-BE49-F238E27FC236}">
                <a16:creationId xmlns="" xmlns:a16="http://schemas.microsoft.com/office/drawing/2014/main" id="{1EFBCCD6-4C06-48D5-AA8E-5EA65D45AF11}"/>
              </a:ext>
            </a:extLst>
          </p:cNvPr>
          <p:cNvSpPr/>
          <p:nvPr/>
        </p:nvSpPr>
        <p:spPr>
          <a:xfrm rot="5400000">
            <a:off x="551301" y="1859814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="" xmlns:a16="http://schemas.microsoft.com/office/drawing/2014/main" id="{BB4F06AC-70DB-4F6E-BC7F-4466B67E578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>
                <a:extLst>
                  <a:ext uri="{FF2B5EF4-FFF2-40B4-BE49-F238E27FC236}">
                    <a16:creationId xmlns="" xmlns:a16="http://schemas.microsoft.com/office/drawing/2014/main" id="{B2DAEC38-816F-4470-98A4-EB02CDD62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772" y="3686583"/>
                <a:ext cx="51136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>
                <a:extLst>
                  <a:ext uri="{FF2B5EF4-FFF2-40B4-BE49-F238E27FC236}">
                    <a16:creationId xmlns:a16="http://schemas.microsoft.com/office/drawing/2014/main" id="{B2DAEC38-816F-4470-98A4-EB02CDD62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772" y="3686583"/>
                <a:ext cx="5113673" cy="523220"/>
              </a:xfrm>
              <a:prstGeom prst="rect">
                <a:avLst/>
              </a:prstGeom>
              <a:blipFill>
                <a:blip r:embed="rId5"/>
                <a:stretch>
                  <a:fillRect l="-2503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>
                <a:extLst>
                  <a:ext uri="{FF2B5EF4-FFF2-40B4-BE49-F238E27FC236}">
                    <a16:creationId xmlns="" xmlns:a16="http://schemas.microsoft.com/office/drawing/2014/main" id="{FB854585-2FD6-483B-88D7-F5CD74612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511" y="4209803"/>
                <a:ext cx="51136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求める点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の座標は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5,  4</m:t>
                        </m:r>
                      </m:e>
                    </m:d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>
                <a:extLst>
                  <a:ext uri="{FF2B5EF4-FFF2-40B4-BE49-F238E27FC236}">
                    <a16:creationId xmlns:a16="http://schemas.microsoft.com/office/drawing/2014/main" id="{FB854585-2FD6-483B-88D7-F5CD74612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511" y="4209803"/>
                <a:ext cx="5113673" cy="523220"/>
              </a:xfrm>
              <a:prstGeom prst="rect">
                <a:avLst/>
              </a:prstGeom>
              <a:blipFill>
                <a:blip r:embed="rId6"/>
                <a:stretch>
                  <a:fillRect l="-2503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7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67632" y="836712"/>
                <a:ext cx="766718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(5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を頂点とする平行四辺形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について，次の点の座標を求めよ。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836712"/>
                <a:ext cx="7667180" cy="1384995"/>
              </a:xfrm>
              <a:prstGeom prst="rect">
                <a:avLst/>
              </a:prstGeom>
              <a:blipFill>
                <a:blip r:embed="rId2"/>
                <a:stretch>
                  <a:fillRect l="-1671" t="-5286" r="-1193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12838" y="2132856"/>
                <a:ext cx="51092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対角線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の中点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altLang="ja-JP" sz="2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2838" y="2132856"/>
                <a:ext cx="5109286" cy="523220"/>
              </a:xfrm>
              <a:prstGeom prst="rect">
                <a:avLst/>
              </a:prstGeom>
              <a:blipFill>
                <a:blip r:embed="rId3"/>
                <a:stretch>
                  <a:fillRect l="-2506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0"/>
          <p:cNvSpPr txBox="1">
            <a:spLocks noChangeArrowheads="1"/>
          </p:cNvSpPr>
          <p:nvPr/>
        </p:nvSpPr>
        <p:spPr bwMode="auto">
          <a:xfrm>
            <a:off x="1167632" y="3717032"/>
            <a:ext cx="5054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 </a:t>
            </a:r>
            <a:r>
              <a:rPr lang="ja-JP" altLang="en-US" sz="2800" dirty="0"/>
              <a:t>頂点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ja-JP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="" xmlns:a16="http://schemas.microsoft.com/office/drawing/2014/main" id="{09B60F16-C275-4747-8443-2A920D09B9B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B4A09011-C74E-4B7D-BC5B-9012DF4C1FAC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B1A1851C-067C-4E76-8494-2B857336069C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="" xmlns:a16="http://schemas.microsoft.com/office/drawing/2014/main" id="{6BC20246-4483-4E13-A373-F2548225753D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="" xmlns:a16="http://schemas.microsoft.com/office/drawing/2014/main" id="{220AF844-A9A0-43B3-AA9C-0DCABB2C79A2}"/>
                  </a:ext>
                </a:extLst>
              </p:cNvPr>
              <p:cNvSpPr/>
              <p:nvPr/>
            </p:nvSpPr>
            <p:spPr>
              <a:xfrm>
                <a:off x="1763688" y="2531197"/>
                <a:ext cx="6192688" cy="1329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20AF844-A9A0-43B3-AA9C-0DCABB2C7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31197"/>
                <a:ext cx="6192688" cy="1329851"/>
              </a:xfrm>
              <a:prstGeom prst="rect">
                <a:avLst/>
              </a:prstGeom>
              <a:blipFill>
                <a:blip r:embed="rId4"/>
                <a:stretch>
                  <a:fillRect l="-1969" b="-110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="" xmlns:a16="http://schemas.microsoft.com/office/drawing/2014/main" id="{09C87EFC-04DE-4ED3-B838-D79ADD12BF21}"/>
                  </a:ext>
                </a:extLst>
              </p:cNvPr>
              <p:cNvSpPr/>
              <p:nvPr/>
            </p:nvSpPr>
            <p:spPr>
              <a:xfrm>
                <a:off x="1763688" y="4182078"/>
                <a:ext cx="6915546" cy="263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対角線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BD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の中点が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2800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5+</m:t>
                          </m:r>
                          <m:r>
                            <a:rPr lang="en-US" altLang="ja-JP" sz="28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800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28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m:t>=1</m:t>
                      </m:r>
                      <m:r>
                        <a:rPr lang="ja-JP" altLang="ja-JP" sz="28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−</m:t>
                          </m:r>
                          <m:r>
                            <a:rPr lang="en-US" altLang="ja-JP" sz="2800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2+</m:t>
                          </m:r>
                          <m:r>
                            <a:rPr lang="en-US" altLang="ja-JP" sz="2800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800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2800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m:t>=1</m:t>
                      </m:r>
                    </m:oMath>
                  </m:oMathPara>
                </a14:m>
                <a:endParaRPr lang="en-US" altLang="ja-JP" sz="2800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よって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𝑎</m:t>
                    </m:r>
                    <m:r>
                      <a:rPr lang="ja-JP" altLang="en-US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＝</m:t>
                    </m:r>
                    <m:r>
                      <a:rPr lang="en-US" altLang="ja-JP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−3</m:t>
                    </m:r>
                    <m:r>
                      <a:rPr lang="ja-JP" altLang="en-US" sz="2800" kern="1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，</m:t>
                    </m:r>
                    <m:r>
                      <a:rPr lang="en-US" altLang="ja-JP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𝑏</m:t>
                    </m:r>
                    <m:r>
                      <a:rPr lang="ja-JP" altLang="en-US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＝</m:t>
                    </m:r>
                    <m:r>
                      <a:rPr lang="en-US" altLang="ja-JP" sz="2800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4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ＭＳ 明朝" panose="02020609040205080304" pitchFamily="17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ゆえに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ja-JP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D</a:t>
                </a:r>
                <a:r>
                  <a:rPr lang="en-US" altLang="ja-JP" sz="2800" b="1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800" b="1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800" b="1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b="1" kern="1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b="1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</a:t>
                </a:r>
                <a:r>
                  <a:rPr lang="en-US" altLang="ja-JP" sz="2800" b="1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endParaRPr lang="ja-JP" altLang="ja-JP" sz="2800" b="1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C87EFC-04DE-4ED3-B838-D79ADD12B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82078"/>
                <a:ext cx="6915546" cy="2631298"/>
              </a:xfrm>
              <a:prstGeom prst="rect">
                <a:avLst/>
              </a:prstGeom>
              <a:blipFill rotWithShape="1">
                <a:blip r:embed="rId5"/>
                <a:stretch>
                  <a:fillRect l="-1762" t="-2778" b="-5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4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57175" y="908720"/>
                <a:ext cx="8707313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三角形の頂点とその対辺の中点を結ぶ線分を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中線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という。三角形の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本の中線は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点で交わり，この点をその三角形の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重心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という。重心はそれぞれの中線を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に内分する点である。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08720"/>
                <a:ext cx="8707313" cy="1815882"/>
              </a:xfrm>
              <a:prstGeom prst="rect">
                <a:avLst/>
              </a:prstGeom>
              <a:blipFill>
                <a:blip r:embed="rId3"/>
                <a:stretch>
                  <a:fillRect l="-1400" t="-3356" b="-7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メモ 14"/>
          <p:cNvSpPr/>
          <p:nvPr/>
        </p:nvSpPr>
        <p:spPr>
          <a:xfrm>
            <a:off x="7518673" y="980776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4" name="メモ 15"/>
          <p:cNvSpPr/>
          <p:nvPr/>
        </p:nvSpPr>
        <p:spPr>
          <a:xfrm>
            <a:off x="2915816" y="1816661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三角形の重心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0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94651" y="913216"/>
                <a:ext cx="514955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651" y="913216"/>
                <a:ext cx="5149557" cy="954107"/>
              </a:xfrm>
              <a:prstGeom prst="rect">
                <a:avLst/>
              </a:prstGeom>
              <a:blipFill>
                <a:blip r:embed="rId2"/>
                <a:stretch>
                  <a:fillRect t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94651" y="2257708"/>
                <a:ext cx="724885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点間の距離を求めよ。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(0)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651" y="2257708"/>
                <a:ext cx="7248854" cy="954107"/>
              </a:xfrm>
              <a:prstGeom prst="rect">
                <a:avLst/>
              </a:prstGeom>
              <a:blipFill>
                <a:blip r:embed="rId3"/>
                <a:stretch>
                  <a:fillRect l="-1682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12737" y="3211815"/>
                <a:ext cx="48245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OA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=|3−0|=|3|=</m:t>
                      </m:r>
                      <m:r>
                        <a:rPr lang="en-US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𝟑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2737" y="3211815"/>
                <a:ext cx="48245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94651" y="3743796"/>
                <a:ext cx="73953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AO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(−1)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(5)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651" y="3743796"/>
                <a:ext cx="7395300" cy="523220"/>
              </a:xfrm>
              <a:prstGeom prst="rect">
                <a:avLst/>
              </a:prstGeom>
              <a:blipFill>
                <a:blip r:embed="rId5"/>
                <a:stretch>
                  <a:fillRect l="-164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4267016"/>
                <a:ext cx="65875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ja-JP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AB</m:t>
                      </m:r>
                      <m:r>
                        <a:rPr lang="de-DE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=|5−(−1)|=|6|=</m:t>
                      </m:r>
                      <m:r>
                        <a:rPr lang="de-DE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𝟔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267016"/>
                <a:ext cx="65875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タイトル 1"/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数直線上の２点間の距離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94053" y="4798997"/>
                <a:ext cx="73953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(7)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053" y="4798997"/>
                <a:ext cx="7395300" cy="523220"/>
              </a:xfrm>
              <a:prstGeom prst="rect">
                <a:avLst/>
              </a:prstGeom>
              <a:blipFill>
                <a:blip r:embed="rId7"/>
                <a:stretch>
                  <a:fillRect l="-164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5322217"/>
                <a:ext cx="66136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ja-JP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AB</m:t>
                      </m:r>
                      <m:r>
                        <a:rPr lang="de-DE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=|3−7|=|−4|=</m:t>
                      </m:r>
                      <m:r>
                        <a:rPr lang="de-DE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𝟒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322217"/>
                <a:ext cx="661363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メモ 29"/>
          <p:cNvSpPr/>
          <p:nvPr/>
        </p:nvSpPr>
        <p:spPr>
          <a:xfrm>
            <a:off x="2339752" y="1412776"/>
            <a:ext cx="30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31" name="図 30" descr="\\10.133.53.90\Livretech\PNG\2017-03-27_SuII-Adv-PNG\SuII-Adv-PNG\II-adv-062-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4357" y="1164385"/>
            <a:ext cx="3035814" cy="56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グループ化 20">
            <a:extLst>
              <a:ext uri="{FF2B5EF4-FFF2-40B4-BE49-F238E27FC236}">
                <a16:creationId xmlns="" xmlns:a16="http://schemas.microsoft.com/office/drawing/2014/main" id="{3254EB7F-C692-4D1D-9960-ADF400649ECF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22" name="正方形/長方形 21">
              <a:extLst>
                <a:ext uri="{FF2B5EF4-FFF2-40B4-BE49-F238E27FC236}">
                  <a16:creationId xmlns="" xmlns:a16="http://schemas.microsoft.com/office/drawing/2014/main" id="{F5556126-9F30-4627-9A35-2FDA5CDE06F9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68A798BB-AFBD-4579-92E8-55D507DCC4AD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3D1D225B-6D85-4240-8757-EE74AE068371}"/>
              </a:ext>
            </a:extLst>
          </p:cNvPr>
          <p:cNvGrpSpPr/>
          <p:nvPr/>
        </p:nvGrpSpPr>
        <p:grpSpPr>
          <a:xfrm>
            <a:off x="257173" y="2247255"/>
            <a:ext cx="858444" cy="461665"/>
            <a:chOff x="257173" y="908720"/>
            <a:chExt cx="858444" cy="461665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="" xmlns:a16="http://schemas.microsoft.com/office/drawing/2014/main" id="{A30E3878-6B09-4869-9ADD-42D881D3FD33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="" xmlns:a16="http://schemas.microsoft.com/office/drawing/2014/main" id="{095AC69F-F928-45CB-A09D-6703E3CF587D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93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7" grpId="0"/>
      <p:bldP spid="48" grpId="0"/>
      <p:bldP spid="56" grpId="0"/>
      <p:bldP spid="28" grpId="0"/>
      <p:bldP spid="29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679773"/>
                  </p:ext>
                </p:extLst>
              </p:nvPr>
            </p:nvGraphicFramePr>
            <p:xfrm>
              <a:off x="257175" y="980728"/>
              <a:ext cx="8707313" cy="23211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1868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568863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:r>
                            <a:rPr lang="ja-JP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三角形の重心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89074">
                    <a:tc gridSpan="2">
                      <a:txBody>
                        <a:bodyPr/>
                        <a:lstStyle/>
                        <a:p>
                          <a:pPr marL="26670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を頂点とする△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ABC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の重心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の座標は</a:t>
                          </a:r>
                          <a:endParaRPr lang="ja-JP" altLang="en-US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</a:endParaRPr>
                        </a:p>
                        <a:p>
                          <a:pPr marL="26670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ja-JP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en-US" sz="2800" b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f>
                                      <m:fPr>
                                        <m:ctrlPr>
                                          <a:rPr lang="ja-JP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ja-JP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1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ja-JP" sz="2800" b="1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679773"/>
                  </p:ext>
                </p:extLst>
              </p:nvPr>
            </p:nvGraphicFramePr>
            <p:xfrm>
              <a:off x="257175" y="980728"/>
              <a:ext cx="8707313" cy="23211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186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88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:r>
                            <a:rPr lang="ja-JP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三角形の重心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9074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28296" r="-350" b="-16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タイトル 1">
            <a:extLst>
              <a:ext uri="{FF2B5EF4-FFF2-40B4-BE49-F238E27FC236}">
                <a16:creationId xmlns="" xmlns:a16="http://schemas.microsoft.com/office/drawing/2014/main" id="{2D134929-FA3B-44A6-9D47-56A8CEBCFDA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三角形の重心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316593" y="916480"/>
                <a:ext cx="7647895" cy="2854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(5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を頂点とする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の重心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2+5+(−1)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593" y="916480"/>
                <a:ext cx="7647895" cy="2854756"/>
              </a:xfrm>
              <a:prstGeom prst="rect">
                <a:avLst/>
              </a:prstGeom>
              <a:blipFill>
                <a:blip r:embed="rId3"/>
                <a:stretch>
                  <a:fillRect l="-1673" t="-2559" b="-1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メモ 11"/>
          <p:cNvSpPr/>
          <p:nvPr/>
        </p:nvSpPr>
        <p:spPr>
          <a:xfrm>
            <a:off x="1547664" y="2132856"/>
            <a:ext cx="3492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9" name="メモ 11"/>
          <p:cNvSpPr/>
          <p:nvPr/>
        </p:nvSpPr>
        <p:spPr>
          <a:xfrm>
            <a:off x="3163775" y="3185186"/>
            <a:ext cx="144016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1" name="メモ 11"/>
          <p:cNvSpPr/>
          <p:nvPr/>
        </p:nvSpPr>
        <p:spPr>
          <a:xfrm>
            <a:off x="5271930" y="2132856"/>
            <a:ext cx="3384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="" xmlns:a16="http://schemas.microsoft.com/office/drawing/2014/main" id="{43B55A0D-3999-4C47-8744-E188934F688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三角形の重心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="" xmlns:a16="http://schemas.microsoft.com/office/drawing/2014/main" id="{6F84D57E-A667-4C99-9951-4E44ED6E43C8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21" name="正方形/長方形 20">
              <a:extLst>
                <a:ext uri="{FF2B5EF4-FFF2-40B4-BE49-F238E27FC236}">
                  <a16:creationId xmlns="" xmlns:a16="http://schemas.microsoft.com/office/drawing/2014/main" id="{CE4D2F83-876B-4B1F-88ED-32BC5BF71665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6B963D03-9052-4326-B162-0B35DD117831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67632" y="907964"/>
                <a:ext cx="77968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(−5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(8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−7)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を頂点とする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の重心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907964"/>
                <a:ext cx="7796856" cy="954107"/>
              </a:xfrm>
              <a:prstGeom prst="rect">
                <a:avLst/>
              </a:prstGeom>
              <a:blipFill>
                <a:blip r:embed="rId3"/>
                <a:stretch>
                  <a:fillRect l="-1642" t="-8333" r="-1016" b="-160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2" y="2060848"/>
                <a:ext cx="7704855" cy="2327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060848"/>
                <a:ext cx="7704855" cy="2327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437F3A98-1E68-4EF5-B62C-0AF0B4472B1A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="" xmlns:a16="http://schemas.microsoft.com/office/drawing/2014/main" id="{51D14F90-6B2F-4EA5-874B-0518680A3663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="" xmlns:a16="http://schemas.microsoft.com/office/drawing/2014/main" id="{A04637B0-FFED-4B68-A4AE-1D3C2309047F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86B878F8-1E33-4FF4-9EB3-80D40994626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内分点・外分点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三角形の重心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1"/>
              <p:cNvSpPr>
                <a:spLocks noChangeArrowheads="1"/>
              </p:cNvSpPr>
              <p:nvPr/>
            </p:nvSpPr>
            <p:spPr bwMode="auto">
              <a:xfrm>
                <a:off x="257175" y="908720"/>
                <a:ext cx="8635305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のグラフは，傾きが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の直線である。この直線と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軸との交点の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座標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を，この直線の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切片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という。</a:t>
                </a: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についての方程式を成り立たせる</a:t>
                </a:r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のえがく図形を，その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方程式の表す図形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または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方程式のグラフ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という。また，その方程式を，その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図形の方程式</a:t>
                </a: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という。</a:t>
                </a:r>
              </a:p>
            </p:txBody>
          </p:sp>
        </mc:Choice>
        <mc:Fallback xmlns="">
          <p:sp>
            <p:nvSpPr>
              <p:cNvPr id="10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08720"/>
                <a:ext cx="8635305" cy="3108543"/>
              </a:xfrm>
              <a:prstGeom prst="rect">
                <a:avLst/>
              </a:prstGeom>
              <a:blipFill>
                <a:blip r:embed="rId2"/>
                <a:stretch>
                  <a:fillRect l="-1411" t="-2353" b="-39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メモ 11"/>
          <p:cNvSpPr/>
          <p:nvPr/>
        </p:nvSpPr>
        <p:spPr>
          <a:xfrm>
            <a:off x="1221257" y="1821952"/>
            <a:ext cx="126251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5562552" y="2663150"/>
            <a:ext cx="311390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1475656" y="3068960"/>
            <a:ext cx="28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2195736" y="3538138"/>
            <a:ext cx="27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259632" y="916480"/>
                <a:ext cx="7528386" cy="256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 </a:t>
                </a: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と変形できるから，傾きが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切片が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の直線を表す。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16480"/>
                <a:ext cx="7528386" cy="2567369"/>
              </a:xfrm>
              <a:prstGeom prst="rect">
                <a:avLst/>
              </a:prstGeom>
              <a:blipFill>
                <a:blip r:embed="rId3"/>
                <a:stretch>
                  <a:fillRect l="-1700" t="-2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 descr="\\10.133.53.90\Livretech\PNG\2017-03-27_SuII-Adv-PNG\SuII-Adv-PNG\II-adv-069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296" y="916164"/>
            <a:ext cx="2534722" cy="241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メモ 21"/>
          <p:cNvSpPr/>
          <p:nvPr/>
        </p:nvSpPr>
        <p:spPr>
          <a:xfrm>
            <a:off x="1259630" y="2649464"/>
            <a:ext cx="488249" cy="79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6" name="メモ 21"/>
          <p:cNvSpPr/>
          <p:nvPr/>
        </p:nvSpPr>
        <p:spPr>
          <a:xfrm>
            <a:off x="3275896" y="2829464"/>
            <a:ext cx="3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7" name="メモ 21"/>
          <p:cNvSpPr/>
          <p:nvPr/>
        </p:nvSpPr>
        <p:spPr>
          <a:xfrm>
            <a:off x="2890704" y="1412776"/>
            <a:ext cx="2029253" cy="79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="" xmlns:a16="http://schemas.microsoft.com/office/drawing/2014/main" id="{DE8E217B-2646-4285-90CC-2EFCE8A6BFE5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18" name="正方形/長方形 17">
              <a:extLst>
                <a:ext uri="{FF2B5EF4-FFF2-40B4-BE49-F238E27FC236}">
                  <a16:creationId xmlns="" xmlns:a16="http://schemas.microsoft.com/office/drawing/2014/main" id="{0E36C168-E8D4-4BBB-B547-353C201E2F98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="" xmlns:a16="http://schemas.microsoft.com/office/drawing/2014/main" id="{ACECD386-E9F6-4556-8B37-64E6BADDDCD0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="" xmlns:a16="http://schemas.microsoft.com/office/drawing/2014/main" id="{EB6EBF51-B337-4291-B762-84769E33E2AA}"/>
                  </a:ext>
                </a:extLst>
              </p:cNvPr>
              <p:cNvSpPr/>
              <p:nvPr/>
            </p:nvSpPr>
            <p:spPr>
              <a:xfrm>
                <a:off x="1259630" y="3484165"/>
                <a:ext cx="770485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と変形できるから，点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1)</m:t>
                    </m:r>
                  </m:oMath>
                </a14:m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:r>
                  <a:rPr lang="en-US" altLang="ja-JP" sz="2800" i="1" kern="1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 に平行な直線を表す。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B6EBF51-B337-4291-B762-84769E33E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0" y="3484165"/>
                <a:ext cx="7704858" cy="1384995"/>
              </a:xfrm>
              <a:prstGeom prst="rect">
                <a:avLst/>
              </a:prstGeom>
              <a:blipFill>
                <a:blip r:embed="rId5"/>
                <a:stretch>
                  <a:fillRect l="-1661" t="-5727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="" xmlns:a16="http://schemas.microsoft.com/office/drawing/2014/main" id="{492483F2-3DE4-4E2C-A5B7-E9A00B8DDFF5}"/>
                  </a:ext>
                </a:extLst>
              </p:cNvPr>
              <p:cNvSpPr/>
              <p:nvPr/>
            </p:nvSpPr>
            <p:spPr>
              <a:xfrm>
                <a:off x="1259630" y="4924325"/>
                <a:ext cx="75283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−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と変形できるから，点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(−1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0)</m:t>
                    </m:r>
                  </m:oMath>
                </a14:m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:r>
                  <a:rPr lang="en-US" altLang="ja-JP" sz="2800" i="1" kern="1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 に平行な直線を表す。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92483F2-3DE4-4E2C-A5B7-E9A00B8DD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0" y="4924325"/>
                <a:ext cx="7528388" cy="1384995"/>
              </a:xfrm>
              <a:prstGeom prst="rect">
                <a:avLst/>
              </a:prstGeom>
              <a:blipFill>
                <a:blip r:embed="rId6"/>
                <a:stretch>
                  <a:fillRect l="-1700" t="-5727" r="-97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メモ 21">
            <a:extLst>
              <a:ext uri="{FF2B5EF4-FFF2-40B4-BE49-F238E27FC236}">
                <a16:creationId xmlns="" xmlns:a16="http://schemas.microsoft.com/office/drawing/2014/main" id="{3C05FB2F-7F13-4D8D-8695-3EDAA6A858ED}"/>
              </a:ext>
            </a:extLst>
          </p:cNvPr>
          <p:cNvSpPr/>
          <p:nvPr/>
        </p:nvSpPr>
        <p:spPr>
          <a:xfrm>
            <a:off x="4860032" y="3548145"/>
            <a:ext cx="116678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9" name="メモ 21">
            <a:extLst>
              <a:ext uri="{FF2B5EF4-FFF2-40B4-BE49-F238E27FC236}">
                <a16:creationId xmlns="" xmlns:a16="http://schemas.microsoft.com/office/drawing/2014/main" id="{49092A5B-2D0C-4FC4-A2D0-AC24A554B5A5}"/>
              </a:ext>
            </a:extLst>
          </p:cNvPr>
          <p:cNvSpPr/>
          <p:nvPr/>
        </p:nvSpPr>
        <p:spPr>
          <a:xfrm>
            <a:off x="5023824" y="4004748"/>
            <a:ext cx="116678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30" name="メモ 21">
            <a:extLst>
              <a:ext uri="{FF2B5EF4-FFF2-40B4-BE49-F238E27FC236}">
                <a16:creationId xmlns="" xmlns:a16="http://schemas.microsoft.com/office/drawing/2014/main" id="{4EAFBFB2-87F0-42E9-A7B0-2605B4554B4E}"/>
              </a:ext>
            </a:extLst>
          </p:cNvPr>
          <p:cNvSpPr/>
          <p:nvPr/>
        </p:nvSpPr>
        <p:spPr>
          <a:xfrm>
            <a:off x="7599198" y="4004748"/>
            <a:ext cx="116678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31" name="メモ 21">
            <a:extLst>
              <a:ext uri="{FF2B5EF4-FFF2-40B4-BE49-F238E27FC236}">
                <a16:creationId xmlns="" xmlns:a16="http://schemas.microsoft.com/office/drawing/2014/main" id="{D13A2D2D-0AE3-4EFF-9A99-17BF68544040}"/>
              </a:ext>
            </a:extLst>
          </p:cNvPr>
          <p:cNvSpPr/>
          <p:nvPr/>
        </p:nvSpPr>
        <p:spPr>
          <a:xfrm>
            <a:off x="4860031" y="4950914"/>
            <a:ext cx="144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32" name="メモ 21">
            <a:extLst>
              <a:ext uri="{FF2B5EF4-FFF2-40B4-BE49-F238E27FC236}">
                <a16:creationId xmlns="" xmlns:a16="http://schemas.microsoft.com/office/drawing/2014/main" id="{B5334BE2-BB10-4F0B-A4B0-E4DAB982F66E}"/>
              </a:ext>
            </a:extLst>
          </p:cNvPr>
          <p:cNvSpPr/>
          <p:nvPr/>
        </p:nvSpPr>
        <p:spPr>
          <a:xfrm>
            <a:off x="4998505" y="5406326"/>
            <a:ext cx="144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33" name="メモ 21">
            <a:extLst>
              <a:ext uri="{FF2B5EF4-FFF2-40B4-BE49-F238E27FC236}">
                <a16:creationId xmlns="" xmlns:a16="http://schemas.microsoft.com/office/drawing/2014/main" id="{81110DC9-C22E-4835-BE77-11E439442D03}"/>
              </a:ext>
            </a:extLst>
          </p:cNvPr>
          <p:cNvSpPr/>
          <p:nvPr/>
        </p:nvSpPr>
        <p:spPr>
          <a:xfrm>
            <a:off x="7797705" y="5409503"/>
            <a:ext cx="116678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67632" y="908720"/>
                <a:ext cx="7667180" cy="246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次の方程式の表す図形を座標平面上にかけ。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ja-JP" altLang="ja-JP" sz="28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908720"/>
                <a:ext cx="7667180" cy="2462213"/>
              </a:xfrm>
              <a:prstGeom prst="rect">
                <a:avLst/>
              </a:prstGeom>
              <a:blipFill>
                <a:blip r:embed="rId3"/>
                <a:stretch>
                  <a:fillRect l="-1671" t="-2475" b="-1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F72A67D8-5250-4449-BA42-CFA3AEAA56C5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AC93D677-D11F-4F1E-9FCF-E0FB324A6393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="" xmlns:a16="http://schemas.microsoft.com/office/drawing/2014/main" id="{368908F4-65A4-4965-87B3-8237E9712822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835696" y="692696"/>
                <a:ext cx="5976664" cy="300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と変形できるので，この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方程式が表す図形は，傾き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切片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の直線である。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92696"/>
                <a:ext cx="5976664" cy="3003899"/>
              </a:xfrm>
              <a:prstGeom prst="rect">
                <a:avLst/>
              </a:prstGeom>
              <a:blipFill>
                <a:blip r:embed="rId4"/>
                <a:stretch>
                  <a:fillRect l="-2039" t="-2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8" b="10365"/>
          <a:stretch/>
        </p:blipFill>
        <p:spPr bwMode="auto">
          <a:xfrm>
            <a:off x="6569068" y="697010"/>
            <a:ext cx="2196000" cy="225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="" xmlns:a16="http://schemas.microsoft.com/office/drawing/2014/main" id="{51180EDF-46D9-41E5-A9E1-A2DF56285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632" y="260648"/>
                <a:ext cx="70767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1180EDF-46D9-41E5-A9E1-A2DF56285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260648"/>
                <a:ext cx="7076776" cy="523220"/>
              </a:xfrm>
              <a:prstGeom prst="rect">
                <a:avLst/>
              </a:prstGeom>
              <a:blipFill>
                <a:blip r:embed="rId6"/>
                <a:stretch>
                  <a:fillRect l="-1810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8">
                <a:extLst>
                  <a:ext uri="{FF2B5EF4-FFF2-40B4-BE49-F238E27FC236}">
                    <a16:creationId xmlns="" xmlns:a16="http://schemas.microsoft.com/office/drawing/2014/main" id="{41F0CD50-77BD-4A6A-BF60-E1C452BAD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632" y="3527722"/>
                <a:ext cx="67865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id="{41F0CD50-77BD-4A6A-BF60-E1C452BA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3527722"/>
                <a:ext cx="6786586" cy="523220"/>
              </a:xfrm>
              <a:prstGeom prst="rect">
                <a:avLst/>
              </a:prstGeom>
              <a:blipFill>
                <a:blip r:embed="rId7"/>
                <a:stretch>
                  <a:fillRect l="-188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="" xmlns:a16="http://schemas.microsoft.com/office/drawing/2014/main" id="{83F3C5B1-4331-4993-A3A1-14801A9D736C}"/>
                  </a:ext>
                </a:extLst>
              </p:cNvPr>
              <p:cNvSpPr/>
              <p:nvPr/>
            </p:nvSpPr>
            <p:spPr>
              <a:xfrm>
                <a:off x="1835695" y="4077072"/>
                <a:ext cx="417646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と変形できるので，この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方程式が表す図形は，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点（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）を通り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軸に平行な直線である。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 </a:t>
                </a:r>
                <a:endParaRPr lang="ja-JP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83F3C5B1-4331-4993-A3A1-14801A9D7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4077072"/>
                <a:ext cx="4176465" cy="2677656"/>
              </a:xfrm>
              <a:prstGeom prst="rect">
                <a:avLst/>
              </a:prstGeom>
              <a:blipFill>
                <a:blip r:embed="rId8"/>
                <a:stretch>
                  <a:fillRect l="-2920" t="-3189" r="-1168" b="-54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0117E5DC-22FB-4777-8898-57E5A7A6DB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2" b="12818"/>
          <a:stretch/>
        </p:blipFill>
        <p:spPr bwMode="auto">
          <a:xfrm>
            <a:off x="6584308" y="3825920"/>
            <a:ext cx="2196000" cy="220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97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="" xmlns:a16="http://schemas.microsoft.com/office/drawing/2014/main" id="{1C7FBDFE-52FB-462A-B8CD-B61C8705A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474" y="260648"/>
                <a:ext cx="70767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ja-JP" altLang="ja-JP" sz="2800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7FBDFE-52FB-462A-B8CD-B61C8705A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474" y="260648"/>
                <a:ext cx="7076776" cy="523220"/>
              </a:xfrm>
              <a:prstGeom prst="rect">
                <a:avLst/>
              </a:prstGeom>
              <a:blipFill>
                <a:blip r:embed="rId4"/>
                <a:stretch>
                  <a:fillRect l="-1723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="" xmlns:a16="http://schemas.microsoft.com/office/drawing/2014/main" id="{87B85967-ADF2-4F4F-8D3D-27A67B3D7C61}"/>
                  </a:ext>
                </a:extLst>
              </p:cNvPr>
              <p:cNvSpPr/>
              <p:nvPr/>
            </p:nvSpPr>
            <p:spPr>
              <a:xfrm>
                <a:off x="1835694" y="764704"/>
                <a:ext cx="432048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方程式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＝－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</a:rPr>
                  <a:t>と変形できるので，この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</a:rPr>
                  <a:t>方程式が表す図形は，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（</m:t>
                    </m:r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）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</a:rPr>
                  <a:t>を通り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</a:rPr>
                  <a:t>軸に平行な直線である。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7B85967-ADF2-4F4F-8D3D-27A67B3D7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4" y="764704"/>
                <a:ext cx="4320482" cy="2677656"/>
              </a:xfrm>
              <a:prstGeom prst="rect">
                <a:avLst/>
              </a:prstGeom>
              <a:blipFill>
                <a:blip r:embed="rId5"/>
                <a:stretch>
                  <a:fillRect l="-2821" t="-2727" b="-5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96501519-6C42-4509-A7FB-B83E42FEA8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 b="10088"/>
          <a:stretch/>
        </p:blipFill>
        <p:spPr bwMode="auto">
          <a:xfrm>
            <a:off x="6569065" y="696959"/>
            <a:ext cx="2196000" cy="23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24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650490"/>
                  </p:ext>
                </p:extLst>
              </p:nvPr>
            </p:nvGraphicFramePr>
            <p:xfrm>
              <a:off x="257175" y="1052737"/>
              <a:ext cx="8563297" cy="15174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9051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57424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4311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1</m:t>
                              </m:r>
                            </m:oMath>
                          </a14:m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点を通り，傾き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の直線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074381">
                    <a:tc gridSpan="2">
                      <a:txBody>
                        <a:bodyPr/>
                        <a:lstStyle/>
                        <a:p>
                          <a:pPr marL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ja-JP" altLang="en-US" sz="28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点</m:t>
                                </m:r>
                                <m:d>
                                  <m:dPr>
                                    <m:ctrlPr>
                                      <a:rPr lang="ja-JP" altLang="ja-JP" sz="2800" b="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ja-JP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明朝" panose="02020609040205080304" pitchFamily="17" charset="-128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明朝" panose="02020609040205080304" pitchFamily="17" charset="-128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ja-JP" altLang="en-US" sz="28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，</m:t>
                                    </m:r>
                                    <m:sSub>
                                      <m:sSubPr>
                                        <m:ctrlPr>
                                          <a:rPr lang="ja-JP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明朝" panose="02020609040205080304" pitchFamily="17" charset="-128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明朝" panose="02020609040205080304" pitchFamily="17" charset="-128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ja-JP" altLang="en-US" sz="2800" b="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を通り，傾き</m:t>
                                </m:r>
                                <m:r>
                                  <a:rPr lang="en-US" altLang="ja-JP" sz="2800" b="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sz="2800" b="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の直線の方程式は</m:t>
                                </m:r>
                              </m:oMath>
                              <m:oMath xmlns:m="http://schemas.openxmlformats.org/officeDocument/2006/math"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  <m:d>
                                  <m: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ja-JP" sz="2800" b="1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650490"/>
                  </p:ext>
                </p:extLst>
              </p:nvPr>
            </p:nvGraphicFramePr>
            <p:xfrm>
              <a:off x="257175" y="1052737"/>
              <a:ext cx="8563297" cy="15174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90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742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311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6" t="-24658" r="-72161" b="-249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74381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51412" r="-356" b="-2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21966" y="3413318"/>
                <a:ext cx="7598506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を通り，傾き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の直線の方程式は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5)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＝－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4(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966" y="3413318"/>
                <a:ext cx="7598506" cy="1815882"/>
              </a:xfrm>
              <a:prstGeom prst="rect">
                <a:avLst/>
              </a:prstGeom>
              <a:blipFill>
                <a:blip r:embed="rId3"/>
                <a:stretch>
                  <a:fillRect l="-1604" t="-4362" b="-3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メモ 21"/>
          <p:cNvSpPr/>
          <p:nvPr/>
        </p:nvSpPr>
        <p:spPr>
          <a:xfrm>
            <a:off x="3131840" y="4077120"/>
            <a:ext cx="360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D126C326-7BF1-45D6-AE51-B3406A50AF27}"/>
              </a:ext>
            </a:extLst>
          </p:cNvPr>
          <p:cNvGrpSpPr/>
          <p:nvPr/>
        </p:nvGrpSpPr>
        <p:grpSpPr>
          <a:xfrm>
            <a:off x="210403" y="3415221"/>
            <a:ext cx="903509" cy="460800"/>
            <a:chOff x="210403" y="916480"/>
            <a:chExt cx="903509" cy="460800"/>
          </a:xfrm>
        </p:grpSpPr>
        <p:sp>
          <p:nvSpPr>
            <p:cNvPr id="19" name="正方形/長方形 18">
              <a:extLst>
                <a:ext uri="{FF2B5EF4-FFF2-40B4-BE49-F238E27FC236}">
                  <a16:creationId xmlns="" xmlns:a16="http://schemas.microsoft.com/office/drawing/2014/main" id="{D9115707-5312-4984-AF1F-092D52A22E96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6B24A938-7340-40CD-995E-FA87832DA199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1" name="メモ 21">
            <a:extLst>
              <a:ext uri="{FF2B5EF4-FFF2-40B4-BE49-F238E27FC236}">
                <a16:creationId xmlns="" xmlns:a16="http://schemas.microsoft.com/office/drawing/2014/main" id="{5747E085-E865-44B6-8EFB-1888D7334338}"/>
              </a:ext>
            </a:extLst>
          </p:cNvPr>
          <p:cNvSpPr/>
          <p:nvPr/>
        </p:nvSpPr>
        <p:spPr>
          <a:xfrm>
            <a:off x="3131840" y="4653136"/>
            <a:ext cx="2016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18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0" grpId="1" animBg="1"/>
      <p:bldP spid="31" grpId="0" animBg="1"/>
      <p:bldP spid="3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67633" y="890717"/>
                <a:ext cx="7719194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を通り，次の条件を満たす直線の方程式を求めよ。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傾きが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3" y="890717"/>
                <a:ext cx="7719194" cy="1384995"/>
              </a:xfrm>
              <a:prstGeom prst="rect">
                <a:avLst/>
              </a:prstGeom>
              <a:blipFill>
                <a:blip r:embed="rId3"/>
                <a:stretch>
                  <a:fillRect l="-1659" t="-5286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67632" y="3573016"/>
                <a:ext cx="6898413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傾きが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2" y="3573016"/>
                <a:ext cx="6898413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475656" y="2192729"/>
                <a:ext cx="7411171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(−3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を通り，傾きが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＝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2{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3)}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2192729"/>
                <a:ext cx="7411171" cy="1384995"/>
              </a:xfrm>
              <a:prstGeom prst="rect">
                <a:avLst/>
              </a:prstGeom>
              <a:blipFill>
                <a:blip r:embed="rId5"/>
                <a:stretch>
                  <a:fillRect l="-1645" t="-5727" r="-1234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475656" y="4221088"/>
                <a:ext cx="7411171" cy="248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点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(−3</m:t>
                      </m:r>
                      <m:r>
                        <a:rPr lang="ja-JP" altLang="en-US" sz="28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，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4)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を通り，傾きが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の直線の方程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式は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ts val="27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−4=−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　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4221088"/>
                <a:ext cx="7411171" cy="2488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="" xmlns:a16="http://schemas.microsoft.com/office/drawing/2014/main" id="{6D6B45BB-279A-41B1-8E77-E116665F2FB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50759ACF-8B8F-4641-8B83-381B019E7185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="" xmlns:a16="http://schemas.microsoft.com/office/drawing/2014/main" id="{C18C1953-9C1B-487E-BACF-C523B69B75F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="" xmlns:a16="http://schemas.microsoft.com/office/drawing/2014/main" id="{E00139E6-288D-4009-AD15-4971DFBB4FAA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4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4157787"/>
                  </p:ext>
                </p:extLst>
              </p:nvPr>
            </p:nvGraphicFramePr>
            <p:xfrm>
              <a:off x="257174" y="980728"/>
              <a:ext cx="8635305" cy="25922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945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14584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506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kern="100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oMath>
                          </a14:m>
                          <a:r>
                            <a:rPr lang="ja-JP" sz="280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点間の距離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141636">
                    <a:tc gridSpan="2">
                      <a:txBody>
                        <a:bodyPr/>
                        <a:lstStyle/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ja-JP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間の距離は</a:t>
                          </a:r>
                        </a:p>
                        <a:p>
                          <a:pPr marL="98679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  <m:r>
                                  <a:rPr lang="en-US" sz="2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ja-JP" sz="2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ja-JP" sz="2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ja-JP" sz="2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ja-JP" sz="2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800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ja-JP" sz="2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ja-JP" sz="2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ja-JP" sz="2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ja-JP" sz="2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800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ja-JP" sz="2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</a:endParaRPr>
                        </a:p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とくに，原点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と点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ja-JP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2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の距離は</a:t>
                          </a:r>
                          <a:endParaRPr lang="ja-JP" altLang="en-US" sz="2800" b="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ja-JP" sz="2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𝐎𝐏</m:t>
                                </m:r>
                                <m:r>
                                  <a:rPr lang="en-US" sz="2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ja-JP" sz="2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ja-JP" sz="2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ja-JP" sz="2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28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4157787"/>
                  </p:ext>
                </p:extLst>
              </p:nvPr>
            </p:nvGraphicFramePr>
            <p:xfrm>
              <a:off x="257174" y="980728"/>
              <a:ext cx="8635305" cy="25922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894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458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065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3" t="-22973" r="-247677" b="-48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41636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" t="-25779" r="-353" b="-11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257174" y="3645024"/>
                <a:ext cx="863530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この公式は，線分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軸または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軸に平行な場合でも成り立つ。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3645024"/>
                <a:ext cx="8635305" cy="954107"/>
              </a:xfrm>
              <a:prstGeom prst="rect">
                <a:avLst/>
              </a:prstGeom>
              <a:blipFill>
                <a:blip r:embed="rId4"/>
                <a:stretch>
                  <a:fillRect l="-1411" t="-8333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="" xmlns:a16="http://schemas.microsoft.com/office/drawing/2014/main" id="{2D2C97E3-ADEE-4D6C-9EDE-A9B7DF240BC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987627"/>
                  </p:ext>
                </p:extLst>
              </p:nvPr>
            </p:nvGraphicFramePr>
            <p:xfrm>
              <a:off x="257176" y="908720"/>
              <a:ext cx="8563296" cy="24165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3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537198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3392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2</m:t>
                              </m:r>
                            </m:oMath>
                          </a14:m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点を通る直線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82658"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点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ja-JP" alt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，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を通る直線の方程式は</a:t>
                          </a:r>
                          <a:endParaRPr kumimoji="1" lang="ja-JP" altLang="en-US" sz="2800" b="0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1" lang="ja-JP" altLang="en-US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</m:t>
                                </m:r>
                                <m:r>
                                  <m:rPr>
                                    <m:nor/>
                                  </m:rPr>
                                  <a:rPr kumimoji="1" lang="ja-JP" altLang="en-US" sz="28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のとき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sz="2800" b="0" kern="1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ＭＳ ゴシック" panose="020B0609070205080204" pitchFamily="49" charset="-128"/>
                                    <a:ea typeface="ＭＳ ゴシック" panose="020B0609070205080204" pitchFamily="49" charset="-128"/>
                                    <a:cs typeface="Times New Roman" panose="02020603050405020304" pitchFamily="18" charset="0"/>
                                  </a:rPr>
                                  <m:t>　　</m:t>
                                </m:r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kumimoji="1" lang="ja-JP" altLang="ja-JP" sz="2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1" lang="ja-JP" altLang="en-US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　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</a:t>
                          </a: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:r>
                            <a:rPr kumimoji="1" lang="ja-JP" altLang="en-US" sz="2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2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　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kumimoji="1" lang="ja-JP" altLang="ja-JP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987627"/>
                  </p:ext>
                </p:extLst>
              </p:nvPr>
            </p:nvGraphicFramePr>
            <p:xfrm>
              <a:off x="257176" y="908720"/>
              <a:ext cx="8563296" cy="24165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71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2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3" t="-26761" r="-169084" b="-47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82658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27607" r="-356" b="-337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2" y="3832296"/>
                <a:ext cx="7560840" cy="2607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(6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8−2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6−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すなわち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832296"/>
                <a:ext cx="7560840" cy="2607765"/>
              </a:xfrm>
              <a:prstGeom prst="rect">
                <a:avLst/>
              </a:prstGeom>
              <a:blipFill>
                <a:blip r:embed="rId3"/>
                <a:stretch>
                  <a:fillRect t="-3044" r="-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メモ 21"/>
          <p:cNvSpPr/>
          <p:nvPr/>
        </p:nvSpPr>
        <p:spPr>
          <a:xfrm>
            <a:off x="2699792" y="4317588"/>
            <a:ext cx="45000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="" xmlns:a16="http://schemas.microsoft.com/office/drawing/2014/main" id="{FC206BB4-6318-498D-A78C-DDC853A249F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DC0637AA-790B-47D9-8F0F-D55EAD789D6D}"/>
              </a:ext>
            </a:extLst>
          </p:cNvPr>
          <p:cNvGrpSpPr/>
          <p:nvPr/>
        </p:nvGrpSpPr>
        <p:grpSpPr>
          <a:xfrm>
            <a:off x="210403" y="3832296"/>
            <a:ext cx="903509" cy="460800"/>
            <a:chOff x="210403" y="916480"/>
            <a:chExt cx="903509" cy="460800"/>
          </a:xfrm>
        </p:grpSpPr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B0825715-D063-484E-9440-B400AFD360BE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EAF7522C-9B98-4BF9-8DA7-AD4C38A77782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2" name="メモ 21">
            <a:extLst>
              <a:ext uri="{FF2B5EF4-FFF2-40B4-BE49-F238E27FC236}">
                <a16:creationId xmlns="" xmlns:a16="http://schemas.microsoft.com/office/drawing/2014/main" id="{51130C8E-5C86-42B7-8200-45DE78721DC3}"/>
              </a:ext>
            </a:extLst>
          </p:cNvPr>
          <p:cNvSpPr/>
          <p:nvPr/>
        </p:nvSpPr>
        <p:spPr>
          <a:xfrm>
            <a:off x="3347864" y="5445224"/>
            <a:ext cx="19800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93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0" grpId="1" animBg="1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0136" y="894199"/>
                <a:ext cx="7719196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(6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−1)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(−3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5)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(−2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pt-BR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pt-BR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pt-BR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(−2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pt-BR" altLang="ja-JP" sz="280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−6)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94199"/>
                <a:ext cx="7719196" cy="3108543"/>
              </a:xfrm>
              <a:prstGeom prst="rect">
                <a:avLst/>
              </a:prstGeom>
              <a:blipFill>
                <a:blip r:embed="rId3"/>
                <a:stretch>
                  <a:fillRect l="-1579" t="-2549" b="-13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="" xmlns:a16="http://schemas.microsoft.com/office/drawing/2014/main" id="{B529BA5E-79DD-4E61-B59D-E8CEDC07B3B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="" xmlns:a16="http://schemas.microsoft.com/office/drawing/2014/main" id="{80E01E81-508F-4CAC-B87C-B1D3AE569C55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="" xmlns:a16="http://schemas.microsoft.com/office/drawing/2014/main" id="{D7AD9B0D-A4C7-4CCA-9595-A127315A98D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="" xmlns:a16="http://schemas.microsoft.com/office/drawing/2014/main" id="{8E021C95-BF0D-447A-A9A8-23C78CA9124A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6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763688" y="778588"/>
                <a:ext cx="7200800" cy="2218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−3)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4−2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778588"/>
                <a:ext cx="7200800" cy="2218364"/>
              </a:xfrm>
              <a:prstGeom prst="rect">
                <a:avLst/>
              </a:prstGeom>
              <a:blipFill rotWithShape="1">
                <a:blip r:embed="rId3"/>
                <a:stretch>
                  <a:fillRect l="-1692" t="-3297" b="-60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763688" y="3501008"/>
                <a:ext cx="7200800" cy="2599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</m:t>
                    </m:r>
                    <m: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(6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−1)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(−3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5)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−3−6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501008"/>
                <a:ext cx="7200800" cy="2599751"/>
              </a:xfrm>
              <a:prstGeom prst="rect">
                <a:avLst/>
              </a:prstGeom>
              <a:blipFill>
                <a:blip r:embed="rId4"/>
                <a:stretch>
                  <a:fillRect l="-1692" t="-2810" r="-10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8">
                <a:extLst>
                  <a:ext uri="{FF2B5EF4-FFF2-40B4-BE49-F238E27FC236}">
                    <a16:creationId xmlns="" xmlns:a16="http://schemas.microsoft.com/office/drawing/2014/main" id="{9C251019-B9AB-4531-B33D-9A54C0409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4" y="26064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−3)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7" name="テキスト ボックス 8">
                <a:extLst>
                  <a:ext uri="{FF2B5EF4-FFF2-40B4-BE49-F238E27FC236}">
                    <a16:creationId xmlns:a16="http://schemas.microsoft.com/office/drawing/2014/main" id="{9C251019-B9AB-4531-B33D-9A54C0409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60648"/>
                <a:ext cx="7054626" cy="523220"/>
              </a:xfrm>
              <a:prstGeom prst="rect">
                <a:avLst/>
              </a:prstGeom>
              <a:blipFill>
                <a:blip r:embed="rId6"/>
                <a:stretch>
                  <a:fillRect l="-1815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>
                <a:extLst>
                  <a:ext uri="{FF2B5EF4-FFF2-40B4-BE49-F238E27FC236}">
                    <a16:creationId xmlns="" xmlns:a16="http://schemas.microsoft.com/office/drawing/2014/main" id="{EB6B18BB-B1C6-4F1B-80A9-9B620B068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782" y="297778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(6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5)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EB6B18BB-B1C6-4F1B-80A9-9B620B068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82" y="2977788"/>
                <a:ext cx="7054626" cy="523220"/>
              </a:xfrm>
              <a:prstGeom prst="rect">
                <a:avLst/>
              </a:prstGeom>
              <a:blipFill>
                <a:blip r:embed="rId7"/>
                <a:stretch>
                  <a:fillRect l="-172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4" y="225770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257708"/>
                <a:ext cx="7054626" cy="523220"/>
              </a:xfrm>
              <a:prstGeom prst="rect">
                <a:avLst/>
              </a:prstGeom>
              <a:blipFill>
                <a:blip r:embed="rId3"/>
                <a:stretch>
                  <a:fillRect l="-1815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731498" y="783868"/>
                <a:ext cx="723299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0)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−6)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ja-JP" alt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＝</m:t>
                      </m:r>
                      <m:r>
                        <a:rPr lang="en-US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98" y="783868"/>
                <a:ext cx="7232990" cy="1384995"/>
              </a:xfrm>
              <a:prstGeom prst="rect">
                <a:avLst/>
              </a:prstGeom>
              <a:blipFill>
                <a:blip r:embed="rId4"/>
                <a:stretch>
                  <a:fillRect l="-1685" t="-5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726026" y="2780928"/>
                <a:ext cx="723299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</m:t>
                    </m:r>
                    <m: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(4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7)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(−3</m:t>
                    </m:r>
                    <m:r>
                      <a:rPr lang="ja-JP" altLang="en-US" sz="28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7)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𝒚</m:t>
                      </m:r>
                      <m:r>
                        <a:rPr lang="ja-JP" alt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＝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𝟕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026" y="2780928"/>
                <a:ext cx="7232990" cy="1384995"/>
              </a:xfrm>
              <a:prstGeom prst="rect">
                <a:avLst/>
              </a:prstGeom>
              <a:blipFill>
                <a:blip r:embed="rId5"/>
                <a:stretch>
                  <a:fillRect l="-1685" t="-5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="" xmlns:a16="http://schemas.microsoft.com/office/drawing/2014/main" id="{3981F500-D760-4842-9BAC-F03CCEBF6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782" y="26064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pt-BR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pt-BR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−6)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981F500-D760-4842-9BAC-F03CCEBF6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82" y="260648"/>
                <a:ext cx="7054626" cy="523220"/>
              </a:xfrm>
              <a:prstGeom prst="rect">
                <a:avLst/>
              </a:prstGeom>
              <a:blipFill>
                <a:blip r:embed="rId7"/>
                <a:stretch>
                  <a:fillRect l="-1729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1726026" y="4165923"/>
                <a:ext cx="7094446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en-US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参考</a:t>
                </a:r>
                <a:r>
                  <a:rPr lang="en-US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  <a:r>
                  <a:rPr lang="ja-JP" altLang="en-US" sz="2600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異なる</a:t>
                </a:r>
                <a14:m>
                  <m:oMath xmlns:m="http://schemas.openxmlformats.org/officeDocument/2006/math">
                    <m:r>
                      <a:rPr lang="en-US" altLang="ja-JP" sz="2600" b="0" i="0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600" b="0" i="0" dirty="0">
                    <a:solidFill>
                      <a:srgbClr val="FF0000"/>
                    </a:solidFill>
                    <a:latin typeface="+mj-lt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6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,</m:t>
                    </m:r>
                    <m:d>
                      <m:dPr>
                        <m:ctrlP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anose="020B0609070205080204" pitchFamily="49" charset="-128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600" b="0" i="0" dirty="0">
                    <a:solidFill>
                      <a:srgbClr val="FF0000"/>
                    </a:solidFill>
                    <a:latin typeface="+mj-lt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600" i="0" dirty="0">
                    <a:solidFill>
                      <a:srgbClr val="FF0000"/>
                    </a:solidFill>
                    <a:latin typeface="+mj-lt"/>
                    <a:ea typeface="ＭＳ ゴシック" panose="020B0609070205080204" pitchFamily="49" charset="-128"/>
                  </a:rPr>
                  <a:t>通る直線の方程式を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ja-JP" sz="2600" b="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𝑦</m:t>
                        </m:r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6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=</m:t>
                    </m:r>
                    <m:d>
                      <m:dPr>
                        <m:ctrlPr>
                          <a:rPr lang="en-US" altLang="ja-JP" sz="26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6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6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60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 </m:t>
                    </m:r>
                    <m:r>
                      <a:rPr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600" b="0" i="1" dirty="0" smtClean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𝑥</m:t>
                    </m:r>
                    <m:r>
                      <a:rPr lang="en-US" altLang="ja-JP" sz="2600" b="0" i="1" dirty="0" smtClean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−</m:t>
                    </m:r>
                    <m:sSub>
                      <m:sSubPr>
                        <m:ctrlP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  <m:t>1</m:t>
                        </m:r>
                      </m:sub>
                    </m:sSub>
                    <m:r>
                      <a:rPr lang="en-US" altLang="ja-JP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600" i="0" kern="100" dirty="0">
                    <a:solidFill>
                      <a:srgbClr val="FF0000"/>
                    </a:solidFill>
                    <a:latin typeface="+mj-lt"/>
                    <a:ea typeface="ＭＳ ゴシック" panose="020B0609070205080204" pitchFamily="49" charset="-128"/>
                    <a:cs typeface="ＭＳ 明朝" panose="02020609040205080304" pitchFamily="17" charset="-128"/>
                  </a:rPr>
                  <a:t>とすると，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1</m:t>
                        </m:r>
                      </m:sub>
                    </m:sSub>
                    <m:r>
                      <a:rPr lang="en-US" altLang="ja-JP" sz="26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≠</m:t>
                    </m:r>
                    <m:sSub>
                      <m:sSubPr>
                        <m:ctrlPr>
                          <a:rPr lang="ja-JP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6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2</m:t>
                        </m:r>
                      </m:sub>
                    </m:sSub>
                    <m:r>
                      <a:rPr lang="en-US" altLang="ja-JP" sz="26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2600" i="0" kern="100" dirty="0">
                    <a:solidFill>
                      <a:srgbClr val="FF0000"/>
                    </a:solidFill>
                    <a:effectLst/>
                    <a:latin typeface="+mj-lt"/>
                    <a:ea typeface="ＭＳ ゴシック" panose="020B0609070205080204" pitchFamily="49" charset="-128"/>
                    <a:cs typeface="ＭＳ 明朝" panose="02020609040205080304" pitchFamily="17" charset="-128"/>
                  </a:rPr>
                  <a:t>のとき，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1</m:t>
                        </m:r>
                      </m:sub>
                    </m:sSub>
                    <m:r>
                      <a:rPr lang="en-US" altLang="ja-JP" sz="26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明朝" panose="02020609040205080304" pitchFamily="17" charset="-128"/>
                      </a:rPr>
                      <m:t>=</m:t>
                    </m:r>
                    <m:sSub>
                      <m:sSubPr>
                        <m:ctrlPr>
                          <a:rPr lang="ja-JP" altLang="ja-JP" sz="26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明朝" panose="02020609040205080304" pitchFamily="17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ときと場合分けする必要がない</a:t>
                </a:r>
                <a:r>
                  <a:rPr lang="ja-JP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。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026" y="4165923"/>
                <a:ext cx="7094446" cy="1692771"/>
              </a:xfrm>
              <a:prstGeom prst="rect">
                <a:avLst/>
              </a:prstGeom>
              <a:blipFill>
                <a:blip r:embed="rId8"/>
                <a:stretch>
                  <a:fillRect l="-1546" t="-3957" r="-515" b="-86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01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0136" y="836712"/>
                <a:ext cx="7719195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(7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があるとき，次の問に答えよ。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を通る直線の方程式を求めよ。</a:t>
                </a:r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が一直線上にあるように，定 </a:t>
                </a:r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の値を定めよ。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36712"/>
                <a:ext cx="7719195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579" t="-2727" b="-4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="" xmlns:a16="http://schemas.microsoft.com/office/drawing/2014/main" id="{87BB96DC-96A5-4B77-8D0F-AE9D5168B3DE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504FA39E-E9E8-41D9-BF7D-8C44694C2B23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="" xmlns:a16="http://schemas.microsoft.com/office/drawing/2014/main" id="{DC3A4BD3-5FCE-4C7F-B97B-133639E16F5D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タイトル 1">
            <a:extLst>
              <a:ext uri="{FF2B5EF4-FFF2-40B4-BE49-F238E27FC236}">
                <a16:creationId xmlns="" xmlns:a16="http://schemas.microsoft.com/office/drawing/2014/main" id="{740AE851-282B-4230-B6AB-AB44D6819FD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4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774238" y="925538"/>
                <a:ext cx="6882314" cy="242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altLang="ja-JP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ja-JP" alt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ja-JP" altLang="en-US" sz="28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altLang="ja-JP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ja-JP" alt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ja-JP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ts val="26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3−6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7−(−2)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−(−2)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hangingPunct="1">
                  <a:lnSpc>
                    <a:spcPts val="5500"/>
                  </a:lnSpc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</a:rPr>
                  <a:t>すなわち</a:t>
                </a:r>
                <a:r>
                  <a:rPr lang="ja-JP" altLang="en-US" sz="2800" b="1" dirty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ja-JP" sz="2800" b="1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4238" y="925538"/>
                <a:ext cx="6882314" cy="2423740"/>
              </a:xfrm>
              <a:prstGeom prst="rect">
                <a:avLst/>
              </a:prstGeom>
              <a:blipFill>
                <a:blip r:embed="rId3"/>
                <a:stretch>
                  <a:fillRect l="-1771" t="-32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="" xmlns:a16="http://schemas.microsoft.com/office/drawing/2014/main" id="{FB6F5A49-6BB9-48DA-B54E-01A666FFFFDD}"/>
                  </a:ext>
                </a:extLst>
              </p:cNvPr>
              <p:cNvSpPr/>
              <p:nvPr/>
            </p:nvSpPr>
            <p:spPr>
              <a:xfrm>
                <a:off x="1190136" y="260648"/>
                <a:ext cx="770234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を通る直線の方程式を求めよ。</a:t>
                </a:r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B6F5A49-6BB9-48DA-B54E-01A666FFF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36" y="260648"/>
                <a:ext cx="7702344" cy="738664"/>
              </a:xfrm>
              <a:prstGeom prst="rect">
                <a:avLst/>
              </a:prstGeom>
              <a:blipFill>
                <a:blip r:embed="rId5"/>
                <a:stretch>
                  <a:fillRect l="-1582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="" xmlns:a16="http://schemas.microsoft.com/office/drawing/2014/main" id="{87C214AD-E699-41D9-92DE-AA0752B786F1}"/>
                  </a:ext>
                </a:extLst>
              </p:cNvPr>
              <p:cNvSpPr/>
              <p:nvPr/>
            </p:nvSpPr>
            <p:spPr>
              <a:xfrm>
                <a:off x="1190136" y="3122965"/>
                <a:ext cx="763033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ja-JP" altLang="en-US" sz="280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が一直線上にあるように，定 </a:t>
                </a:r>
                <a:endParaRPr lang="en-US" altLang="ja-JP" sz="2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数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の値を定めよ。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7C214AD-E699-41D9-92DE-AA0752B78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36" y="3122965"/>
                <a:ext cx="7630336" cy="954107"/>
              </a:xfrm>
              <a:prstGeom prst="rect">
                <a:avLst/>
              </a:prstGeom>
              <a:blipFill>
                <a:blip r:embed="rId6"/>
                <a:stretch>
                  <a:fillRect l="-1597" t="-8280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0">
                <a:extLst>
                  <a:ext uri="{FF2B5EF4-FFF2-40B4-BE49-F238E27FC236}">
                    <a16:creationId xmlns="" xmlns:a16="http://schemas.microsoft.com/office/drawing/2014/main" id="{2E7AC754-3880-4F87-8A6B-CEC1DE918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404" y="4005064"/>
                <a:ext cx="7129871" cy="257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で求めた直線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</a:rPr>
                        <m:t>上にあるから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+4=−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ゆえに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7AC754-3880-4F87-8A6B-CEC1DE918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9404" y="4005064"/>
                <a:ext cx="7129871" cy="2573012"/>
              </a:xfrm>
              <a:prstGeom prst="rect">
                <a:avLst/>
              </a:prstGeom>
              <a:blipFill rotWithShape="1">
                <a:blip r:embed="rId7"/>
                <a:stretch>
                  <a:fillRect l="-1796" t="-2844" b="-5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55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2" y="920453"/>
                <a:ext cx="7560840" cy="315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を通る直線の方程式は，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1346200" eaLnBrk="1" hangingPunct="1">
                  <a:tabLst>
                    <a:tab pos="4492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−0=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である。これを変形すると</a:t>
                </a:r>
              </a:p>
              <a:p>
                <a:pPr marL="1973263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20453"/>
                <a:ext cx="7560840" cy="3156442"/>
              </a:xfrm>
              <a:prstGeom prst="rect">
                <a:avLst/>
              </a:prstGeom>
              <a:blipFill>
                <a:blip r:embed="rId2"/>
                <a:stretch>
                  <a:fillRect l="-1694" t="-2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メモ 21"/>
          <p:cNvSpPr/>
          <p:nvPr/>
        </p:nvSpPr>
        <p:spPr>
          <a:xfrm>
            <a:off x="2539765" y="1842896"/>
            <a:ext cx="3505270" cy="79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1" y="4509120"/>
                <a:ext cx="756083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直線と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軸との交点の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座標をその直線の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切片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という。例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の直線では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切片が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切片が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b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2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4509120"/>
                <a:ext cx="7560839" cy="1384995"/>
              </a:xfrm>
              <a:prstGeom prst="rect">
                <a:avLst/>
              </a:prstGeom>
              <a:blipFill>
                <a:blip r:embed="rId3"/>
                <a:stretch>
                  <a:fillRect l="-1694" t="-5727" r="-1613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="" xmlns:a16="http://schemas.microsoft.com/office/drawing/2014/main" id="{AD1113C9-6A03-410A-9E05-C3C53DF6548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9BDC7E13-2799-42B2-A101-8ECF074106A4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6C8E273A-A722-41AD-A1A7-62E5DB07833B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97853469-9939-4F20-9F77-BFA91F4C4F74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4" name="メモ 21">
            <a:extLst>
              <a:ext uri="{FF2B5EF4-FFF2-40B4-BE49-F238E27FC236}">
                <a16:creationId xmlns="" xmlns:a16="http://schemas.microsoft.com/office/drawing/2014/main" id="{77C081F8-ED8D-4015-8C12-7D767A1FCCF3}"/>
              </a:ext>
            </a:extLst>
          </p:cNvPr>
          <p:cNvSpPr/>
          <p:nvPr/>
        </p:nvSpPr>
        <p:spPr>
          <a:xfrm>
            <a:off x="3066551" y="3284895"/>
            <a:ext cx="1944217" cy="79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35" name="片側の 2 つの角を丸めた四角形 10">
            <a:extLst>
              <a:ext uri="{FF2B5EF4-FFF2-40B4-BE49-F238E27FC236}">
                <a16:creationId xmlns="" xmlns:a16="http://schemas.microsoft.com/office/drawing/2014/main" id="{04F395A7-F7A3-4549-BC49-9CC36FA1702C}"/>
              </a:ext>
            </a:extLst>
          </p:cNvPr>
          <p:cNvSpPr/>
          <p:nvPr/>
        </p:nvSpPr>
        <p:spPr>
          <a:xfrm rot="5400000">
            <a:off x="551301" y="4451684"/>
            <a:ext cx="324000" cy="65413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dist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注意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9"/>
          <a:stretch/>
        </p:blipFill>
        <p:spPr>
          <a:xfrm>
            <a:off x="6084168" y="2348880"/>
            <a:ext cx="2916574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3607" y="908720"/>
                <a:ext cx="762686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切片が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切片が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である直線の方程式を求めよ。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607" y="908720"/>
                <a:ext cx="7626865" cy="954107"/>
              </a:xfrm>
              <a:prstGeom prst="rect">
                <a:avLst/>
              </a:prstGeom>
              <a:blipFill>
                <a:blip r:embed="rId3"/>
                <a:stretch>
                  <a:fillRect l="-1679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3607" y="1935381"/>
                <a:ext cx="7626865" cy="1698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切片が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切片が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の直線，すなわち，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0)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−2)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を通る直線の方程式は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607" y="1935381"/>
                <a:ext cx="7626865" cy="1698157"/>
              </a:xfrm>
              <a:prstGeom prst="rect">
                <a:avLst/>
              </a:prstGeom>
              <a:blipFill>
                <a:blip r:embed="rId4"/>
                <a:stretch>
                  <a:fillRect t="-4301" r="-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87624" y="4005064"/>
                <a:ext cx="6906785" cy="2123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参考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は空間において，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点を通る平面の方程式を表す。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005064"/>
                <a:ext cx="6906785" cy="2123082"/>
              </a:xfrm>
              <a:prstGeom prst="rect">
                <a:avLst/>
              </a:prstGeom>
              <a:blipFill rotWithShape="1">
                <a:blip r:embed="rId5"/>
                <a:stretch>
                  <a:fillRect l="-1853" t="-2874" b="-7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8E4ABCAB-90D8-4197-A7A0-125DBA859D5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直線の方程式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直線の方程式のいろいろな形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359FCFE9-0E43-4412-8B18-5E592AB79A82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="" xmlns:a16="http://schemas.microsoft.com/office/drawing/2014/main" id="{0DE49BBB-B72C-440E-A3F7-59D8D8AE961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="" xmlns:a16="http://schemas.microsoft.com/office/drawing/2014/main" id="{27300B17-04CD-412A-9626-7D47DFA4A868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45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700559"/>
                  </p:ext>
                </p:extLst>
              </p:nvPr>
            </p:nvGraphicFramePr>
            <p:xfrm>
              <a:off x="257175" y="1063475"/>
              <a:ext cx="8563297" cy="15734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9494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1683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9825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2800" b="0" i="1" kern="100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2</m:t>
                              </m:r>
                            </m:oMath>
                          </a14:m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直線の平行条件・垂直条件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146717">
                    <a:tc gridSpan="2">
                      <a:txBody>
                        <a:bodyPr/>
                        <a:lstStyle/>
                        <a:p>
                          <a:pPr marL="0" indent="0" algn="ctr"/>
                          <a14:m>
                            <m:oMath xmlns:m="http://schemas.openxmlformats.org/officeDocument/2006/math">
                              <m:r>
                                <a:rPr kumimoji="1" lang="en-US" altLang="ja-JP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直線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𝑚𝑥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について</a:t>
                          </a:r>
                        </a:p>
                        <a:p>
                          <a:pPr marL="0" indent="0" algn="ctr"/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平行条件は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	</a:t>
                          </a: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垂直条件は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𝒎𝒎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6700559"/>
                  </p:ext>
                </p:extLst>
              </p:nvPr>
            </p:nvGraphicFramePr>
            <p:xfrm>
              <a:off x="257175" y="1063475"/>
              <a:ext cx="8563297" cy="15734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949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83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" t="-28571" r="-59322" b="-28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46717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" t="-47619" r="-356" b="-47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2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0"/>
          <p:cNvSpPr txBox="1">
            <a:spLocks noChangeArrowheads="1"/>
          </p:cNvSpPr>
          <p:nvPr/>
        </p:nvSpPr>
        <p:spPr bwMode="auto">
          <a:xfrm>
            <a:off x="1190136" y="907084"/>
            <a:ext cx="76303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次の直線のうち，互いに平行なもの，互いに垂直なものを選べ。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917661"/>
                <a:ext cx="44619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917661"/>
                <a:ext cx="4461984" cy="523220"/>
              </a:xfrm>
              <a:prstGeom prst="rect">
                <a:avLst/>
              </a:prstGeom>
              <a:blipFill>
                <a:blip r:embed="rId2"/>
                <a:stretch>
                  <a:fillRect l="-2732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643393"/>
                <a:ext cx="48220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643393"/>
                <a:ext cx="4822024" cy="523220"/>
              </a:xfrm>
              <a:prstGeom prst="rect">
                <a:avLst/>
              </a:prstGeom>
              <a:blipFill>
                <a:blip r:embed="rId3"/>
                <a:stretch>
                  <a:fillRect l="-2528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3513960"/>
                <a:ext cx="4606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③ </a:t>
                </a:r>
                <a14:m>
                  <m:oMath xmlns:m="http://schemas.openxmlformats.org/officeDocument/2006/math"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513960"/>
                <a:ext cx="4606000" cy="523220"/>
              </a:xfrm>
              <a:prstGeom prst="rect">
                <a:avLst/>
              </a:prstGeom>
              <a:blipFill>
                <a:blip r:embed="rId4"/>
                <a:stretch>
                  <a:fillRect l="-2646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4384527"/>
                <a:ext cx="41739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④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384527"/>
                <a:ext cx="4173952" cy="523220"/>
              </a:xfrm>
              <a:prstGeom prst="rect">
                <a:avLst/>
              </a:prstGeom>
              <a:blipFill>
                <a:blip r:embed="rId5"/>
                <a:stretch>
                  <a:fillRect l="-2920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38823" y="1915561"/>
                <a:ext cx="32735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＝－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8823" y="1915561"/>
                <a:ext cx="32735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38823" y="2361602"/>
                <a:ext cx="3593384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8823" y="2361602"/>
                <a:ext cx="3593384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41062" y="3250116"/>
                <a:ext cx="3613700" cy="89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1062" y="3250116"/>
                <a:ext cx="3613700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538823" y="4125261"/>
                <a:ext cx="3807418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8823" y="4125261"/>
                <a:ext cx="380741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190136" y="5112783"/>
            <a:ext cx="7558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fontAlgn="ctr"/>
            <a:r>
              <a:rPr lang="ja-JP" altLang="ja-JP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ゆえに，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互いに平行なもの　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</a:t>
            </a:r>
          </a:p>
          <a:p>
            <a:pPr fontAlgn="ctr"/>
            <a:r>
              <a:rPr lang="en-US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互いに垂直なもの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</a:t>
            </a:r>
            <a:endParaRPr lang="ja-JP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="" xmlns:a16="http://schemas.microsoft.com/office/drawing/2014/main" id="{2D4480AC-71E5-40BA-B0E7-492B01E6AA5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4EEE433A-060F-4ED6-9722-B265BDEAAA84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="" xmlns:a16="http://schemas.microsoft.com/office/drawing/2014/main" id="{ACFEFE03-DC53-4A4B-8A5A-65599FFB23F7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="" xmlns:a16="http://schemas.microsoft.com/office/drawing/2014/main" id="{2D96C617-BF64-4AD8-976D-6EA16CA07C3A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0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48567" y="916838"/>
                <a:ext cx="7283873" cy="2968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間の距離は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原点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(5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12)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の距離は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OP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169</m:t>
                          </m:r>
                        </m:e>
                      </m:ra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567" y="916838"/>
                <a:ext cx="7283873" cy="2968313"/>
              </a:xfrm>
              <a:prstGeom prst="rect">
                <a:avLst/>
              </a:prstGeom>
              <a:blipFill>
                <a:blip r:embed="rId2"/>
                <a:stretch>
                  <a:fillRect l="-17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メモ 1"/>
          <p:cNvSpPr/>
          <p:nvPr/>
        </p:nvSpPr>
        <p:spPr>
          <a:xfrm>
            <a:off x="1831625" y="1772816"/>
            <a:ext cx="6117756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3" name="メモ 1"/>
          <p:cNvSpPr/>
          <p:nvPr/>
        </p:nvSpPr>
        <p:spPr>
          <a:xfrm>
            <a:off x="2185300" y="3168794"/>
            <a:ext cx="5195012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C6F95834-6FDE-46FA-9A3F-734E1E780EC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D91D7F6D-87BC-44ED-80E5-3FC8F417D76F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15" name="正方形/長方形 14">
              <a:extLst>
                <a:ext uri="{FF2B5EF4-FFF2-40B4-BE49-F238E27FC236}">
                  <a16:creationId xmlns="" xmlns:a16="http://schemas.microsoft.com/office/drawing/2014/main" id="{F3B28850-F59A-485E-9074-AAD4E22B265D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="" xmlns:a16="http://schemas.microsoft.com/office/drawing/2014/main" id="{3AD39D45-C488-4648-9933-275A6FF65EE8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3001"/>
          <a:stretch/>
        </p:blipFill>
        <p:spPr bwMode="auto">
          <a:xfrm>
            <a:off x="6588224" y="3194770"/>
            <a:ext cx="246678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59632" y="910975"/>
                <a:ext cx="756084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(−1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9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に平行な直線の方程式を求めよ。また，垂直な直線の方程式を求めよ。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0975"/>
                <a:ext cx="7560840" cy="1384995"/>
              </a:xfrm>
              <a:prstGeom prst="rect">
                <a:avLst/>
              </a:prstGeom>
              <a:blipFill>
                <a:blip r:embed="rId3"/>
                <a:stretch>
                  <a:fillRect l="-1694" t="-5263" b="-10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59630" y="2403549"/>
                <a:ext cx="7560840" cy="132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−9=0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の傾きは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である。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0" y="2403549"/>
                <a:ext cx="7560840" cy="1329851"/>
              </a:xfrm>
              <a:prstGeom prst="rect">
                <a:avLst/>
              </a:prstGeom>
              <a:blipFill>
                <a:blip r:embed="rId4"/>
                <a:stretch>
                  <a:fillRect l="-1694" t="-5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FAC8562C-EFDF-44BA-A1DF-B4E715E16CF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43D2820C-2FE2-4964-9FB5-ACA5EB0BD9E9}"/>
              </a:ext>
            </a:extLst>
          </p:cNvPr>
          <p:cNvGrpSpPr/>
          <p:nvPr/>
        </p:nvGrpSpPr>
        <p:grpSpPr>
          <a:xfrm>
            <a:off x="320327" y="917154"/>
            <a:ext cx="720080" cy="1000098"/>
            <a:chOff x="320328" y="917153"/>
            <a:chExt cx="720080" cy="1000098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="" xmlns:a16="http://schemas.microsoft.com/office/drawing/2014/main" id="{2E25CC02-E41F-484A-A24E-69910C07C96A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31BA8B6F-D827-4A39-9935-02BECA59A361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2" name="片側の 2 つの角を丸めた四角形 10">
            <a:extLst>
              <a:ext uri="{FF2B5EF4-FFF2-40B4-BE49-F238E27FC236}">
                <a16:creationId xmlns="" xmlns:a16="http://schemas.microsoft.com/office/drawing/2014/main" id="{162B6A75-BB0D-4382-835B-F4DE3FE44FA7}"/>
              </a:ext>
            </a:extLst>
          </p:cNvPr>
          <p:cNvSpPr/>
          <p:nvPr/>
        </p:nvSpPr>
        <p:spPr>
          <a:xfrm rot="5400000">
            <a:off x="551302" y="2255823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>
                <a:extLst>
                  <a:ext uri="{FF2B5EF4-FFF2-40B4-BE49-F238E27FC236}">
                    <a16:creationId xmlns="" xmlns:a16="http://schemas.microsoft.com/office/drawing/2014/main" id="{D4B39882-A71E-43DB-B8B3-437AB599F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630" y="3645024"/>
                <a:ext cx="6048673" cy="256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に平行な直線の傾きは</a:t>
                </a:r>
                <a:endParaRPr lang="en-US" altLang="ja-JP" sz="28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であるから，点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 2</m:t>
                          </m:r>
                        </m:e>
                      </m: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通り，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に平行な直線の方程式は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−2=−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3" name="テキスト ボックス 2">
                <a:extLst>
                  <a:ext uri="{FF2B5EF4-FFF2-40B4-BE49-F238E27FC236}">
                    <a16:creationId xmlns:a16="http://schemas.microsoft.com/office/drawing/2014/main" id="{D4B39882-A71E-43DB-B8B3-437AB599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0" y="3645024"/>
                <a:ext cx="6048673" cy="2567369"/>
              </a:xfrm>
              <a:prstGeom prst="rect">
                <a:avLst/>
              </a:prstGeom>
              <a:blipFill>
                <a:blip r:embed="rId5"/>
                <a:stretch>
                  <a:fillRect l="-2117" t="-3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0E6ADDFE-1B62-4B8E-8C05-D2845093CA7D}"/>
              </a:ext>
            </a:extLst>
          </p:cNvPr>
          <p:cNvGrpSpPr/>
          <p:nvPr/>
        </p:nvGrpSpPr>
        <p:grpSpPr>
          <a:xfrm>
            <a:off x="1259629" y="6218148"/>
            <a:ext cx="7128793" cy="523220"/>
            <a:chOff x="1259629" y="6218148"/>
            <a:chExt cx="71287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259629" y="6218148"/>
                  <a:ext cx="712879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9pPr>
                </a:lstStyle>
                <a:p>
                  <a:r>
                    <a:rPr lang="ja-JP" altLang="en-US" sz="28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すなわち　　　</a:t>
                  </a: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1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</m:oMath>
                  </a14:m>
                  <a:r>
                    <a:rPr lang="ja-JP" altLang="en-US" sz="28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　</a:t>
                  </a:r>
                  <a:r>
                    <a:rPr lang="en-US" altLang="ja-JP" sz="2800" dirty="0">
                      <a:latin typeface="ＭＳ 明朝" panose="02020609040205080304" pitchFamily="17" charset="-128"/>
                      <a:ea typeface="ＭＳ 明朝" panose="02020609040205080304" pitchFamily="17" charset="-128"/>
                    </a:rPr>
                    <a:t>……</a:t>
                  </a:r>
                  <a:endPara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endParaRPr>
                </a:p>
              </p:txBody>
            </p:sp>
          </mc:Choice>
          <mc:Fallback xmlns="">
            <p:sp>
              <p:nvSpPr>
                <p:cNvPr id="22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9629" y="6218148"/>
                  <a:ext cx="712879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796" t="-13953" b="-290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テキスト ボックス 33">
              <a:extLst>
                <a:ext uri="{FF2B5EF4-FFF2-40B4-BE49-F238E27FC236}">
                  <a16:creationId xmlns="" xmlns:a16="http://schemas.microsoft.com/office/drawing/2014/main" id="{96B50A63-C50F-4FA0-BC1D-A353C3F08C9C}"/>
                </a:ext>
              </a:extLst>
            </p:cNvPr>
            <p:cNvSpPr txBox="1"/>
            <p:nvPr/>
          </p:nvSpPr>
          <p:spPr>
            <a:xfrm>
              <a:off x="7236296" y="6263758"/>
              <a:ext cx="432000" cy="43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ja-JP" altLang="en-US" sz="24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答</a:t>
              </a:r>
              <a:endParaRPr kumimoji="1"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4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331640" y="1916832"/>
                <a:ext cx="7560840" cy="1332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(−1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に垂直な直線の方程式は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1916832"/>
                <a:ext cx="7560840" cy="1332673"/>
              </a:xfrm>
              <a:prstGeom prst="rect">
                <a:avLst/>
              </a:prstGeom>
              <a:blipFill>
                <a:blip r:embed="rId2"/>
                <a:stretch>
                  <a:fillRect l="-1612" t="-5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>
                <a:extLst>
                  <a:ext uri="{FF2B5EF4-FFF2-40B4-BE49-F238E27FC236}">
                    <a16:creationId xmlns="" xmlns:a16="http://schemas.microsoft.com/office/drawing/2014/main" id="{E1B026F5-8AA7-432D-90AC-26507EC85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1640" y="548680"/>
                <a:ext cx="7488830" cy="1332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に垂直な直線の傾きを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　　　　</m:t>
                      </m:r>
                      <m:r>
                        <m:rPr>
                          <m:nor/>
                        </m:rPr>
                        <a:rPr lang="en-US" altLang="ja-JP" sz="2800"/>
                        <m:t>	</m:t>
                      </m:r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</m:t>
                      </m:r>
                      <m:r>
                        <m:rPr>
                          <m:nor/>
                        </m:rPr>
                        <a:rPr lang="en-US" altLang="ja-JP" sz="2800"/>
                        <m:t>	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1" name="テキスト ボックス 2">
                <a:extLst>
                  <a:ext uri="{FF2B5EF4-FFF2-40B4-BE49-F238E27FC236}">
                    <a16:creationId xmlns:a16="http://schemas.microsoft.com/office/drawing/2014/main" id="{E1B026F5-8AA7-432D-90AC-26507EC8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548680"/>
                <a:ext cx="7488830" cy="1332673"/>
              </a:xfrm>
              <a:prstGeom prst="rect">
                <a:avLst/>
              </a:prstGeom>
              <a:blipFill>
                <a:blip r:embed="rId4"/>
                <a:stretch>
                  <a:fillRect l="-1627" t="-5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E56ACA79-5A4F-4A32-9C53-F7BD9D103E02}"/>
              </a:ext>
            </a:extLst>
          </p:cNvPr>
          <p:cNvGrpSpPr/>
          <p:nvPr/>
        </p:nvGrpSpPr>
        <p:grpSpPr>
          <a:xfrm>
            <a:off x="1331640" y="3284984"/>
            <a:ext cx="7488830" cy="523220"/>
            <a:chOff x="1331640" y="3284984"/>
            <a:chExt cx="748883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331640" y="3284984"/>
                  <a:ext cx="748883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ill Sans MT"/>
                      <a:ea typeface="ＭＳ Ｐゴシック" pitchFamily="50" charset="-128"/>
                    </a:defRPr>
                  </a:lvl9pPr>
                </a:lstStyle>
                <a:p>
                  <a:r>
                    <a:rPr lang="ja-JP" altLang="en-US" sz="28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すなわち	</a:t>
                  </a: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8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</m:oMath>
                  </a14:m>
                  <a:r>
                    <a:rPr lang="ja-JP" altLang="en-US" sz="28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　　</a:t>
                  </a:r>
                  <a:r>
                    <a:rPr lang="en-US" altLang="ja-JP" sz="2800" dirty="0">
                      <a:latin typeface="ＭＳ 明朝" panose="02020609040205080304" pitchFamily="17" charset="-128"/>
                      <a:ea typeface="ＭＳ 明朝" panose="02020609040205080304" pitchFamily="17" charset="-128"/>
                    </a:rPr>
                    <a:t>……</a:t>
                  </a:r>
                  <a:endPara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endParaRPr>
                </a:p>
              </p:txBody>
            </p:sp>
          </mc:Choice>
          <mc:Fallback xmlns="">
            <p:sp>
              <p:nvSpPr>
                <p:cNvPr id="22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1640" y="3284984"/>
                  <a:ext cx="748883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627" t="-15116" b="-290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4A25AA75-1DC3-492A-8EB7-668CE9425BC8}"/>
                </a:ext>
              </a:extLst>
            </p:cNvPr>
            <p:cNvSpPr txBox="1"/>
            <p:nvPr/>
          </p:nvSpPr>
          <p:spPr>
            <a:xfrm>
              <a:off x="6948264" y="3330594"/>
              <a:ext cx="432000" cy="43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ja-JP" altLang="en-US" sz="24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答</a:t>
              </a:r>
              <a:endParaRPr kumimoji="1"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73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14507" y="836712"/>
                <a:ext cx="7705965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+mn-ea"/>
                    <a:ea typeface="+mn-ea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  <a:cs typeface="Times New Roman" panose="02020603050405020304" pitchFamily="18" charset="0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  <a:cs typeface="Times New Roman" panose="02020603050405020304" pitchFamily="18" charset="0"/>
                  </a:rPr>
                  <a:t>に平行な直線の方程式を求めよ。また，垂直な直線の方程式を求めよ。</a:t>
                </a: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507" y="836712"/>
                <a:ext cx="7705965" cy="1384995"/>
              </a:xfrm>
              <a:prstGeom prst="rect">
                <a:avLst/>
              </a:prstGeom>
              <a:blipFill>
                <a:blip r:embed="rId3"/>
                <a:stretch>
                  <a:fillRect l="-1661" t="-5286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14506" y="2132856"/>
                <a:ext cx="7705965" cy="3813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である。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に平行な直線の傾きは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であるから，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−1)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に平行な直線の方程式は</a:t>
                </a: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𝟓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𝟏𝟏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𝟎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506" y="2132856"/>
                <a:ext cx="7705965" cy="3813352"/>
              </a:xfrm>
              <a:prstGeom prst="rect">
                <a:avLst/>
              </a:prstGeom>
              <a:blipFill>
                <a:blip r:embed="rId4"/>
                <a:stretch>
                  <a:fillRect l="-1661" t="-2080" b="-3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F7E54BEF-CCC9-4BC8-B3F6-07AA47ED43FA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="" xmlns:a16="http://schemas.microsoft.com/office/drawing/2014/main" id="{3FD8D771-913D-4C70-9FF9-02B21614A2D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="" xmlns:a16="http://schemas.microsoft.com/office/drawing/2014/main" id="{178B9F1C-BAEB-44BA-99FF-7DB5A18EE01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タイトル 1">
            <a:extLst>
              <a:ext uri="{FF2B5EF4-FFF2-40B4-BE49-F238E27FC236}">
                <a16:creationId xmlns="" xmlns:a16="http://schemas.microsoft.com/office/drawing/2014/main" id="{D5A57515-8802-4C2A-A00E-82C65D6A4CE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4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>
                <a:extLst>
                  <a:ext uri="{FF2B5EF4-FFF2-40B4-BE49-F238E27FC236}">
                    <a16:creationId xmlns="" xmlns:a16="http://schemas.microsoft.com/office/drawing/2014/main" id="{FA07D89A-2E96-4C85-8262-B8A38C69F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548680"/>
                <a:ext cx="7714186" cy="3449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に垂直な直線の傾きを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m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より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−1)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𝒍</m:t>
                    </m:r>
                  </m:oMath>
                </a14:m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に垂直な直線の方程式は</a:t>
                </a:r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𝟓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𝟏𝟑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𝟎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07D89A-2E96-4C85-8262-B8A38C69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548680"/>
                <a:ext cx="7714186" cy="3449534"/>
              </a:xfrm>
              <a:prstGeom prst="rect">
                <a:avLst/>
              </a:prstGeom>
              <a:blipFill rotWithShape="1">
                <a:blip r:embed="rId4"/>
                <a:stretch>
                  <a:fillRect l="-1580" t="-2297" b="-3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0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0136" y="890717"/>
                <a:ext cx="771418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に垂直であるとき，定数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90717"/>
                <a:ext cx="7714186" cy="954107"/>
              </a:xfrm>
              <a:prstGeom prst="rect">
                <a:avLst/>
              </a:prstGeom>
              <a:blipFill>
                <a:blip r:embed="rId3"/>
                <a:stretch>
                  <a:fillRect l="-1580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259632" y="1916832"/>
                <a:ext cx="7560840" cy="2855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𝑎𝑥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－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𝑦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＋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5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＝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0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f>
                        <m:fPr>
                          <m:ctrlPr>
                            <a:rPr lang="ja-JP" altLang="en-US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anose="020B0609070205080204" pitchFamily="49" charset="-128"/>
                            </a:rPr>
                          </m:ctrlPr>
                        </m:fPr>
                        <m:num>
                          <m:r>
                            <a:rPr lang="en-US" altLang="ja-JP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であり，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10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の傾きは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よって，これら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直線が垂直であるから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82775"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𝒂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1916832"/>
                <a:ext cx="7560840" cy="2855269"/>
              </a:xfrm>
              <a:prstGeom prst="rect">
                <a:avLst/>
              </a:prstGeom>
              <a:blipFill rotWithShape="1">
                <a:blip r:embed="rId4"/>
                <a:stretch>
                  <a:fillRect l="-1694" b="-4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="" xmlns:a16="http://schemas.microsoft.com/office/drawing/2014/main" id="{9ABA1CBD-7F57-4246-8C1A-C1E762D628C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79E7F129-E537-4437-A87A-557159A6A785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F6F82938-3A1B-415B-8073-FAD442987B3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19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="" xmlns:a16="http://schemas.microsoft.com/office/drawing/2014/main" id="{C6CB5CAD-5C56-455F-BC41-C9EBF80D430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4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45" y="910975"/>
                <a:ext cx="758582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10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に関して，点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と対称な点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45" y="910975"/>
                <a:ext cx="7585827" cy="954107"/>
              </a:xfrm>
              <a:prstGeom prst="rect">
                <a:avLst/>
              </a:prstGeom>
              <a:blipFill>
                <a:blip r:embed="rId2"/>
                <a:stretch>
                  <a:fillRect l="-1688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45" y="1844824"/>
                <a:ext cx="7585827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が，ある直線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に関して対称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である条件は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[1]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に垂直である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[2]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の中点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上にある</a:t>
                </a: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が成り立つことである。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45" y="1844824"/>
                <a:ext cx="7585827" cy="2246769"/>
              </a:xfrm>
              <a:prstGeom prst="rect">
                <a:avLst/>
              </a:prstGeom>
              <a:blipFill>
                <a:blip r:embed="rId3"/>
                <a:stretch>
                  <a:fillRect l="-1688" t="-3533" b="-67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44" y="4834292"/>
                <a:ext cx="4489483" cy="89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ja-JP" altLang="en-US" sz="2800"/>
                        <m:t>の</m:t>
                      </m:r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傾きは</m:t>
                      </m:r>
                      <m:r>
                        <m:rPr>
                          <m:nor/>
                        </m:rPr>
                        <a:rPr lang="ja-JP" altLang="en-US" sz="2800"/>
                        <m:t>　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44" y="4834292"/>
                <a:ext cx="448948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44" y="4005064"/>
                <a:ext cx="758582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10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とし，点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3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44" y="4005064"/>
                <a:ext cx="7585827" cy="954107"/>
              </a:xfrm>
              <a:prstGeom prst="rect">
                <a:avLst/>
              </a:prstGeom>
              <a:blipFill>
                <a:blip r:embed="rId5"/>
                <a:stretch>
                  <a:fillRect l="-1688" t="-8280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44" y="5733256"/>
                <a:ext cx="5425588" cy="910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en-US" sz="2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r>
                        <m:rPr>
                          <m:nor/>
                        </m:rPr>
                        <a:rPr lang="ja-JP" altLang="en-US" sz="2800"/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44" y="5733256"/>
                <a:ext cx="5425588" cy="910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図 35" descr="\\10.133.53.90\Livretech\PNG\2017-03-27_SuII-Adv-PNG\SuII-Adv-PNG\II-adv-074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5873" y="4581128"/>
            <a:ext cx="2940716" cy="19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図 34" descr="\\10.133.53.90\Livretech\PNG\2017-03-27_SuII-Adv-PNG\SuII-Adv-PNG\II-adv-074-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8932" y="1917252"/>
            <a:ext cx="1621540" cy="12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タイトル 1">
            <a:extLst>
              <a:ext uri="{FF2B5EF4-FFF2-40B4-BE49-F238E27FC236}">
                <a16:creationId xmlns="" xmlns:a16="http://schemas.microsoft.com/office/drawing/2014/main" id="{FDCABE01-DD2B-4024-AA9E-201D0FF15B6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="" xmlns:a16="http://schemas.microsoft.com/office/drawing/2014/main" id="{ABD2186B-024E-4200-A327-AF41F1D69577}"/>
              </a:ext>
            </a:extLst>
          </p:cNvPr>
          <p:cNvGrpSpPr/>
          <p:nvPr/>
        </p:nvGrpSpPr>
        <p:grpSpPr>
          <a:xfrm>
            <a:off x="320327" y="917154"/>
            <a:ext cx="720080" cy="1000098"/>
            <a:chOff x="320328" y="917153"/>
            <a:chExt cx="720080" cy="1000098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260FAAEE-013C-436C-8C5C-24A912C52DE5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="" xmlns:a16="http://schemas.microsoft.com/office/drawing/2014/main" id="{45E3266F-EE11-4203-A5D6-E6962BA681CF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40" name="片側の 2 つの角を丸めた四角形 10">
            <a:extLst>
              <a:ext uri="{FF2B5EF4-FFF2-40B4-BE49-F238E27FC236}">
                <a16:creationId xmlns="" xmlns:a16="http://schemas.microsoft.com/office/drawing/2014/main" id="{6C53561F-8683-4409-A254-953195EC2B42}"/>
              </a:ext>
            </a:extLst>
          </p:cNvPr>
          <p:cNvSpPr/>
          <p:nvPr/>
        </p:nvSpPr>
        <p:spPr>
          <a:xfrm rot="5400000">
            <a:off x="551302" y="3948046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sp>
        <p:nvSpPr>
          <p:cNvPr id="41" name="片側の 2 つの角を丸めた四角形 10">
            <a:extLst>
              <a:ext uri="{FF2B5EF4-FFF2-40B4-BE49-F238E27FC236}">
                <a16:creationId xmlns="" xmlns:a16="http://schemas.microsoft.com/office/drawing/2014/main" id="{FE5A0B7D-0B65-40C6-8D58-3DF537E799B1}"/>
              </a:ext>
            </a:extLst>
          </p:cNvPr>
          <p:cNvSpPr/>
          <p:nvPr/>
        </p:nvSpPr>
        <p:spPr>
          <a:xfrm rot="5400000">
            <a:off x="551302" y="1751767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考え方</a:t>
            </a:r>
          </a:p>
        </p:txBody>
      </p:sp>
    </p:spTree>
    <p:extLst>
      <p:ext uri="{BB962C8B-B14F-4D97-AF65-F5344CB8AC3E}">
        <p14:creationId xmlns:p14="http://schemas.microsoft.com/office/powerpoint/2010/main" val="28974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2" grpId="0"/>
      <p:bldP spid="33" grpId="0"/>
      <p:bldP spid="40" grpId="0" animBg="1"/>
      <p:bldP spid="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02" y="5238867"/>
                <a:ext cx="76578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①，②より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</m:t>
                    </m:r>
                  </m:oMath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2" y="5238867"/>
                <a:ext cx="7657875" cy="523220"/>
              </a:xfrm>
              <a:prstGeom prst="rect">
                <a:avLst/>
              </a:prstGeom>
              <a:blipFill>
                <a:blip r:embed="rId2"/>
                <a:stretch>
                  <a:fillRect l="-167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04" y="1967146"/>
                <a:ext cx="76578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</a:t>
                </a:r>
                <a:r>
                  <a:rPr lang="en-US" altLang="ja-JP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　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……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4" y="1967146"/>
                <a:ext cx="7657875" cy="523220"/>
              </a:xfrm>
              <a:prstGeom prst="rect">
                <a:avLst/>
              </a:prstGeom>
              <a:blipFill>
                <a:blip r:embed="rId4"/>
                <a:stretch>
                  <a:fillRect l="-1672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03" y="2468865"/>
                <a:ext cx="7657875" cy="2306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また，線分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の中点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は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上にあるから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+2⋅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3" y="2468865"/>
                <a:ext cx="7657875" cy="2306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03" y="4705980"/>
                <a:ext cx="76578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/>
                  <a:t>すなわち</a:t>
                </a: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ja-JP" altLang="ja-JP" sz="2800" dirty="0"/>
                  <a:t>　　</a:t>
                </a:r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……</a:t>
                </a:r>
                <a:r>
                  <a:rPr lang="en-US" altLang="ja-JP" sz="2800" dirty="0"/>
                  <a:t>②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3" y="4705980"/>
                <a:ext cx="7657875" cy="523220"/>
              </a:xfrm>
              <a:prstGeom prst="rect">
                <a:avLst/>
              </a:prstGeom>
              <a:blipFill>
                <a:blip r:embed="rId6"/>
                <a:stretch>
                  <a:fillRect l="-1672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34602" y="5822068"/>
                <a:ext cx="57022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6)</m:t>
                    </m:r>
                  </m:oMath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2" y="5822068"/>
                <a:ext cx="5702283" cy="523220"/>
              </a:xfrm>
              <a:prstGeom prst="rect">
                <a:avLst/>
              </a:prstGeom>
              <a:blipFill>
                <a:blip r:embed="rId7"/>
                <a:stretch>
                  <a:fillRect l="-2246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>
                <a:extLst>
                  <a:ext uri="{FF2B5EF4-FFF2-40B4-BE49-F238E27FC236}">
                    <a16:creationId xmlns="" xmlns:a16="http://schemas.microsoft.com/office/drawing/2014/main" id="{C6AAAF7A-98DB-4C4D-8DBF-668E27782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605" y="548680"/>
                <a:ext cx="7657875" cy="149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⊥</m:t>
                    </m:r>
                    <m:r>
                      <m:rPr>
                        <m:sty m:val="p"/>
                      </m:rPr>
                      <a:rPr lang="en-US" altLang="ja-JP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9" name="テキスト ボックス 2">
                <a:extLst>
                  <a:ext uri="{FF2B5EF4-FFF2-40B4-BE49-F238E27FC236}">
                    <a16:creationId xmlns:a16="http://schemas.microsoft.com/office/drawing/2014/main" id="{C6AAAF7A-98DB-4C4D-8DBF-668E2778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605" y="548680"/>
                <a:ext cx="7657875" cy="1491370"/>
              </a:xfrm>
              <a:prstGeom prst="rect">
                <a:avLst/>
              </a:prstGeom>
              <a:blipFill>
                <a:blip r:embed="rId8"/>
                <a:stretch>
                  <a:fillRect t="-48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36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  <p:bldP spid="14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0136" y="890717"/>
                <a:ext cx="771418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に関して，点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と対称な点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の座標を求めよ。</a:t>
                </a: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90717"/>
                <a:ext cx="7714186" cy="954107"/>
              </a:xfrm>
              <a:prstGeom prst="rect">
                <a:avLst/>
              </a:prstGeom>
              <a:blipFill>
                <a:blip r:embed="rId3"/>
                <a:stretch>
                  <a:fillRect l="-1580" t="-7643" r="-1027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6" y="1975235"/>
                <a:ext cx="7711103" cy="346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4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3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とし，点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の傾きは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</a:rPr>
                        <m:t>の傾きは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　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ja-JP" sz="28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altLang="ja-JP" sz="28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en-US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2⋅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……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975235"/>
                <a:ext cx="7711103" cy="3469989"/>
              </a:xfrm>
              <a:prstGeom prst="rect">
                <a:avLst/>
              </a:prstGeom>
              <a:blipFill>
                <a:blip r:embed="rId4"/>
                <a:stretch>
                  <a:fillRect l="-1581" t="-2109" b="-3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5B8BFEF9-0B29-4179-A336-BA9E200AE1B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２直線の平行と垂直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032DAA3F-ED5C-4786-A559-7FB074616616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="" xmlns:a16="http://schemas.microsoft.com/office/drawing/2014/main" id="{73D56431-FFF1-4A22-A046-0E8FDF3B90F0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="" xmlns:a16="http://schemas.microsoft.com/office/drawing/2014/main" id="{667C5513-D416-491D-8664-9ED4C3CBEF5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1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>
                <a:extLst>
                  <a:ext uri="{FF2B5EF4-FFF2-40B4-BE49-F238E27FC236}">
                    <a16:creationId xmlns="" xmlns:a16="http://schemas.microsoft.com/office/drawing/2014/main" id="{F6708C9E-1A10-46AF-B188-1EEDB3ED6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548680"/>
                <a:ext cx="7714186" cy="3599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また，線分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の中点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は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上に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4⋅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−2⋅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②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①，②より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𝐁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(−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>
                <a:extLst>
                  <a:ext uri="{FF2B5EF4-FFF2-40B4-BE49-F238E27FC236}">
                    <a16:creationId xmlns:a16="http://schemas.microsoft.com/office/drawing/2014/main" id="{F6708C9E-1A10-46AF-B188-1EEDB3ED6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548680"/>
                <a:ext cx="7714186" cy="3599255"/>
              </a:xfrm>
              <a:prstGeom prst="rect">
                <a:avLst/>
              </a:prstGeom>
              <a:blipFill>
                <a:blip r:embed="rId3"/>
                <a:stretch>
                  <a:fillRect l="-1580" b="-33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0962" y="908720"/>
                <a:ext cx="7619510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について，次の問に答えよ。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直線の交点の座標を求めよ。</a:t>
                </a: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直線と直線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点で交わるような定数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962" y="908720"/>
                <a:ext cx="7619510" cy="2246769"/>
              </a:xfrm>
              <a:prstGeom prst="rect">
                <a:avLst/>
              </a:prstGeom>
              <a:blipFill>
                <a:blip r:embed="rId2"/>
                <a:stretch>
                  <a:fillRect l="-1600" t="-3252" b="-5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0962" y="3122965"/>
                <a:ext cx="4871370" cy="191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zh-TW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zh-TW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連立方程式</a:t>
                </a:r>
                <a:endParaRPr lang="en-US" altLang="zh-TW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−4=0  </m:t>
                              </m:r>
                            </m:e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800" dirty="0"/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962" y="3122965"/>
                <a:ext cx="4871370" cy="1915268"/>
              </a:xfrm>
              <a:prstGeom prst="rect">
                <a:avLst/>
              </a:prstGeom>
              <a:blipFill>
                <a:blip r:embed="rId3"/>
                <a:stretch>
                  <a:fillRect l="-2503" t="-3185" b="-7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0962" y="4995173"/>
                <a:ext cx="502722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よって，求める交点の座標は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(1</m:t>
                      </m:r>
                      <m:r>
                        <a:rPr lang="ja-JP" altLang="en-US" sz="28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962" y="4995173"/>
                <a:ext cx="5027222" cy="954107"/>
              </a:xfrm>
              <a:prstGeom prst="rect">
                <a:avLst/>
              </a:prstGeom>
              <a:blipFill>
                <a:blip r:embed="rId4"/>
                <a:stretch>
                  <a:fillRect l="-2424" t="-63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図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634" y="3225563"/>
            <a:ext cx="2618846" cy="210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タイトル 1">
            <a:extLst>
              <a:ext uri="{FF2B5EF4-FFF2-40B4-BE49-F238E27FC236}">
                <a16:creationId xmlns="" xmlns:a16="http://schemas.microsoft.com/office/drawing/2014/main" id="{14B83256-FD27-4316-9AA0-2F0392905F5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="" xmlns:a16="http://schemas.microsoft.com/office/drawing/2014/main" id="{696B8CB8-DDE3-495D-8D59-E2A708766F33}"/>
              </a:ext>
            </a:extLst>
          </p:cNvPr>
          <p:cNvGrpSpPr/>
          <p:nvPr/>
        </p:nvGrpSpPr>
        <p:grpSpPr>
          <a:xfrm>
            <a:off x="320327" y="917154"/>
            <a:ext cx="720080" cy="1000098"/>
            <a:chOff x="320328" y="917153"/>
            <a:chExt cx="720080" cy="100009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B4192F7F-F4A9-4469-854C-6F8D56A3B499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="" xmlns:a16="http://schemas.microsoft.com/office/drawing/2014/main" id="{B6FA14E8-BB4B-4572-A2C3-22C166EEF9A6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6" name="片側の 2 つの角を丸めた四角形 10">
            <a:extLst>
              <a:ext uri="{FF2B5EF4-FFF2-40B4-BE49-F238E27FC236}">
                <a16:creationId xmlns="" xmlns:a16="http://schemas.microsoft.com/office/drawing/2014/main" id="{226FC113-5DE4-4F04-85C1-73399C6AE70F}"/>
              </a:ext>
            </a:extLst>
          </p:cNvPr>
          <p:cNvSpPr/>
          <p:nvPr/>
        </p:nvSpPr>
        <p:spPr>
          <a:xfrm rot="5400000">
            <a:off x="551302" y="3052351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4638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836712"/>
                <a:ext cx="767594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ja-JP" sz="2800" dirty="0"/>
                  <a:t>点間の距離を求めよ。</a:t>
                </a:r>
                <a:endParaRPr lang="en-US" altLang="ja-JP" sz="2800" dirty="0"/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(5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836712"/>
                <a:ext cx="7675940" cy="954107"/>
              </a:xfrm>
              <a:prstGeom prst="rect">
                <a:avLst/>
              </a:prstGeom>
              <a:blipFill>
                <a:blip r:embed="rId2"/>
                <a:stretch>
                  <a:fillRect l="-1668" t="-8280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2348880"/>
                <a:ext cx="76759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pt-BR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pt-BR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5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348880"/>
                <a:ext cx="7675940" cy="523220"/>
              </a:xfrm>
              <a:prstGeom prst="rect">
                <a:avLst/>
              </a:prstGeom>
              <a:blipFill>
                <a:blip r:embed="rId3"/>
                <a:stretch>
                  <a:fillRect l="-166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3861048"/>
                <a:ext cx="76759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(0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61048"/>
                <a:ext cx="7675940" cy="523220"/>
              </a:xfrm>
              <a:prstGeom prst="rect">
                <a:avLst/>
              </a:prstGeom>
              <a:blipFill>
                <a:blip r:embed="rId4"/>
                <a:stretch>
                  <a:fillRect l="-166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4941168"/>
                <a:ext cx="76759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(8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(8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19)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41168"/>
                <a:ext cx="7675940" cy="523220"/>
              </a:xfrm>
              <a:prstGeom prst="rect">
                <a:avLst/>
              </a:prstGeom>
              <a:blipFill>
                <a:blip r:embed="rId5"/>
                <a:stretch>
                  <a:fillRect l="-1668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347B6CCD-07E1-4CFD-A307-C073D1C543B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9F508C51-BAF6-4FA1-BA4A-08EFBBAA92A3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="" xmlns:a16="http://schemas.microsoft.com/office/drawing/2014/main" id="{327C9603-4AFC-49BB-A437-A11A250B199E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問２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="" xmlns:a16="http://schemas.microsoft.com/office/drawing/2014/main" id="{9F0CD35C-A5CB-4741-812F-6CB2D461C7E1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">
                <a:extLst>
                  <a:ext uri="{FF2B5EF4-FFF2-40B4-BE49-F238E27FC236}">
                    <a16:creationId xmlns="" xmlns:a16="http://schemas.microsoft.com/office/drawing/2014/main" id="{79CD77C1-C092-470D-BC44-C1AC3DEB7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1700235"/>
                <a:ext cx="6955860" cy="61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altLang="ja-JP" sz="2800" b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  <m:r>
                        <a:rPr lang="en-US" altLang="ja-JP" sz="2800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22" name="テキスト ボックス">
                <a:extLst>
                  <a:ext uri="{FF2B5EF4-FFF2-40B4-BE49-F238E27FC236}">
                    <a16:creationId xmlns:a16="http://schemas.microsoft.com/office/drawing/2014/main" id="{79CD77C1-C092-470D-BC44-C1AC3DEB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1700235"/>
                <a:ext cx="6955860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">
                <a:extLst>
                  <a:ext uri="{FF2B5EF4-FFF2-40B4-BE49-F238E27FC236}">
                    <a16:creationId xmlns="" xmlns:a16="http://schemas.microsoft.com/office/drawing/2014/main" id="{32713998-343B-43B3-BA3E-802C14CD7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2852936"/>
                <a:ext cx="6944983" cy="1095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aln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  <m: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">
                <a:extLst>
                  <a:ext uri="{FF2B5EF4-FFF2-40B4-BE49-F238E27FC236}">
                    <a16:creationId xmlns:a16="http://schemas.microsoft.com/office/drawing/2014/main" id="{32713998-343B-43B3-BA3E-802C14CD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852936"/>
                <a:ext cx="6944983" cy="1095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">
                <a:extLst>
                  <a:ext uri="{FF2B5EF4-FFF2-40B4-BE49-F238E27FC236}">
                    <a16:creationId xmlns="" xmlns:a16="http://schemas.microsoft.com/office/drawing/2014/main" id="{4BA69CEE-C127-48EE-9636-BA779F572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4346190"/>
                <a:ext cx="6075282" cy="61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OP</m:t>
                      </m:r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">
                <a:extLst>
                  <a:ext uri="{FF2B5EF4-FFF2-40B4-BE49-F238E27FC236}">
                    <a16:creationId xmlns:a16="http://schemas.microsoft.com/office/drawing/2014/main" id="{4BA69CEE-C127-48EE-9636-BA779F572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346190"/>
                <a:ext cx="6075282" cy="614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">
                <a:extLst>
                  <a:ext uri="{FF2B5EF4-FFF2-40B4-BE49-F238E27FC236}">
                    <a16:creationId xmlns="" xmlns:a16="http://schemas.microsoft.com/office/drawing/2014/main" id="{0E76A3CF-D333-44C2-883C-BF9BF89C6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5475187"/>
                <a:ext cx="6955860" cy="115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aln/>
                        </m:rP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−19−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sup>
                              <m:r>
                                <a:rPr lang="en-US" altLang="ja-JP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">
                <a:extLst>
                  <a:ext uri="{FF2B5EF4-FFF2-40B4-BE49-F238E27FC236}">
                    <a16:creationId xmlns:a16="http://schemas.microsoft.com/office/drawing/2014/main" id="{0E76A3CF-D333-44C2-883C-BF9BF89C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475187"/>
                <a:ext cx="6955860" cy="1152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>
                <a:extLst>
                  <a:ext uri="{FF2B5EF4-FFF2-40B4-BE49-F238E27FC236}">
                    <a16:creationId xmlns="" xmlns:a16="http://schemas.microsoft.com/office/drawing/2014/main" id="{9997D361-A7E3-4A86-B085-04338A750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922" y="546635"/>
                <a:ext cx="581935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zh-TW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</a:t>
                </a:r>
                <a:r>
                  <a:rPr lang="en-US" altLang="zh-TW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＝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7" name="テキスト ボックス 2">
                <a:extLst>
                  <a:ext uri="{FF2B5EF4-FFF2-40B4-BE49-F238E27FC236}">
                    <a16:creationId xmlns:a16="http://schemas.microsoft.com/office/drawing/2014/main" id="{9997D361-A7E3-4A86-B085-04338A75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922" y="546635"/>
                <a:ext cx="5819350" cy="1384995"/>
              </a:xfrm>
              <a:prstGeom prst="rect">
                <a:avLst/>
              </a:prstGeom>
              <a:blipFill>
                <a:blip r:embed="rId3"/>
                <a:stretch>
                  <a:fillRect l="-2094" t="-5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="" xmlns:a16="http://schemas.microsoft.com/office/drawing/2014/main" id="{45FC1FE4-7B8B-41F4-B06A-07E98415F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634" y="594841"/>
            <a:ext cx="2618846" cy="210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>
                <a:extLst>
                  <a:ext uri="{FF2B5EF4-FFF2-40B4-BE49-F238E27FC236}">
                    <a16:creationId xmlns="" xmlns:a16="http://schemas.microsoft.com/office/drawing/2014/main" id="{5D9B15E0-6791-4495-8C13-4B2493FA1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922" y="1956233"/>
                <a:ext cx="6238100" cy="1332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したがって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>
                <a:extLst>
                  <a:ext uri="{FF2B5EF4-FFF2-40B4-BE49-F238E27FC236}">
                    <a16:creationId xmlns:a16="http://schemas.microsoft.com/office/drawing/2014/main" id="{5D9B15E0-6791-4495-8C13-4B2493FA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922" y="1956233"/>
                <a:ext cx="6238100" cy="1332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15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90136" y="890717"/>
                <a:ext cx="7630336" cy="95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直線の交点の座標を求めよ。</a:t>
                </a:r>
                <a:endParaRPr lang="en-US" altLang="ja-JP" sz="26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en-US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5</m:t>
                    </m:r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13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6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　　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ja-JP" altLang="en-US" sz="26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890717"/>
                <a:ext cx="7630336" cy="959237"/>
              </a:xfrm>
              <a:prstGeom prst="rect">
                <a:avLst/>
              </a:prstGeom>
              <a:blipFill>
                <a:blip r:embed="rId3"/>
                <a:stretch>
                  <a:fillRect l="-1438" t="-7006" b="-146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7" y="1772816"/>
                <a:ext cx="7630336" cy="178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zh-TW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連立方程式</a:t>
                </a:r>
                <a:r>
                  <a:rPr lang="ja-JP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+13=0</m:t>
                            </m:r>
                          </m:e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3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+1=0     </m:t>
                            </m:r>
                          </m:e>
                        </m:eqArr>
                      </m:e>
                    </m:d>
                  </m:oMath>
                </a14:m>
                <a:endParaRPr lang="ja-JP" altLang="ja-JP" sz="2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</a:t>
                </a:r>
                <a:r>
                  <a:rPr lang="en-US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＝－</m:t>
                    </m:r>
                    <m:r>
                      <a:rPr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6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ゆえに，求める交点の座標は</a:t>
                </a:r>
                <a:r>
                  <a:rPr lang="en-US" altLang="ja-JP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ja-JP" altLang="en-US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</m:t>
                    </m:r>
                    <m:r>
                      <a:rPr lang="ja-JP" altLang="en-US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en-US" altLang="ja-JP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endParaRPr lang="ja-JP" altLang="ja-JP" sz="26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1772816"/>
                <a:ext cx="7630336" cy="1785040"/>
              </a:xfrm>
              <a:prstGeom prst="rect">
                <a:avLst/>
              </a:prstGeom>
              <a:blipFill>
                <a:blip r:embed="rId4"/>
                <a:stretch>
                  <a:fillRect l="-1438" b="-6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5" y="3573016"/>
                <a:ext cx="7630336" cy="55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6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26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　　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6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6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5" y="3573016"/>
                <a:ext cx="7630336" cy="559127"/>
              </a:xfrm>
              <a:prstGeom prst="rect">
                <a:avLst/>
              </a:prstGeom>
              <a:blipFill>
                <a:blip r:embed="rId5"/>
                <a:stretch>
                  <a:fillRect l="-1438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0135" y="4100363"/>
                <a:ext cx="7630336" cy="263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zh-TW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連立方程式</a:t>
                </a:r>
                <a:r>
                  <a:rPr lang="ja-JP" altLang="en-US" sz="26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−6=0  </m:t>
                            </m:r>
                          </m:e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6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+2=0</m:t>
                            </m:r>
                          </m:e>
                        </m:eqArr>
                      </m:e>
                    </m:d>
                  </m:oMath>
                </a14:m>
                <a:endParaRPr lang="en-US" altLang="ja-JP" sz="2600" dirty="0">
                  <a:solidFill>
                    <a:srgbClr val="FF0000"/>
                  </a:solidFill>
                  <a:latin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を解くと</m:t>
                      </m:r>
                      <m:r>
                        <m:rPr>
                          <m:nor/>
                        </m:rPr>
                        <a:rPr lang="en-US" altLang="ja-JP" sz="2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ja-JP" altLang="en-US" sz="2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ja-JP" altLang="ja-JP" sz="2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ゆえに，求める交点の座標は　</m:t>
                      </m:r>
                      <m:d>
                        <m:dPr>
                          <m:ctrlPr>
                            <a:rPr lang="ja-JP" altLang="ja-JP" sz="2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altLang="ja-JP" sz="2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ja-JP" altLang="ja-JP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ja-JP" altLang="ja-JP" sz="26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5" y="4100363"/>
                <a:ext cx="7630336" cy="2634183"/>
              </a:xfrm>
              <a:prstGeom prst="rect">
                <a:avLst/>
              </a:prstGeom>
              <a:blipFill>
                <a:blip r:embed="rId6"/>
                <a:stretch>
                  <a:fillRect l="-1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="" xmlns:a16="http://schemas.microsoft.com/office/drawing/2014/main" id="{F5818459-E678-44A5-802B-F4A65BA7D638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="" xmlns:a16="http://schemas.microsoft.com/office/drawing/2014/main" id="{306BE364-26A5-4F84-8798-C57083CBDD84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="" xmlns:a16="http://schemas.microsoft.com/office/drawing/2014/main" id="{3E6406D9-E8BE-40C6-8940-D8915E8E5F19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="" xmlns:a16="http://schemas.microsoft.com/office/drawing/2014/main" id="{F7826BDD-58F8-4931-818F-FE05C3B0439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7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03787" y="890717"/>
                <a:ext cx="7805544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8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,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5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,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𝑚𝑥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2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8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点で交わるとき，定数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7" y="890717"/>
                <a:ext cx="7805544" cy="1384995"/>
              </a:xfrm>
              <a:prstGeom prst="rect">
                <a:avLst/>
              </a:prstGeom>
              <a:blipFill>
                <a:blip r:embed="rId3"/>
                <a:stretch>
                  <a:fillRect l="-1561" t="-5286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03787" y="2348880"/>
                <a:ext cx="7716685" cy="426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zh-TW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連立方程式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+8=0  </m:t>
                            </m:r>
                          </m:e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−5=0</m:t>
                            </m:r>
                          </m:e>
                        </m:eqArr>
                      </m:e>
                    </m:d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　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en-US" altLang="ja-JP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en-US" altLang="ja-JP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+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8</m:t>
                    </m:r>
                    <m:r>
                      <a:rPr lang="en-US" altLang="ja-JP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−5=0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の交点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　</a:t>
                </a:r>
                <a14:m>
                  <m:oMath xmlns:m="http://schemas.openxmlformats.org/officeDocument/2006/math">
                    <m:r>
                      <a:rPr lang="en-US" altLang="ja-JP" sz="28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ja-JP" altLang="ja-JP" sz="28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+8=0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がこの交点を通るから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ja-JP" alt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･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(−2)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+8=0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𝒎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=</m:t>
                    </m:r>
                    <m:f>
                      <m:f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fPr>
                      <m:num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  <m:t>𝟓</m:t>
                        </m:r>
                      </m:num>
                      <m:den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  <m:t>𝟒</m:t>
                        </m:r>
                      </m:den>
                    </m:f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7" y="2348880"/>
                <a:ext cx="7716685" cy="4265463"/>
              </a:xfrm>
              <a:prstGeom prst="rect">
                <a:avLst/>
              </a:prstGeom>
              <a:blipFill>
                <a:blip r:embed="rId4"/>
                <a:stretch>
                  <a:fillRect l="-1580" b="-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A67DB2C5-505F-4248-94EB-5132B107283D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="" xmlns:a16="http://schemas.microsoft.com/office/drawing/2014/main" id="{7ECF1F24-9539-46B5-8B85-EC8CE91753B9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="" xmlns:a16="http://schemas.microsoft.com/office/drawing/2014/main" id="{A6A74F8B-BC8E-41F6-A111-67F2CEDEB8CD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="" xmlns:a16="http://schemas.microsoft.com/office/drawing/2014/main" id="{3B988749-C3AE-4052-BBAE-483A4880C47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2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1"/>
              <p:cNvSpPr>
                <a:spLocks noChangeArrowheads="1"/>
              </p:cNvSpPr>
              <p:nvPr/>
            </p:nvSpPr>
            <p:spPr bwMode="auto">
              <a:xfrm>
                <a:off x="257175" y="889556"/>
                <a:ext cx="856329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に対して，方程式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ja-JP" sz="2800" b="1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……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</a:p>
              <a:p>
                <a:pPr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を考える。ただし，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は定数とする。</a:t>
                </a:r>
              </a:p>
            </p:txBody>
          </p:sp>
        </mc:Choice>
        <mc:Fallback xmlns="">
          <p:sp>
            <p:nvSpPr>
              <p:cNvPr id="10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89556"/>
                <a:ext cx="8563297" cy="1384995"/>
              </a:xfrm>
              <a:prstGeom prst="rect">
                <a:avLst/>
              </a:prstGeom>
              <a:blipFill>
                <a:blip r:embed="rId2"/>
                <a:stretch>
                  <a:fillRect l="-1423" t="-5727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5" y="2305416"/>
            <a:ext cx="2924947" cy="24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メモ 21"/>
          <p:cNvSpPr/>
          <p:nvPr/>
        </p:nvSpPr>
        <p:spPr>
          <a:xfrm>
            <a:off x="1229503" y="1381586"/>
            <a:ext cx="4710649" cy="4318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0C84F930-D6F1-4BD0-BA99-EC057E7DA37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２直線の交点を通る直線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2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330535" y="910975"/>
                <a:ext cx="748993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17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の交点と点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を通る直線の方程式を求めよ。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535" y="910975"/>
                <a:ext cx="7489937" cy="954107"/>
              </a:xfrm>
              <a:prstGeom prst="rect">
                <a:avLst/>
              </a:prstGeom>
              <a:blipFill>
                <a:blip r:embed="rId2"/>
                <a:stretch>
                  <a:fillRect l="-1627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330535" y="1988840"/>
                <a:ext cx="748993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を定数として，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直線の交点を通る直線の方程式を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17)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535" y="1988840"/>
                <a:ext cx="7489937" cy="1384995"/>
              </a:xfrm>
              <a:prstGeom prst="rect">
                <a:avLst/>
              </a:prstGeom>
              <a:blipFill>
                <a:blip r:embed="rId3"/>
                <a:stretch>
                  <a:fillRect l="-1627" t="-5286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330535" y="5140349"/>
                <a:ext cx="748993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これを①に代入して整理すると，求める直線の方程式は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5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</m:oMath>
                  </m:oMathPara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535" y="5140349"/>
                <a:ext cx="7489937" cy="1384995"/>
              </a:xfrm>
              <a:prstGeom prst="rect">
                <a:avLst/>
              </a:prstGeom>
              <a:blipFill>
                <a:blip r:embed="rId4"/>
                <a:stretch>
                  <a:fillRect l="-1627" t="-4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330535" y="3364304"/>
                <a:ext cx="7489937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とおく。①に点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を代入すると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・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・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17)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・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</m:oMath>
                  </m:oMathPara>
                </a14:m>
                <a:endParaRPr lang="ja-JP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535" y="3364304"/>
                <a:ext cx="7489937" cy="1815882"/>
              </a:xfrm>
              <a:prstGeom prst="rect">
                <a:avLst/>
              </a:prstGeom>
              <a:blipFill>
                <a:blip r:embed="rId5"/>
                <a:stretch>
                  <a:fillRect l="-1627" t="-4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="" xmlns:a16="http://schemas.microsoft.com/office/drawing/2014/main" id="{0C7F837F-321E-41B0-B7AB-524C272201E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２直線の交点を通る直線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4003C42F-7021-4B54-94F7-F3C2CDF71900}"/>
              </a:ext>
            </a:extLst>
          </p:cNvPr>
          <p:cNvGrpSpPr/>
          <p:nvPr/>
        </p:nvGrpSpPr>
        <p:grpSpPr>
          <a:xfrm>
            <a:off x="320327" y="917154"/>
            <a:ext cx="720080" cy="1000098"/>
            <a:chOff x="320328" y="917153"/>
            <a:chExt cx="720080" cy="1000098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BC9DE63C-735B-4142-84A6-A1145C2019D5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="" xmlns:a16="http://schemas.microsoft.com/office/drawing/2014/main" id="{9B822535-47D5-49B7-B417-72F88D0F4086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6" name="片側の 2 つの角を丸めた四角形 10">
            <a:extLst>
              <a:ext uri="{FF2B5EF4-FFF2-40B4-BE49-F238E27FC236}">
                <a16:creationId xmlns="" xmlns:a16="http://schemas.microsoft.com/office/drawing/2014/main" id="{CCD0685D-8306-4144-9300-F9AB254C50C6}"/>
              </a:ext>
            </a:extLst>
          </p:cNvPr>
          <p:cNvSpPr/>
          <p:nvPr/>
        </p:nvSpPr>
        <p:spPr>
          <a:xfrm rot="5400000">
            <a:off x="551302" y="1895783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0225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/>
      <p:bldP spid="23" grpId="0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187229" y="890717"/>
                <a:ext cx="763324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の交点と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を通る直線の方程式を求めよ。</a:t>
                </a:r>
              </a:p>
            </p:txBody>
          </p:sp>
        </mc:Choice>
        <mc:Fallback xmlns="">
          <p:sp>
            <p:nvSpPr>
              <p:cNvPr id="40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229" y="890717"/>
                <a:ext cx="7633243" cy="954107"/>
              </a:xfrm>
              <a:prstGeom prst="rect">
                <a:avLst/>
              </a:prstGeom>
              <a:blipFill>
                <a:blip r:embed="rId3"/>
                <a:stretch>
                  <a:fillRect l="-1677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7229" y="1898829"/>
                <a:ext cx="7775116" cy="43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を定数として，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直線の交点を通る直線の方程式を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(4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5)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6)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……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</a:t>
                </a: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とおく。①に点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</a:t>
                </a:r>
                <a:r>
                  <a:rPr lang="ja-JP" altLang="en-US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1)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の座標を代入すると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(4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・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・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＋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5)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＋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(1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＋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・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6)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＝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より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これを①に代入して整理すると，求める直線の方程式は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ja-JP" alt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ja-JP" alt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－</m:t>
                      </m:r>
                      <m:r>
                        <a:rPr lang="en-US" altLang="ja-JP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ja-JP" alt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＝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229" y="1898829"/>
                <a:ext cx="7775116" cy="4346062"/>
              </a:xfrm>
              <a:prstGeom prst="rect">
                <a:avLst/>
              </a:prstGeom>
              <a:blipFill>
                <a:blip r:embed="rId4"/>
                <a:stretch>
                  <a:fillRect l="-1647" t="-1683" r="-6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="" xmlns:a16="http://schemas.microsoft.com/office/drawing/2014/main" id="{1772FFA3-1DF4-48D1-8A22-D097EBBD90E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２直線の交点を通る直線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="" xmlns:a16="http://schemas.microsoft.com/office/drawing/2014/main" id="{DAEC397C-9D65-423B-BE8D-CC3457A06643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="" xmlns:a16="http://schemas.microsoft.com/office/drawing/2014/main" id="{F2C2AB4D-57DE-4638-A898-F106632361D1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23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="" xmlns:a16="http://schemas.microsoft.com/office/drawing/2014/main" id="{94E7389C-F048-4990-99BB-53B4B11B6EA4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3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415079"/>
                  </p:ext>
                </p:extLst>
              </p:nvPr>
            </p:nvGraphicFramePr>
            <p:xfrm>
              <a:off x="257175" y="1008762"/>
              <a:ext cx="8563297" cy="21322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633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97695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47942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点と直線の距離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652784">
                    <a:tc gridSpan="2">
                      <a:txBody>
                        <a:bodyPr/>
                        <a:lstStyle/>
                        <a:p>
                          <a:pPr marL="1074738" indent="0"/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点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と直線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kumimoji="1" lang="ja-JP" altLang="en-US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+mn-cs"/>
                                </a:rPr>
                                <m:t>＋</m:t>
                              </m:r>
                              <m:r>
                                <a:rPr kumimoji="1" lang="en-US" altLang="ja-JP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𝑏𝑦</m:t>
                              </m:r>
                              <m:r>
                                <a:rPr kumimoji="1" lang="ja-JP" altLang="en-US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+mn-cs"/>
                                </a:rPr>
                                <m:t>＋</m:t>
                              </m:r>
                              <m:r>
                                <a:rPr kumimoji="1" lang="en-US" altLang="ja-JP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kumimoji="1" lang="ja-JP" altLang="en-US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+mn-cs"/>
                                </a:rPr>
                                <m:t>＝</m:t>
                              </m:r>
                              <m:r>
                                <a:rPr kumimoji="1" lang="en-US" altLang="ja-JP" sz="2800" b="0" i="1" kern="12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の距離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は</a:t>
                          </a:r>
                        </a:p>
                        <a:p>
                          <a:pPr marL="896938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𝒅</m:t>
                                </m:r>
                                <m:r>
                                  <a:rPr kumimoji="1" lang="en-US" altLang="ja-JP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| 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𝒂𝒙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𝒃𝒚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|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𝒃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800" b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415079"/>
                  </p:ext>
                </p:extLst>
              </p:nvPr>
            </p:nvGraphicFramePr>
            <p:xfrm>
              <a:off x="257175" y="1008762"/>
              <a:ext cx="8563297" cy="21322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63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769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942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bg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　点と直線の距離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</a:rPr>
                            <a:t> 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52784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" t="-33824" r="-356" b="-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1E0218FF-E60C-417A-B5BA-F3E1C1B4449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点と直線の距離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1259632" y="883430"/>
                <a:ext cx="7560840" cy="319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(−2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と直線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4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の距離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𝑑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 4⋅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+3⋅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883430"/>
                <a:ext cx="7560840" cy="3191002"/>
              </a:xfrm>
              <a:prstGeom prst="rect">
                <a:avLst/>
              </a:prstGeom>
              <a:blipFill>
                <a:blip r:embed="rId2"/>
                <a:stretch>
                  <a:fillRect l="-1694" t="-24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メモ 21"/>
          <p:cNvSpPr/>
          <p:nvPr/>
        </p:nvSpPr>
        <p:spPr>
          <a:xfrm>
            <a:off x="2052000" y="1484784"/>
            <a:ext cx="25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="" xmlns:a16="http://schemas.microsoft.com/office/drawing/2014/main" id="{DE98BF46-32D2-4F93-8439-0BC1AC0B550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点と直線の距離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252665E6-03F5-4756-BB9C-4CB566603FC2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D8D7BB61-208D-475E-B0A0-298AA9A308C1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B76E4326-18BF-4D02-A0E9-CE8B3AB82FA3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34" name="メモ 21">
            <a:extLst>
              <a:ext uri="{FF2B5EF4-FFF2-40B4-BE49-F238E27FC236}">
                <a16:creationId xmlns="" xmlns:a16="http://schemas.microsoft.com/office/drawing/2014/main" id="{B47B09E1-E626-40B9-A539-8C0184B9D4AC}"/>
              </a:ext>
            </a:extLst>
          </p:cNvPr>
          <p:cNvSpPr/>
          <p:nvPr/>
        </p:nvSpPr>
        <p:spPr>
          <a:xfrm>
            <a:off x="1307533" y="2996952"/>
            <a:ext cx="5400000" cy="90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pic>
        <p:nvPicPr>
          <p:cNvPr id="19" name="図 18" descr="\\10.133.53.90\Livretech\PNG\2017-03-27_SuII-Adv-PNG\SuII-Adv-PNG\II-adv-078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2633478" cy="20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1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0"/>
          <p:cNvSpPr txBox="1">
            <a:spLocks noChangeArrowheads="1"/>
          </p:cNvSpPr>
          <p:nvPr/>
        </p:nvSpPr>
        <p:spPr bwMode="auto">
          <a:xfrm>
            <a:off x="1190136" y="836712"/>
            <a:ext cx="7630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次の点と直線の距離を求めよ。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1287924"/>
                <a:ext cx="76303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原点と直線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287924"/>
                <a:ext cx="7630336" cy="523220"/>
              </a:xfrm>
              <a:prstGeom prst="rect">
                <a:avLst/>
              </a:prstGeom>
              <a:blipFill>
                <a:blip r:embed="rId3"/>
                <a:stretch>
                  <a:fillRect l="-159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2742120"/>
                <a:ext cx="76303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742120"/>
                <a:ext cx="7630336" cy="523220"/>
              </a:xfrm>
              <a:prstGeom prst="rect">
                <a:avLst/>
              </a:prstGeom>
              <a:blipFill>
                <a:blip r:embed="rId4"/>
                <a:stretch>
                  <a:fillRect l="-159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0136" y="4394729"/>
                <a:ext cx="76303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(7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と直線</a:t>
                </a:r>
                <a14:m>
                  <m:oMath xmlns:m="http://schemas.openxmlformats.org/officeDocument/2006/math"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＝－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pt-BR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394729"/>
                <a:ext cx="7630336" cy="523220"/>
              </a:xfrm>
              <a:prstGeom prst="rect">
                <a:avLst/>
              </a:prstGeom>
              <a:blipFill>
                <a:blip r:embed="rId5"/>
                <a:stretch>
                  <a:fillRect l="-159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="" xmlns:a16="http://schemas.microsoft.com/office/drawing/2014/main" id="{56D299FC-399D-47F8-B0C3-C65E32A46C1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点と直線の距離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2AD6B3B8-B493-4DC9-851F-1E2AFAE97373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="" xmlns:a16="http://schemas.microsoft.com/office/drawing/2014/main" id="{5FCD86EC-F933-418A-9D8F-6C721AB7EB0E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24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="" xmlns:a16="http://schemas.microsoft.com/office/drawing/2014/main" id="{9ADF675F-7D15-431A-875F-8AE487B066E1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>
                <a:extLst>
                  <a:ext uri="{FF2B5EF4-FFF2-40B4-BE49-F238E27FC236}">
                    <a16:creationId xmlns="" xmlns:a16="http://schemas.microsoft.com/office/drawing/2014/main" id="{C8D4AF73-E600-47A8-A15F-0B9CBFD84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11" y="1658425"/>
                <a:ext cx="6840761" cy="1083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0+2⋅0+2 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C8D4AF73-E600-47A8-A15F-0B9CBFD84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1" y="1658425"/>
                <a:ext cx="6840761" cy="10836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>
                <a:extLst>
                  <a:ext uri="{FF2B5EF4-FFF2-40B4-BE49-F238E27FC236}">
                    <a16:creationId xmlns="" xmlns:a16="http://schemas.microsoft.com/office/drawing/2014/main" id="{52D560A0-9614-45AA-BCA6-0E114867E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10" y="3215111"/>
                <a:ext cx="6840761" cy="117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2⋅3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3⋅4+1 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>
                <a:extLst>
                  <a:ext uri="{FF2B5EF4-FFF2-40B4-BE49-F238E27FC236}">
                    <a16:creationId xmlns:a16="http://schemas.microsoft.com/office/drawing/2014/main" id="{52D560A0-9614-45AA-BCA6-0E114867E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0" y="3215111"/>
                <a:ext cx="6840761" cy="1179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0">
                <a:extLst>
                  <a:ext uri="{FF2B5EF4-FFF2-40B4-BE49-F238E27FC236}">
                    <a16:creationId xmlns="" xmlns:a16="http://schemas.microsoft.com/office/drawing/2014/main" id="{24EF202A-4856-4056-A46A-80C44CAB8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710" y="4819488"/>
                <a:ext cx="6768754" cy="194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直線の式を変形して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3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6</m:t>
                      </m:r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</m:t>
                      </m:r>
                      <m:r>
                        <a:rPr lang="ja-JP" alt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3⋅7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0">
                <a:extLst>
                  <a:ext uri="{FF2B5EF4-FFF2-40B4-BE49-F238E27FC236}">
                    <a16:creationId xmlns:a16="http://schemas.microsoft.com/office/drawing/2014/main" id="{24EF202A-4856-4056-A46A-80C44CAB8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0" y="4819488"/>
                <a:ext cx="6768754" cy="1941044"/>
              </a:xfrm>
              <a:prstGeom prst="rect">
                <a:avLst/>
              </a:prstGeom>
              <a:blipFill>
                <a:blip r:embed="rId8"/>
                <a:stretch>
                  <a:fillRect l="-1892" t="-34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3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20" y="836712"/>
                <a:ext cx="7633952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の中点を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AM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BM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であることを証明せよ。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20" y="836712"/>
                <a:ext cx="7633952" cy="1384995"/>
              </a:xfrm>
              <a:prstGeom prst="rect">
                <a:avLst/>
              </a:prstGeom>
              <a:blipFill>
                <a:blip r:embed="rId2"/>
                <a:stretch>
                  <a:fillRect l="-1677" t="-5286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20" y="2212293"/>
                <a:ext cx="482564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を原点とし，直線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軸にとると，三角形の頂点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の座標はそれぞれ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0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4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ja-JP" altLang="en-US" sz="24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ja-JP" altLang="en-US" sz="24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0)</m:t>
                      </m:r>
                      <m:r>
                        <a:rPr lang="ja-JP" altLang="en-US" sz="24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ja-JP" altLang="en-US" sz="2400" i="1" dirty="0" err="1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0)</m:t>
                      </m:r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とおける。このとき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20" y="2212293"/>
                <a:ext cx="4825640" cy="1938992"/>
              </a:xfrm>
              <a:prstGeom prst="rect">
                <a:avLst/>
              </a:prstGeom>
              <a:blipFill>
                <a:blip r:embed="rId3"/>
                <a:stretch>
                  <a:fillRect l="-2023" t="-3459" b="-62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5013176"/>
                <a:ext cx="73459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AM</m:t>
                          </m:r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BM</m:t>
                          </m:r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5013176"/>
                <a:ext cx="73459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5526866"/>
                <a:ext cx="763395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  <m:sup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ja-JP" altLang="ja-JP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AM</m:t>
                            </m:r>
                          </m:e>
                          <m:sup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BM</m:t>
                            </m:r>
                          </m:e>
                          <m:sup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5526866"/>
                <a:ext cx="7633952" cy="461665"/>
              </a:xfrm>
              <a:prstGeom prst="rect">
                <a:avLst/>
              </a:prstGeom>
              <a:blipFill>
                <a:blip r:embed="rId5"/>
                <a:stretch>
                  <a:fillRect l="-1278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20" y="4182179"/>
                <a:ext cx="763395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20" y="4182179"/>
                <a:ext cx="763395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 descr="\\10.133.53.90\Livretech\PNG\2017-03-27_SuII-Adv-PNG\SuII-Adv-PNG\II-adv-078-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5615" y="2309744"/>
            <a:ext cx="2244857" cy="165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タイトル 1">
            <a:extLst>
              <a:ext uri="{FF2B5EF4-FFF2-40B4-BE49-F238E27FC236}">
                <a16:creationId xmlns="" xmlns:a16="http://schemas.microsoft.com/office/drawing/2014/main" id="{DDBA68AE-B492-4D67-A3E5-7958220A1BD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座標を用いた図形の性質の証明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="" xmlns:a16="http://schemas.microsoft.com/office/drawing/2014/main" id="{3253A1F9-2650-4B96-8EA7-FA768A37AF0C}"/>
              </a:ext>
            </a:extLst>
          </p:cNvPr>
          <p:cNvGrpSpPr/>
          <p:nvPr/>
        </p:nvGrpSpPr>
        <p:grpSpPr>
          <a:xfrm>
            <a:off x="296051" y="873136"/>
            <a:ext cx="734659" cy="1335427"/>
            <a:chOff x="296051" y="2944688"/>
            <a:chExt cx="734659" cy="1335427"/>
          </a:xfrm>
        </p:grpSpPr>
        <p:sp>
          <p:nvSpPr>
            <p:cNvPr id="32" name="正方形/長方形 31">
              <a:extLst>
                <a:ext uri="{FF2B5EF4-FFF2-40B4-BE49-F238E27FC236}">
                  <a16:creationId xmlns="" xmlns:a16="http://schemas.microsoft.com/office/drawing/2014/main" id="{8B2980FB-22CE-434F-A53D-9D65BA8136D6}"/>
                </a:ext>
              </a:extLst>
            </p:cNvPr>
            <p:cNvSpPr/>
            <p:nvPr/>
          </p:nvSpPr>
          <p:spPr>
            <a:xfrm>
              <a:off x="296051" y="2944688"/>
              <a:ext cx="734659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rgbClr val="727CA3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="" xmlns:a16="http://schemas.microsoft.com/office/drawing/2014/main" id="{C0FAE626-6039-4FE3-AD08-9528B9D40F23}"/>
                </a:ext>
              </a:extLst>
            </p:cNvPr>
            <p:cNvSpPr txBox="1"/>
            <p:nvPr/>
          </p:nvSpPr>
          <p:spPr>
            <a:xfrm>
              <a:off x="304144" y="36953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="" xmlns:a16="http://schemas.microsoft.com/office/drawing/2014/main" id="{32B1C89B-69D1-4A0F-B2E8-4C24B033036A}"/>
                </a:ext>
              </a:extLst>
            </p:cNvPr>
            <p:cNvSpPr/>
            <p:nvPr/>
          </p:nvSpPr>
          <p:spPr>
            <a:xfrm>
              <a:off x="304184" y="3280017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7" name="片側の 2 つの角を丸めた四角形 10">
            <a:extLst>
              <a:ext uri="{FF2B5EF4-FFF2-40B4-BE49-F238E27FC236}">
                <a16:creationId xmlns="" xmlns:a16="http://schemas.microsoft.com/office/drawing/2014/main" id="{DB1FEC62-5A0F-4F36-8E7F-F4BEB06DB5C1}"/>
              </a:ext>
            </a:extLst>
          </p:cNvPr>
          <p:cNvSpPr/>
          <p:nvPr/>
        </p:nvSpPr>
        <p:spPr>
          <a:xfrm rot="5400000">
            <a:off x="551301" y="2147846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21299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21" grpId="0"/>
      <p:bldP spid="23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2222654"/>
                <a:ext cx="6977476" cy="2735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altLang="ja-JP" sz="24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ja-JP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aln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ja-JP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CA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3+1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ja-JP" altLang="ja-JP" sz="2400" dirty="0"/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222654"/>
                <a:ext cx="6977476" cy="2735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891877"/>
                <a:ext cx="781179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2,  3</m:t>
                        </m:r>
                      </m:e>
                    </m:d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1,  1</m:t>
                        </m:r>
                      </m:e>
                    </m:d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5,  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を頂点とする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は，どのような形の三角形かを調べてみよう。この三角形の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辺の長さは</a:t>
                </a:r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891877"/>
                <a:ext cx="7811796" cy="1384995"/>
              </a:xfrm>
              <a:prstGeom prst="rect">
                <a:avLst/>
              </a:prstGeom>
              <a:blipFill>
                <a:blip r:embed="rId3"/>
                <a:stretch>
                  <a:fillRect l="-1639" t="-5263" b="-10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5" y="4996333"/>
                <a:ext cx="7811794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/>
                  <a:t>であるから</a:t>
                </a:r>
                <a:r>
                  <a:rPr lang="ja-JP" altLang="en-US" sz="2800" dirty="0"/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CA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を直角とする直角三角形である。</a:t>
                </a:r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4996333"/>
                <a:ext cx="7811794" cy="1384995"/>
              </a:xfrm>
              <a:prstGeom prst="rect">
                <a:avLst/>
              </a:prstGeom>
              <a:blipFill>
                <a:blip r:embed="rId4"/>
                <a:stretch>
                  <a:fillRect l="-1639" t="-5727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メモ 1"/>
          <p:cNvSpPr/>
          <p:nvPr/>
        </p:nvSpPr>
        <p:spPr>
          <a:xfrm>
            <a:off x="1187623" y="2370557"/>
            <a:ext cx="4525353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="" xmlns:a16="http://schemas.microsoft.com/office/drawing/2014/main" id="{3CB7CDA6-9E55-4DEC-899F-ADE6CDCA47FA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="" xmlns:a16="http://schemas.microsoft.com/office/drawing/2014/main" id="{76AAB648-859E-448E-ACFC-B187DAEC4666}"/>
              </a:ext>
            </a:extLst>
          </p:cNvPr>
          <p:cNvGrpSpPr/>
          <p:nvPr/>
        </p:nvGrpSpPr>
        <p:grpSpPr>
          <a:xfrm>
            <a:off x="210403" y="916480"/>
            <a:ext cx="903509" cy="460800"/>
            <a:chOff x="210403" y="916480"/>
            <a:chExt cx="903509" cy="460800"/>
          </a:xfrm>
        </p:grpSpPr>
        <p:sp>
          <p:nvSpPr>
            <p:cNvPr id="36" name="正方形/長方形 35">
              <a:extLst>
                <a:ext uri="{FF2B5EF4-FFF2-40B4-BE49-F238E27FC236}">
                  <a16:creationId xmlns="" xmlns:a16="http://schemas.microsoft.com/office/drawing/2014/main" id="{D91686EC-E78C-4579-9EC1-459C1CF71DAD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="" xmlns:a16="http://schemas.microsoft.com/office/drawing/2014/main" id="{46904988-2EFC-47FA-808D-92BBA24BD871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pic>
        <p:nvPicPr>
          <p:cNvPr id="27" name="図 26" descr="\\10.133.53.90\Livretech\PNG\2017-03-27_SuII-Adv-PNG\SuII-Adv-PNG\II-adv-063-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276872"/>
            <a:ext cx="2414021" cy="19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メモ 1">
            <a:extLst>
              <a:ext uri="{FF2B5EF4-FFF2-40B4-BE49-F238E27FC236}">
                <a16:creationId xmlns="" xmlns:a16="http://schemas.microsoft.com/office/drawing/2014/main" id="{1469B7AC-E447-4629-8AD3-85C0F111B046}"/>
              </a:ext>
            </a:extLst>
          </p:cNvPr>
          <p:cNvSpPr/>
          <p:nvPr/>
        </p:nvSpPr>
        <p:spPr>
          <a:xfrm>
            <a:off x="1187623" y="2996952"/>
            <a:ext cx="486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9" name="メモ 1">
            <a:extLst>
              <a:ext uri="{FF2B5EF4-FFF2-40B4-BE49-F238E27FC236}">
                <a16:creationId xmlns="" xmlns:a16="http://schemas.microsoft.com/office/drawing/2014/main" id="{63E9799D-1E5E-4FF0-960F-9686B9CEF7E9}"/>
              </a:ext>
            </a:extLst>
          </p:cNvPr>
          <p:cNvSpPr/>
          <p:nvPr/>
        </p:nvSpPr>
        <p:spPr>
          <a:xfrm>
            <a:off x="1187625" y="3645024"/>
            <a:ext cx="216024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1" name="メモ 1">
            <a:extLst>
              <a:ext uri="{FF2B5EF4-FFF2-40B4-BE49-F238E27FC236}">
                <a16:creationId xmlns="" xmlns:a16="http://schemas.microsoft.com/office/drawing/2014/main" id="{468304CA-B1FA-41C3-BAB1-043BA822EB50}"/>
              </a:ext>
            </a:extLst>
          </p:cNvPr>
          <p:cNvSpPr/>
          <p:nvPr/>
        </p:nvSpPr>
        <p:spPr>
          <a:xfrm>
            <a:off x="1187624" y="4293096"/>
            <a:ext cx="5220000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2" name="メモ 1">
            <a:extLst>
              <a:ext uri="{FF2B5EF4-FFF2-40B4-BE49-F238E27FC236}">
                <a16:creationId xmlns="" xmlns:a16="http://schemas.microsoft.com/office/drawing/2014/main" id="{5E5A1D7E-0DDD-4431-92BB-B274C41BD4F1}"/>
              </a:ext>
            </a:extLst>
          </p:cNvPr>
          <p:cNvSpPr/>
          <p:nvPr/>
        </p:nvSpPr>
        <p:spPr>
          <a:xfrm>
            <a:off x="3677065" y="4941168"/>
            <a:ext cx="2911159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3" name="メモ 1">
            <a:extLst>
              <a:ext uri="{FF2B5EF4-FFF2-40B4-BE49-F238E27FC236}">
                <a16:creationId xmlns="" xmlns:a16="http://schemas.microsoft.com/office/drawing/2014/main" id="{429829D2-2203-4C6C-96AB-EA90B89BE37E}"/>
              </a:ext>
            </a:extLst>
          </p:cNvPr>
          <p:cNvSpPr/>
          <p:nvPr/>
        </p:nvSpPr>
        <p:spPr>
          <a:xfrm>
            <a:off x="4067944" y="5505825"/>
            <a:ext cx="46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43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891877"/>
                <a:ext cx="763395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に内分する点を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AD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BD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であることを証明せよ。</a:t>
                </a: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891877"/>
                <a:ext cx="7633953" cy="1384995"/>
              </a:xfrm>
              <a:prstGeom prst="rect">
                <a:avLst/>
              </a:prstGeom>
              <a:blipFill>
                <a:blip r:embed="rId3"/>
                <a:stretch>
                  <a:fillRect l="-1677" t="-5263" r="-958" b="-10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2301340"/>
                <a:ext cx="568973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を原点とし，直線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軸にとると，三角形の頂点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400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ja-JP" altLang="en-US" sz="2400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の座標はそれぞれ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)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－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0)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(2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0) 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とおける。このとき</a:t>
                </a: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2301340"/>
                <a:ext cx="5689737" cy="1569660"/>
              </a:xfrm>
              <a:prstGeom prst="rect">
                <a:avLst/>
              </a:prstGeom>
              <a:blipFill>
                <a:blip r:embed="rId4"/>
                <a:stretch>
                  <a:fillRect l="-1715" t="-4280" r="-214" b="-81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6519" y="4005064"/>
                <a:ext cx="7813971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AD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BD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  <m: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AD</m:t>
                            </m:r>
                          </m:e>
                          <m:sup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BD</m:t>
                            </m:r>
                          </m:e>
                          <m:sup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519" y="4005064"/>
                <a:ext cx="7813971" cy="2308324"/>
              </a:xfrm>
              <a:prstGeom prst="rect">
                <a:avLst/>
              </a:prstGeom>
              <a:blipFill>
                <a:blip r:embed="rId5"/>
                <a:stretch>
                  <a:fillRect l="-1249" b="-4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"/>
          <a:stretch/>
        </p:blipFill>
        <p:spPr bwMode="auto">
          <a:xfrm>
            <a:off x="6706410" y="1970766"/>
            <a:ext cx="2306852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タイトル 1">
            <a:extLst>
              <a:ext uri="{FF2B5EF4-FFF2-40B4-BE49-F238E27FC236}">
                <a16:creationId xmlns="" xmlns:a16="http://schemas.microsoft.com/office/drawing/2014/main" id="{BB6EB82D-C555-4C44-8DD8-2C9E361DA53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座標を用いた図形の性質の証明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5D2A323F-EA40-402A-97B0-4B0BDC0EA967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="" xmlns:a16="http://schemas.microsoft.com/office/drawing/2014/main" id="{3C6C0F36-662A-44BD-A1A4-F39926659FAF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25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="" xmlns:a16="http://schemas.microsoft.com/office/drawing/2014/main" id="{7A5249B5-F7E2-46E5-9C01-5521320B7FED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1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7" y="891877"/>
                <a:ext cx="763395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頂点から，それぞれの対辺に下ろした垂線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AL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BM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CN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点で交わることを証明せよ。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891877"/>
                <a:ext cx="7633953" cy="1384995"/>
              </a:xfrm>
              <a:prstGeom prst="rect">
                <a:avLst/>
              </a:prstGeom>
              <a:blipFill>
                <a:blip r:embed="rId2"/>
                <a:stretch>
                  <a:fillRect l="-1597" t="-5263" b="-10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7" y="2360791"/>
                <a:ext cx="763395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ja-JP" altLang="en-US" sz="24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が直角三角形ならば，明らかに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本の垂線は直角の頂点で交わる。</a:t>
                </a:r>
              </a:p>
            </p:txBody>
          </p:sp>
        </mc:Choice>
        <mc:Fallback xmlns="">
          <p:sp>
            <p:nvSpPr>
              <p:cNvPr id="3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2360791"/>
                <a:ext cx="7633953" cy="830997"/>
              </a:xfrm>
              <a:prstGeom prst="rect">
                <a:avLst/>
              </a:prstGeom>
              <a:blipFill>
                <a:blip r:embed="rId3"/>
                <a:stretch>
                  <a:fillRect l="-1198" t="-8029" r="-1198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5" y="4254690"/>
                <a:ext cx="763395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ただし，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≠0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≠0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≠0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5" y="4254690"/>
                <a:ext cx="7633952" cy="461665"/>
              </a:xfrm>
              <a:prstGeom prst="rect">
                <a:avLst/>
              </a:prstGeom>
              <a:blipFill>
                <a:blip r:embed="rId4"/>
                <a:stretch>
                  <a:fillRect l="-1198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3103544"/>
                <a:ext cx="778010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次に，</a:t>
                </a:r>
                <a14:m>
                  <m:oMath xmlns:m="http://schemas.openxmlformats.org/officeDocument/2006/math">
                    <m:r>
                      <a:rPr lang="ja-JP" altLang="en-US" sz="24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が直角三角形でないならば，直線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軸，垂線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AL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軸にとると，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en-US" sz="24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0)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 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とおける。</a:t>
                </a: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103544"/>
                <a:ext cx="7780106" cy="1200329"/>
              </a:xfrm>
              <a:prstGeom prst="rect">
                <a:avLst/>
              </a:prstGeom>
              <a:blipFill>
                <a:blip r:embed="rId5"/>
                <a:stretch>
                  <a:fillRect l="-1176" t="-5584" r="-5172" b="-10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4" y="4726581"/>
                <a:ext cx="5616625" cy="1726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であるから，</m:t>
                      </m:r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BM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の方程式は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4" y="4726581"/>
                <a:ext cx="5616625" cy="1726755"/>
              </a:xfrm>
              <a:prstGeom prst="rect">
                <a:avLst/>
              </a:prstGeom>
              <a:blipFill>
                <a:blip r:embed="rId6"/>
                <a:stretch>
                  <a:fillRect l="-16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134191"/>
            <a:ext cx="2661807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タイトル 1">
            <a:extLst>
              <a:ext uri="{FF2B5EF4-FFF2-40B4-BE49-F238E27FC236}">
                <a16:creationId xmlns="" xmlns:a16="http://schemas.microsoft.com/office/drawing/2014/main" id="{B4348BDC-F8AD-4455-BD4F-EFA44AB11B1C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座標を用いた図形の性質の証明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="" xmlns:a16="http://schemas.microsoft.com/office/drawing/2014/main" id="{1D2BA1F3-2F17-4D68-8C8D-617BF8A5E672}"/>
              </a:ext>
            </a:extLst>
          </p:cNvPr>
          <p:cNvGrpSpPr/>
          <p:nvPr/>
        </p:nvGrpSpPr>
        <p:grpSpPr>
          <a:xfrm>
            <a:off x="296051" y="873136"/>
            <a:ext cx="734659" cy="1335427"/>
            <a:chOff x="296051" y="2944688"/>
            <a:chExt cx="734659" cy="1335427"/>
          </a:xfrm>
        </p:grpSpPr>
        <p:sp>
          <p:nvSpPr>
            <p:cNvPr id="41" name="正方形/長方形 40">
              <a:extLst>
                <a:ext uri="{FF2B5EF4-FFF2-40B4-BE49-F238E27FC236}">
                  <a16:creationId xmlns="" xmlns:a16="http://schemas.microsoft.com/office/drawing/2014/main" id="{8712F804-6F8D-4A6A-B4C2-435557FB4D0F}"/>
                </a:ext>
              </a:extLst>
            </p:cNvPr>
            <p:cNvSpPr/>
            <p:nvPr/>
          </p:nvSpPr>
          <p:spPr>
            <a:xfrm>
              <a:off x="296051" y="2944688"/>
              <a:ext cx="734659" cy="3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rgbClr val="727CA3">
                      <a:lumMod val="50000"/>
                    </a:srgb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="" xmlns:a16="http://schemas.microsoft.com/office/drawing/2014/main" id="{9485C34D-D9D1-4931-8726-0027465F561A}"/>
                </a:ext>
              </a:extLst>
            </p:cNvPr>
            <p:cNvSpPr txBox="1"/>
            <p:nvPr/>
          </p:nvSpPr>
          <p:spPr>
            <a:xfrm>
              <a:off x="304144" y="36953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="" xmlns:a16="http://schemas.microsoft.com/office/drawing/2014/main" id="{1645EAA3-F263-45CE-89D5-19080154918D}"/>
                </a:ext>
              </a:extLst>
            </p:cNvPr>
            <p:cNvSpPr/>
            <p:nvPr/>
          </p:nvSpPr>
          <p:spPr>
            <a:xfrm>
              <a:off x="304184" y="3280017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44" name="片側の 2 つの角を丸めた四角形 10">
            <a:extLst>
              <a:ext uri="{FF2B5EF4-FFF2-40B4-BE49-F238E27FC236}">
                <a16:creationId xmlns="" xmlns:a16="http://schemas.microsoft.com/office/drawing/2014/main" id="{4D981E9F-71CD-4417-B658-DD6D5B704AE7}"/>
              </a:ext>
            </a:extLst>
          </p:cNvPr>
          <p:cNvSpPr/>
          <p:nvPr/>
        </p:nvSpPr>
        <p:spPr>
          <a:xfrm rot="5400000">
            <a:off x="551301" y="2285195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証明</a:t>
            </a:r>
          </a:p>
        </p:txBody>
      </p:sp>
    </p:spTree>
    <p:extLst>
      <p:ext uri="{BB962C8B-B14F-4D97-AF65-F5344CB8AC3E}">
        <p14:creationId xmlns:p14="http://schemas.microsoft.com/office/powerpoint/2010/main" val="33150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27" grpId="0"/>
      <p:bldP spid="22" grpId="0"/>
      <p:bldP spid="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7625" y="3666090"/>
                <a:ext cx="74888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3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本の垂線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AL</m:t>
                    </m:r>
                    <m: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BM</m:t>
                    </m:r>
                    <m: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CN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点で交わる。</a:t>
                </a:r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3666090"/>
                <a:ext cx="7488831" cy="461665"/>
              </a:xfrm>
              <a:prstGeom prst="rect">
                <a:avLst/>
              </a:prstGeom>
              <a:blipFill>
                <a:blip r:embed="rId2"/>
                <a:stretch>
                  <a:fillRect l="-1303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87625" y="2314780"/>
                <a:ext cx="4896543" cy="129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BM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はともに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軸上の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点</m:t>
                      </m:r>
                      <m:d>
                        <m:d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を通る。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2314780"/>
                <a:ext cx="4896543" cy="1291507"/>
              </a:xfrm>
              <a:prstGeom prst="rect">
                <a:avLst/>
              </a:prstGeom>
              <a:blipFill>
                <a:blip r:embed="rId3"/>
                <a:stretch>
                  <a:fillRect l="-1993" t="-5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>
                <a:extLst>
                  <a:ext uri="{FF2B5EF4-FFF2-40B4-BE49-F238E27FC236}">
                    <a16:creationId xmlns="" xmlns:a16="http://schemas.microsoft.com/office/drawing/2014/main" id="{E8824833-5EAC-4545-8B36-D229CBB68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5" y="519352"/>
                <a:ext cx="5616623" cy="1795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また，直線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であるから，垂線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の方程式は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>
                <a:extLst>
                  <a:ext uri="{FF2B5EF4-FFF2-40B4-BE49-F238E27FC236}">
                    <a16:creationId xmlns:a16="http://schemas.microsoft.com/office/drawing/2014/main" id="{E8824833-5EAC-4545-8B36-D229CBB6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519352"/>
                <a:ext cx="5616623" cy="1795428"/>
              </a:xfrm>
              <a:prstGeom prst="rect">
                <a:avLst/>
              </a:prstGeom>
              <a:blipFill>
                <a:blip r:embed="rId4"/>
                <a:stretch>
                  <a:fillRect l="-1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41704176-052F-4448-BF73-D3ECBDBF7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635858"/>
            <a:ext cx="2618875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4E76B13-16E9-47C8-8D79-C866F3D28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5" y="962725"/>
                <a:ext cx="856329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例題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本の垂線の交点を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垂心</a:t>
                </a:r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62725"/>
                <a:ext cx="8563297" cy="954107"/>
              </a:xfrm>
              <a:prstGeom prst="rect">
                <a:avLst/>
              </a:prstGeom>
              <a:blipFill>
                <a:blip r:embed="rId2"/>
                <a:stretch>
                  <a:fillRect l="-1423" t="-8333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メモ 21"/>
          <p:cNvSpPr/>
          <p:nvPr/>
        </p:nvSpPr>
        <p:spPr>
          <a:xfrm>
            <a:off x="7236296" y="1007778"/>
            <a:ext cx="108012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="" xmlns:a16="http://schemas.microsoft.com/office/drawing/2014/main" id="{29FF2C7B-176C-462D-8CE9-117D4502393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座標を用いた図形の性質の証明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1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03787" y="910975"/>
                <a:ext cx="771668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において，各辺の垂直二等分線は，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点で交わることを証明せよ。</a:t>
                </a: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7" y="910975"/>
                <a:ext cx="7716685" cy="954107"/>
              </a:xfrm>
              <a:prstGeom prst="rect">
                <a:avLst/>
              </a:prstGeom>
              <a:blipFill>
                <a:blip r:embed="rId3"/>
                <a:stretch>
                  <a:fillRect l="-1580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7" y="1867157"/>
                <a:ext cx="5472607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ja-JP" alt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4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が直角三角形ならば，明らかに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本の垂直二等分線は斜辺の中点で交わる。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次に，</a:t>
                </a:r>
                <a14:m>
                  <m:oMath xmlns:m="http://schemas.openxmlformats.org/officeDocument/2006/math">
                    <m:r>
                      <a:rPr lang="ja-JP" alt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が直角三角形でないならば，辺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の中点を原点とし，直線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軸にとると，三角形の頂点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</m:t>
                    </m:r>
                    <m:r>
                      <a:rPr lang="ja-JP" altLang="en-US" sz="24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</m:t>
                    </m:r>
                    <m:r>
                      <a:rPr lang="ja-JP" altLang="en-US" sz="24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の座標はそれぞれ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1867157"/>
                <a:ext cx="5472607" cy="2677656"/>
              </a:xfrm>
              <a:prstGeom prst="rect">
                <a:avLst/>
              </a:prstGeom>
              <a:blipFill>
                <a:blip r:embed="rId4"/>
                <a:stretch>
                  <a:fillRect l="-1670" t="-2500" r="-1782" b="-4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7" y="4514344"/>
                <a:ext cx="7692438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A</m:t>
                      </m:r>
                      <m:r>
                        <a:rPr lang="en-US" altLang="ja-JP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(2</m:t>
                      </m:r>
                      <m:r>
                        <a:rPr lang="en-US" altLang="ja-JP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𝑎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2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𝑏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)</m:t>
                      </m:r>
                      <m:r>
                        <a:rPr lang="ja-JP" altLang="en-US" sz="24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B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(−2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𝑐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0)</m:t>
                      </m:r>
                      <m:r>
                        <a:rPr lang="ja-JP" altLang="en-US" sz="24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en-US" altLang="ja-JP" sz="2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C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(2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𝑐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0</m:t>
                      </m:r>
                      <m:r>
                        <a:rPr lang="en-US" altLang="ja-JP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)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とおける。</a:t>
                </a: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ただし，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≠±</m:t>
                    </m:r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𝑐</m:t>
                    </m:r>
                    <m:r>
                      <a:rPr lang="ja-JP" alt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𝑏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≠0</m:t>
                    </m:r>
                    <m:r>
                      <a:rPr lang="ja-JP" alt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𝑐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≠0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の垂直二等分線の方程式は</a:t>
                </a:r>
              </a:p>
              <a:p>
                <a:pPr eaLnBrk="1" fontAlgn="auto" hangingPunct="1"/>
                <a:r>
                  <a:rPr lang="en-US" altLang="ja-JP" sz="2400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……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4514344"/>
                <a:ext cx="7692438" cy="1938992"/>
              </a:xfrm>
              <a:prstGeom prst="rect">
                <a:avLst/>
              </a:prstGeom>
              <a:blipFill>
                <a:blip r:embed="rId5"/>
                <a:stretch>
                  <a:fillRect l="-1189" b="-5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958398"/>
            <a:ext cx="257328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タイトル 1">
            <a:extLst>
              <a:ext uri="{FF2B5EF4-FFF2-40B4-BE49-F238E27FC236}">
                <a16:creationId xmlns="" xmlns:a16="http://schemas.microsoft.com/office/drawing/2014/main" id="{91167316-2608-42D5-99FA-6435E32DCA33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２直線の関係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座標を用いた図形の性質の証明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="" xmlns:a16="http://schemas.microsoft.com/office/drawing/2014/main" id="{8D1C4E50-CF7B-482F-B124-83BA5A0C21DC}"/>
              </a:ext>
            </a:extLst>
          </p:cNvPr>
          <p:cNvGrpSpPr/>
          <p:nvPr/>
        </p:nvGrpSpPr>
        <p:grpSpPr>
          <a:xfrm>
            <a:off x="234669" y="908720"/>
            <a:ext cx="880948" cy="461665"/>
            <a:chOff x="234669" y="908720"/>
            <a:chExt cx="880948" cy="461665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="" xmlns:a16="http://schemas.microsoft.com/office/drawing/2014/main" id="{0BF43171-9B67-4A9E-8904-029709107E1F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26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="" xmlns:a16="http://schemas.microsoft.com/office/drawing/2014/main" id="{CD599D22-D61B-4AE5-8D62-69A6F316E1F7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9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>
                <a:extLst>
                  <a:ext uri="{FF2B5EF4-FFF2-40B4-BE49-F238E27FC236}">
                    <a16:creationId xmlns="" xmlns:a16="http://schemas.microsoft.com/office/drawing/2014/main" id="{22DEE868-E302-4D7F-9D2D-B55AED757F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6" y="198421"/>
                <a:ext cx="7631042" cy="647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</m:t>
                      </m:r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+mn-ea"/>
                        </a:rPr>
                        <m:t>の傾きは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　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</a:rPr>
                  <a:t>であるから，辺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CA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</a:rPr>
                  <a:t>の垂直二等分線は，この辺の</a:t>
                </a:r>
                <a:endParaRPr lang="en-US" altLang="ja-JP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m:t>中点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  <m:r>
                            <a:rPr lang="ja-JP" alt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＋</m:t>
                          </m:r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  <m:r>
                            <a:rPr lang="ja-JP" altLang="en-US" sz="24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，</m:t>
                          </m:r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m:t>を通り，傾き</m:t>
                      </m:r>
                      <m:r>
                        <a:rPr lang="en-US" altLang="ja-JP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ja-JP" alt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  <m:r>
                            <a:rPr lang="en-US" altLang="ja-JP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m:t>の直線であり，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+mn-ea"/>
                        </a:rPr>
                        <m:t>その方程式は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　　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m:t>……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</a:rPr>
                        <m:t>②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①，②の交点の座標は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400" dirty="0" smtClean="0">
                          <a:solidFill>
                            <a:srgbClr val="FF0000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m:t>…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m:t>…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③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また，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AB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の垂直二等分線は，この辺の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中点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(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𝑎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－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𝑐</m:t>
                      </m:r>
                      <m:r>
                        <a:rPr lang="ja-JP" altLang="en-US" sz="24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𝑏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)</m:t>
                      </m:r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を通り，傾き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の直線であり，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その方程式は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>
                <a:extLst>
                  <a:ext uri="{FF2B5EF4-FFF2-40B4-BE49-F238E27FC236}">
                    <a16:creationId xmlns:a16="http://schemas.microsoft.com/office/drawing/2014/main" id="{22DEE868-E302-4D7F-9D2D-B55AED75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6" y="198421"/>
                <a:ext cx="7631042" cy="6470939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>
                <a:extLst>
                  <a:ext uri="{FF2B5EF4-FFF2-40B4-BE49-F238E27FC236}">
                    <a16:creationId xmlns="" xmlns:a16="http://schemas.microsoft.com/office/drawing/2014/main" id="{0AABDE51-D740-4CDF-B614-F409E3D36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6" y="260648"/>
                <a:ext cx="7580225" cy="2778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すなわち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en-US" altLang="ja-JP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m:t>……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④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①，④の交点の座標は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m:t>……</m:t>
                      </m:r>
                      <m:r>
                        <m:rPr>
                          <m:nor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⑤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③，⑤は同一の点であるから，</a:t>
                </a:r>
                <a14:m>
                  <m:oMath xmlns:m="http://schemas.openxmlformats.org/officeDocument/2006/math">
                    <m:r>
                      <a:rPr lang="ja-JP" alt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4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ABC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の各辺の垂直二等分線は，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点で交わる。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>
                <a:extLst>
                  <a:ext uri="{FF2B5EF4-FFF2-40B4-BE49-F238E27FC236}">
                    <a16:creationId xmlns:a16="http://schemas.microsoft.com/office/drawing/2014/main" id="{0AABDE51-D740-4CDF-B614-F409E3D3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6" y="260648"/>
                <a:ext cx="7580225" cy="2778774"/>
              </a:xfrm>
              <a:prstGeom prst="rect">
                <a:avLst/>
              </a:prstGeom>
              <a:blipFill>
                <a:blip r:embed="rId4"/>
                <a:stretch>
                  <a:fillRect l="-1206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20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22082" y="895360"/>
                <a:ext cx="809839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(5)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を結ぶ線分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AB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に内分する点を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：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に外分する点を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D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とするとき，線分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の長さを求めよ。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895360"/>
                <a:ext cx="8098390" cy="1384995"/>
              </a:xfrm>
              <a:prstGeom prst="rect">
                <a:avLst/>
              </a:prstGeom>
              <a:blipFill>
                <a:blip r:embed="rId3"/>
                <a:stretch>
                  <a:fillRect l="-1505" t="-6167" r="-226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722082" y="2252203"/>
                <a:ext cx="8098390" cy="2836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点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の座標は　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+3⋅5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ja-JP" sz="28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点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の座標は　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+3⋅5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ゆえに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CD</m:t>
                    </m:r>
                    <m:r>
                      <a:rPr lang="ja-JP" altLang="en-US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＝</m:t>
                    </m:r>
                    <m:r>
                      <a:rPr lang="en-US" altLang="ja-JP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|</m:t>
                    </m:r>
                    <m:r>
                      <a:rPr lang="ja-JP" altLang="en-US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－</m:t>
                    </m:r>
                    <m:r>
                      <a:rPr lang="en-US" altLang="ja-JP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23</m:t>
                    </m:r>
                    <m:r>
                      <a:rPr lang="ja-JP" altLang="en-US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－</m:t>
                    </m:r>
                    <m:r>
                      <a:rPr lang="en-US" altLang="ja-JP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1|</m:t>
                    </m:r>
                    <m:r>
                      <a:rPr lang="ja-JP" altLang="en-US" sz="2800" i="0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＝</m:t>
                    </m:r>
                    <m:r>
                      <a:rPr lang="en-US" altLang="ja-JP" sz="2800" b="1" i="0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iraMinPro-W3-Identity-H"/>
                      </a:rPr>
                      <m:t>𝟐𝟒</m:t>
                    </m:r>
                  </m:oMath>
                </a14:m>
                <a:endParaRPr lang="ja-JP" altLang="ja-JP" sz="2800" b="1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2252203"/>
                <a:ext cx="8098390" cy="2836354"/>
              </a:xfrm>
              <a:prstGeom prst="rect">
                <a:avLst/>
              </a:prstGeom>
              <a:blipFill>
                <a:blip r:embed="rId4"/>
                <a:stretch>
                  <a:fillRect l="-1505" b="-15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2FFED8E-E7C3-45F2-B623-EEF87DE21CD6}"/>
              </a:ext>
            </a:extLst>
          </p:cNvPr>
          <p:cNvSpPr txBox="1"/>
          <p:nvPr/>
        </p:nvSpPr>
        <p:spPr>
          <a:xfrm>
            <a:off x="216000" y="828001"/>
            <a:ext cx="506081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4877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7584" y="891877"/>
                <a:ext cx="799288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および重心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の座標が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5)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(2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2)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であるとき，頂点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891877"/>
                <a:ext cx="7992888" cy="1384995"/>
              </a:xfrm>
              <a:prstGeom prst="rect">
                <a:avLst/>
              </a:prstGeom>
              <a:blipFill>
                <a:blip r:embed="rId3"/>
                <a:stretch>
                  <a:fillRect l="-1602" t="-5263" r="-153" b="-10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7584" y="2431951"/>
                <a:ext cx="7992888" cy="222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＝－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4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</a:t>
                </a:r>
                <a14:m>
                  <m:oMath xmlns:m="http://schemas.openxmlformats.org/officeDocument/2006/math">
                    <m:r>
                      <a:rPr lang="en-US" altLang="ja-JP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</m:t>
                    </m:r>
                    <m:r>
                      <a:rPr lang="ja-JP" altLang="en-US" sz="2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𝟒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431951"/>
                <a:ext cx="7992888" cy="2221185"/>
              </a:xfrm>
              <a:prstGeom prst="rect">
                <a:avLst/>
              </a:prstGeom>
              <a:blipFill>
                <a:blip r:embed="rId4"/>
                <a:stretch>
                  <a:fillRect l="-1602" t="-3571" b="-60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66A352DF-27BF-4A5B-A4DB-AD323B28FC23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6766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9742" y="836712"/>
                <a:ext cx="799073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を通る直線を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とするとき，次の直線の方程式を求めよ。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836712"/>
                <a:ext cx="7990730" cy="954107"/>
              </a:xfrm>
              <a:prstGeom prst="rect">
                <a:avLst/>
              </a:prstGeom>
              <a:blipFill>
                <a:blip r:embed="rId3"/>
                <a:stretch>
                  <a:fillRect l="-1526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9742" y="242088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に垂直な直線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2420888"/>
                <a:ext cx="7054626" cy="523220"/>
              </a:xfrm>
              <a:prstGeom prst="rect">
                <a:avLst/>
              </a:prstGeom>
              <a:blipFill>
                <a:blip r:embed="rId4"/>
                <a:stretch>
                  <a:fillRect l="-172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DE77B230-5C41-4D05-B1FD-89BD0A803E47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>
                <a:extLst>
                  <a:ext uri="{FF2B5EF4-FFF2-40B4-BE49-F238E27FC236}">
                    <a16:creationId xmlns="" xmlns:a16="http://schemas.microsoft.com/office/drawing/2014/main" id="{C67FC606-5876-453A-98CA-42EDEC3207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" y="1844824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に平行な直線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0" name="テキスト ボックス 8">
                <a:extLst>
                  <a:ext uri="{FF2B5EF4-FFF2-40B4-BE49-F238E27FC236}">
                    <a16:creationId xmlns:a16="http://schemas.microsoft.com/office/drawing/2014/main" id="{C67FC606-5876-453A-98CA-42EDEC320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1844824"/>
                <a:ext cx="7054626" cy="523220"/>
              </a:xfrm>
              <a:prstGeom prst="rect">
                <a:avLst/>
              </a:prstGeom>
              <a:blipFill>
                <a:blip r:embed="rId5"/>
                <a:stretch>
                  <a:fillRect l="-1729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67631" y="889961"/>
                <a:ext cx="7831787" cy="2359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点を頂点とする三角形はどのような形の三角形か。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1,  1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2,  2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3,  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1,  2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1,  0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4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1" y="889961"/>
                <a:ext cx="7831787" cy="2359428"/>
              </a:xfrm>
              <a:prstGeom prst="rect">
                <a:avLst/>
              </a:prstGeom>
              <a:blipFill>
                <a:blip r:embed="rId2"/>
                <a:stretch>
                  <a:fillRect l="-1636" t="-3359" b="-7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="" xmlns:a16="http://schemas.microsoft.com/office/drawing/2014/main" id="{5D3AC121-848F-4611-979D-D87F1E455749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4224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２点間の距離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座標平面上の２点間の距離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p.63)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0176DF91-AD44-499E-8A5E-08B146141A8B}"/>
              </a:ext>
            </a:extLst>
          </p:cNvPr>
          <p:cNvGrpSpPr/>
          <p:nvPr/>
        </p:nvGrpSpPr>
        <p:grpSpPr>
          <a:xfrm>
            <a:off x="257173" y="908720"/>
            <a:ext cx="858444" cy="461665"/>
            <a:chOff x="257173" y="908720"/>
            <a:chExt cx="858444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1EC8D5DC-46DC-4E8E-A437-A0191A447AD6}"/>
                </a:ext>
              </a:extLst>
            </p:cNvPr>
            <p:cNvSpPr txBox="1"/>
            <p:nvPr/>
          </p:nvSpPr>
          <p:spPr>
            <a:xfrm>
              <a:off x="257173" y="908720"/>
              <a:ext cx="8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問３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="" xmlns:a16="http://schemas.microsoft.com/office/drawing/2014/main" id="{24C61837-6CEF-4131-B9ED-76156EA84876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9742" y="4077072"/>
                <a:ext cx="7918650" cy="259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求める直線の傾きを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とすると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より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よって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𝟓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𝟑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𝟐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𝟎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4077072"/>
                <a:ext cx="7918650" cy="2590581"/>
              </a:xfrm>
              <a:prstGeom prst="rect">
                <a:avLst/>
              </a:prstGeom>
              <a:blipFill>
                <a:blip r:embed="rId3"/>
                <a:stretch>
                  <a:fillRect l="-1540" t="-3059" b="-4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8">
                <a:extLst>
                  <a:ext uri="{FF2B5EF4-FFF2-40B4-BE49-F238E27FC236}">
                    <a16:creationId xmlns="" xmlns:a16="http://schemas.microsoft.com/office/drawing/2014/main" id="{2B67AE07-8392-4AEB-97E2-6571EFDE9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" y="3625860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に垂直な直線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1" name="テキスト ボックス 8">
                <a:extLst>
                  <a:ext uri="{FF2B5EF4-FFF2-40B4-BE49-F238E27FC236}">
                    <a16:creationId xmlns:a16="http://schemas.microsoft.com/office/drawing/2014/main" id="{2B67AE07-8392-4AEB-97E2-6571EFDE9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3625860"/>
                <a:ext cx="7054626" cy="523220"/>
              </a:xfrm>
              <a:prstGeom prst="rect">
                <a:avLst/>
              </a:prstGeom>
              <a:blipFill>
                <a:blip r:embed="rId5"/>
                <a:stretch>
                  <a:fillRect l="-1729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>
                <a:extLst>
                  <a:ext uri="{FF2B5EF4-FFF2-40B4-BE49-F238E27FC236}">
                    <a16:creationId xmlns="" xmlns:a16="http://schemas.microsoft.com/office/drawing/2014/main" id="{FCFCF81C-48C9-4BA9-B8C7-7857E1825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" y="1177588"/>
                <a:ext cx="70546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(1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を通り，直線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に平行な直線</a:t>
                </a:r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FCFCF81C-48C9-4BA9-B8C7-7857E182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1177588"/>
                <a:ext cx="7054626" cy="523220"/>
              </a:xfrm>
              <a:prstGeom prst="rect">
                <a:avLst/>
              </a:prstGeom>
              <a:blipFill>
                <a:blip r:embed="rId6"/>
                <a:stretch>
                  <a:fillRect l="-172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="" xmlns:a16="http://schemas.microsoft.com/office/drawing/2014/main" id="{CAA4BAE9-8166-475D-B3F5-1D12E2D0FD3F}"/>
                  </a:ext>
                </a:extLst>
              </p:cNvPr>
              <p:cNvSpPr/>
              <p:nvPr/>
            </p:nvSpPr>
            <p:spPr>
              <a:xfrm>
                <a:off x="829742" y="332656"/>
                <a:ext cx="799073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CAA4BAE9-8166-475D-B3F5-1D12E2D0F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" y="332656"/>
                <a:ext cx="799073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="" xmlns:a16="http://schemas.microsoft.com/office/drawing/2014/main" id="{875A4CDC-9736-432A-9A2E-868A27D5B34E}"/>
                  </a:ext>
                </a:extLst>
              </p:cNvPr>
              <p:cNvSpPr/>
              <p:nvPr/>
            </p:nvSpPr>
            <p:spPr>
              <a:xfrm>
                <a:off x="829742" y="1574907"/>
                <a:ext cx="7990730" cy="2142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点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を通り，傾き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の直線であるから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𝟑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𝒙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+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𝟓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𝟖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𝟎</m:t>
                    </m:r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75A4CDC-9736-432A-9A2E-868A27D5B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" y="1574907"/>
                <a:ext cx="7990730" cy="2142125"/>
              </a:xfrm>
              <a:prstGeom prst="rect">
                <a:avLst/>
              </a:prstGeom>
              <a:blipFill rotWithShape="1">
                <a:blip r:embed="rId8"/>
                <a:stretch>
                  <a:fillRect l="-1526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25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22082" y="836712"/>
                <a:ext cx="809839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(1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1)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(3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ja-JP" altLang="en-US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7)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を結ぶ線分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の垂直二等分線の方程式を求めよ。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836712"/>
                <a:ext cx="8098390" cy="954107"/>
              </a:xfrm>
              <a:prstGeom prst="rect">
                <a:avLst/>
              </a:prstGeom>
              <a:blipFill>
                <a:blip r:embed="rId3"/>
                <a:stretch>
                  <a:fillRect l="-1505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22082" y="1894327"/>
                <a:ext cx="8098390" cy="427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の中点は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nor/>
                        </m:rPr>
                        <a:rPr lang="en-US" altLang="ja-JP" sz="28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　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よって，求める直線の傾きを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𝑚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より　　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AB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の垂直二等分線の方程式は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𝒙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𝟑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𝒚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－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𝟏𝟒</m:t>
                    </m:r>
                    <m:r>
                      <a:rPr lang="ja-JP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𝟎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894327"/>
                <a:ext cx="8098390" cy="4270977"/>
              </a:xfrm>
              <a:prstGeom prst="rect">
                <a:avLst/>
              </a:prstGeom>
              <a:blipFill>
                <a:blip r:embed="rId4"/>
                <a:stretch>
                  <a:fillRect l="-1505" t="-1857" b="-2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68D37BEB-D6C9-48FB-A065-CA95EA8B190E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9002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9742" y="907883"/>
                <a:ext cx="799073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について，次のことが成り立つことを証明せよ。ただし，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≠0,  </m:t>
                    </m:r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907883"/>
                <a:ext cx="7990730" cy="1384995"/>
              </a:xfrm>
              <a:prstGeom prst="rect">
                <a:avLst/>
              </a:prstGeom>
              <a:blipFill>
                <a:blip r:embed="rId3"/>
                <a:stretch>
                  <a:fillRect l="-1526" t="-5727" r="-534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9742" y="2348880"/>
                <a:ext cx="799073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</a:t>
                </a:r>
                <a:r>
                  <a:rPr lang="ja-JP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b="1" i="1" dirty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2348880"/>
                <a:ext cx="7990730" cy="523220"/>
              </a:xfrm>
              <a:prstGeom prst="rect">
                <a:avLst/>
              </a:prstGeom>
              <a:blipFill>
                <a:blip r:embed="rId4"/>
                <a:stretch>
                  <a:fillRect l="-1526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9742" y="2996952"/>
                <a:ext cx="799073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</a:t>
                </a:r>
                <a:r>
                  <a:rPr lang="ja-JP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垂直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b="1" i="1" dirty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2996952"/>
                <a:ext cx="7990730" cy="523220"/>
              </a:xfrm>
              <a:prstGeom prst="rect">
                <a:avLst/>
              </a:prstGeom>
              <a:blipFill>
                <a:blip r:embed="rId5"/>
                <a:stretch>
                  <a:fillRect l="-1526" t="-16471" b="-294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731D21E0-4156-49D1-92FA-068E4168B06E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6715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29742" y="188640"/>
                <a:ext cx="7977917" cy="1478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a:rPr lang="ja-JP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　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a:rPr lang="ja-JP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　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である。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" y="188640"/>
                <a:ext cx="7977917" cy="147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15616" y="2060848"/>
                <a:ext cx="7563322" cy="1954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2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直線が平行であるための条件は　　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直線が平行　</a:t>
                </a:r>
                <a:r>
                  <a:rPr lang="ja-JP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ja-JP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7563322" cy="1954766"/>
              </a:xfrm>
              <a:prstGeom prst="rect">
                <a:avLst/>
              </a:prstGeom>
              <a:blipFill rotWithShape="1">
                <a:blip r:embed="rId4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>
                <a:extLst>
                  <a:ext uri="{FF2B5EF4-FFF2-40B4-BE49-F238E27FC236}">
                    <a16:creationId xmlns="" xmlns:a16="http://schemas.microsoft.com/office/drawing/2014/main" id="{5E776FB7-CC33-47F0-A40F-5EBD3F6F2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" y="1556792"/>
                <a:ext cx="799073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</a:t>
                </a:r>
                <a:r>
                  <a:rPr lang="ja-JP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b="1" i="1" dirty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>
                <a:extLst>
                  <a:ext uri="{FF2B5EF4-FFF2-40B4-BE49-F238E27FC236}">
                    <a16:creationId xmlns:a16="http://schemas.microsoft.com/office/drawing/2014/main" id="{5E776FB7-CC33-47F0-A40F-5EBD3F6F2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1556792"/>
                <a:ext cx="7990730" cy="523220"/>
              </a:xfrm>
              <a:prstGeom prst="rect">
                <a:avLst/>
              </a:prstGeom>
              <a:blipFill>
                <a:blip r:embed="rId6"/>
                <a:stretch>
                  <a:fillRect l="-1526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>
                <a:extLst>
                  <a:ext uri="{FF2B5EF4-FFF2-40B4-BE49-F238E27FC236}">
                    <a16:creationId xmlns="" xmlns:a16="http://schemas.microsoft.com/office/drawing/2014/main" id="{8BE93894-9C52-49DB-AD20-7154108E6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" y="3265820"/>
                <a:ext cx="799073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</a:t>
                </a:r>
                <a:r>
                  <a:rPr lang="ja-JP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垂直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ja-JP" altLang="en-US" sz="2800" b="1" i="1" dirty="0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>
                <a:extLst>
                  <a:ext uri="{FF2B5EF4-FFF2-40B4-BE49-F238E27FC236}">
                    <a16:creationId xmlns:a16="http://schemas.microsoft.com/office/drawing/2014/main" id="{8BE93894-9C52-49DB-AD20-7154108E6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42" y="3265820"/>
                <a:ext cx="7990730" cy="523220"/>
              </a:xfrm>
              <a:prstGeom prst="rect">
                <a:avLst/>
              </a:prstGeom>
              <a:blipFill>
                <a:blip r:embed="rId7"/>
                <a:stretch>
                  <a:fillRect l="-1526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>
                <a:extLst>
                  <a:ext uri="{FF2B5EF4-FFF2-40B4-BE49-F238E27FC236}">
                    <a16:creationId xmlns="" xmlns:a16="http://schemas.microsoft.com/office/drawing/2014/main" id="{5543E551-6991-4388-A020-2145EBA7B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6" y="3776317"/>
                <a:ext cx="7920880" cy="246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直線が垂直であるための条件は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</a:rPr>
                  <a:t>直線が垂直　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</a:endParaRPr>
              </a:p>
              <a:p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〔注意〕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(1),(2)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のときも成り立つ。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>
                <a:extLst>
                  <a:ext uri="{FF2B5EF4-FFF2-40B4-BE49-F238E27FC236}">
                    <a16:creationId xmlns:a16="http://schemas.microsoft.com/office/drawing/2014/main" id="{5543E551-6991-4388-A020-2145EBA7B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76317"/>
                <a:ext cx="7920880" cy="2460995"/>
              </a:xfrm>
              <a:prstGeom prst="rect">
                <a:avLst/>
              </a:prstGeom>
              <a:blipFill>
                <a:blip r:embed="rId8"/>
                <a:stretch>
                  <a:fillRect l="-1155" b="-4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9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7584" y="836712"/>
                <a:ext cx="799288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4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明朝" panose="02020609040205080304" pitchFamily="17" charset="-128"/>
                </a:endParaRPr>
              </a:p>
              <a:p>
                <a:pPr eaLnBrk="1" fontAlgn="auto" hangingPunct="1">
                  <a:defRPr/>
                </a:pPr>
                <a:r>
                  <a:rPr lang="en-US" altLang="ja-JP" sz="2800" dirty="0"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3)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fontAlgn="auto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が平行になるような定数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の値を求めよ。また，垂直になるような定数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836712"/>
                <a:ext cx="7992888" cy="1815882"/>
              </a:xfrm>
              <a:prstGeom prst="rect">
                <a:avLst/>
              </a:prstGeom>
              <a:blipFill>
                <a:blip r:embed="rId3"/>
                <a:stretch>
                  <a:fillRect l="-1602" t="-4362" b="-7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7584" y="2577780"/>
                <a:ext cx="7992887" cy="33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直線が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平行であるための条件は</a:t>
                </a:r>
                <a:endParaRPr lang="en-US" altLang="ja-JP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−3)−4⋅1=0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altLang="ja-JP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2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直線が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垂直であるための条件は</a:t>
                </a:r>
                <a:endParaRPr lang="en-US" altLang="ja-JP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⋅1+4⋅(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−3)=0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　　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577780"/>
                <a:ext cx="7992887" cy="3371500"/>
              </a:xfrm>
              <a:prstGeom prst="rect">
                <a:avLst/>
              </a:prstGeom>
              <a:blipFill rotWithShape="1">
                <a:blip r:embed="rId4"/>
                <a:stretch>
                  <a:fillRect l="-1220" t="-19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827582" y="5877272"/>
                <a:ext cx="79928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8400" indent="-1168400"/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〔注意〕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の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〔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注意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〕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で述べたように，係数の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や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が</m:t>
                    </m:r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2438" indent="-4524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かどうかを配慮する必要はない。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2" y="5877272"/>
                <a:ext cx="7992887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220" t="-8088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B8DF87EF-6ABA-4F36-9E78-2E892C1F0E06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3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827586" y="879473"/>
                <a:ext cx="799273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に関して，点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𝑝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と対称な点</a:t>
                </a:r>
                <a:r>
                  <a:rPr lang="en-US" altLang="ja-JP" sz="2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B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の座標を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𝑝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で表せ。ただし，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とする。</a:t>
                </a:r>
              </a:p>
            </p:txBody>
          </p:sp>
        </mc:Choice>
        <mc:Fallback xmlns="">
          <p:sp>
            <p:nvSpPr>
              <p:cNvPr id="15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6" y="879473"/>
                <a:ext cx="7992734" cy="954107"/>
              </a:xfrm>
              <a:prstGeom prst="rect">
                <a:avLst/>
              </a:prstGeom>
              <a:blipFill>
                <a:blip r:embed="rId3"/>
                <a:stretch>
                  <a:fillRect l="-1602" t="-8280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95317" y="1772816"/>
                <a:ext cx="8141179" cy="5173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𝑙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とし，点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B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ja-JP" alt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𝑏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𝑙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の傾きは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直線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en-US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の傾きは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　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⊥</m:t>
                    </m:r>
                    <m:r>
                      <a:rPr lang="en-US" altLang="ja-JP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ja-JP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･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=−1</m:t>
                    </m:r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すなわち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𝑝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……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また，線分</m:t>
                      </m:r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の中点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は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上にあるから</m:t>
                      </m:r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整理すると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	……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①，②より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ja-JP" alt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𝐁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𝒒，𝒑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317" y="1772816"/>
                <a:ext cx="8141179" cy="5173019"/>
              </a:xfrm>
              <a:prstGeom prst="rect">
                <a:avLst/>
              </a:prstGeom>
              <a:blipFill rotWithShape="1">
                <a:blip r:embed="rId4"/>
                <a:stretch>
                  <a:fillRect l="-1199" t="-1297" b="-18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F0A417BB-58B6-41E0-A028-2149AEE9C166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8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問題　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　　　　　　　　　　                                 　　　　　　　 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0"/>
              <p:cNvSpPr txBox="1">
                <a:spLocks noChangeArrowheads="1"/>
              </p:cNvSpPr>
              <p:nvPr/>
            </p:nvSpPr>
            <p:spPr bwMode="auto">
              <a:xfrm>
                <a:off x="895317" y="879473"/>
                <a:ext cx="792515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ja-JP" altLang="en-US" sz="2800" i="0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0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と直線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上を動く点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がある。線分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AP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の長さの最小値を求めよ。</a:t>
                </a:r>
              </a:p>
            </p:txBody>
          </p:sp>
        </mc:Choice>
        <mc:Fallback xmlns="">
          <p:sp>
            <p:nvSpPr>
              <p:cNvPr id="15" name="テキスト ボックス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317" y="879473"/>
                <a:ext cx="7925155" cy="954107"/>
              </a:xfrm>
              <a:prstGeom prst="rect">
                <a:avLst/>
              </a:prstGeom>
              <a:blipFill>
                <a:blip r:embed="rId3"/>
                <a:stretch>
                  <a:fillRect l="-1615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971600" y="1995679"/>
                <a:ext cx="7848872" cy="235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AP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の長さが最小となるのは，線分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AP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5</m:t>
                    </m:r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12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4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が垂直なときである。</a:t>
                </a: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よって，最小値を求めるには点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A</m:t>
                    </m:r>
                    <m: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(2</m:t>
                    </m:r>
                    <m:r>
                      <a:rPr lang="ja-JP" altLang="en-US" sz="2400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4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1)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</a:p>
              <a:p>
                <a:pPr eaLnBrk="1" fontAlgn="auto" hangingPunct="1"/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5</m:t>
                    </m:r>
                    <m:r>
                      <a:rPr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12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＋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4</m:t>
                    </m:r>
                    <m:r>
                      <a:rPr lang="ja-JP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＝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0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の距離を求めればよい。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074738"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5⋅2+12⋅1+4 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995679"/>
                <a:ext cx="7848872" cy="2352824"/>
              </a:xfrm>
              <a:prstGeom prst="rect">
                <a:avLst/>
              </a:prstGeom>
              <a:blipFill rotWithShape="1">
                <a:blip r:embed="rId4"/>
                <a:stretch>
                  <a:fillRect l="-1165" t="-28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F102AB9B-841D-44D3-94E5-1481B811B635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3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835696" y="764704"/>
                <a:ext cx="7128792" cy="3871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en-US" sz="2800" i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</m:t>
                      </m:r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ja-JP" altLang="ja-JP" sz="28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CA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が成り立つ。</a:t>
                </a: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ABC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ja-JP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を直角と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𝐀𝐁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𝐁𝐂</m:t>
                    </m:r>
                  </m:oMath>
                </a14:m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直角二等辺三角形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764704"/>
                <a:ext cx="7128792" cy="3871701"/>
              </a:xfrm>
              <a:prstGeom prst="rect">
                <a:avLst/>
              </a:prstGeom>
              <a:blipFill>
                <a:blip r:embed="rId2"/>
                <a:stretch>
                  <a:fillRect l="-1709" r="-427" b="-3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0301" y="590417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>
                <a:extLst>
                  <a:ext uri="{FF2B5EF4-FFF2-40B4-BE49-F238E27FC236}">
                    <a16:creationId xmlns="" xmlns:a16="http://schemas.microsoft.com/office/drawing/2014/main" id="{96DFBB97-D0A0-4301-9F9A-1B3110F84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631" y="260648"/>
                <a:ext cx="77248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1,  1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2,  2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3,  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">
                <a:extLst>
                  <a:ext uri="{FF2B5EF4-FFF2-40B4-BE49-F238E27FC236}">
                    <a16:creationId xmlns:a16="http://schemas.microsoft.com/office/drawing/2014/main" id="{96DFBB97-D0A0-4301-9F9A-1B3110F84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31" y="260648"/>
                <a:ext cx="7724849" cy="523220"/>
              </a:xfrm>
              <a:prstGeom prst="rect">
                <a:avLst/>
              </a:prstGeom>
              <a:blipFill>
                <a:blip r:embed="rId4"/>
                <a:stretch>
                  <a:fillRect l="-165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22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</TotalTime>
  <Words>6355</Words>
  <Application>Microsoft Office PowerPoint</Application>
  <PresentationFormat>画面に合わせる (4:3)</PresentationFormat>
  <Paragraphs>709</Paragraphs>
  <Slides>86</Slides>
  <Notes>44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87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　</cp:lastModifiedBy>
  <cp:revision>36</cp:revision>
  <dcterms:created xsi:type="dcterms:W3CDTF">2013-04-26T06:05:15Z</dcterms:created>
  <dcterms:modified xsi:type="dcterms:W3CDTF">2018-02-06T08:53:29Z</dcterms:modified>
  <cp:category/>
</cp:coreProperties>
</file>