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0"/>
  </p:notesMasterIdLst>
  <p:handoutMasterIdLst>
    <p:handoutMasterId r:id="rId61"/>
  </p:handoutMasterIdLst>
  <p:sldIdLst>
    <p:sldId id="429" r:id="rId2"/>
    <p:sldId id="257" r:id="rId3"/>
    <p:sldId id="386" r:id="rId4"/>
    <p:sldId id="385" r:id="rId5"/>
    <p:sldId id="259" r:id="rId6"/>
    <p:sldId id="411" r:id="rId7"/>
    <p:sldId id="327" r:id="rId8"/>
    <p:sldId id="328" r:id="rId9"/>
    <p:sldId id="330" r:id="rId10"/>
    <p:sldId id="331" r:id="rId11"/>
    <p:sldId id="332" r:id="rId12"/>
    <p:sldId id="412" r:id="rId13"/>
    <p:sldId id="335" r:id="rId14"/>
    <p:sldId id="340" r:id="rId15"/>
    <p:sldId id="342" r:id="rId16"/>
    <p:sldId id="413" r:id="rId17"/>
    <p:sldId id="438" r:id="rId18"/>
    <p:sldId id="336" r:id="rId19"/>
    <p:sldId id="451" r:id="rId20"/>
    <p:sldId id="430" r:id="rId21"/>
    <p:sldId id="414" r:id="rId22"/>
    <p:sldId id="415" r:id="rId23"/>
    <p:sldId id="338" r:id="rId24"/>
    <p:sldId id="439" r:id="rId25"/>
    <p:sldId id="382" r:id="rId26"/>
    <p:sldId id="431" r:id="rId27"/>
    <p:sldId id="383" r:id="rId28"/>
    <p:sldId id="353" r:id="rId29"/>
    <p:sldId id="416" r:id="rId30"/>
    <p:sldId id="427" r:id="rId31"/>
    <p:sldId id="356" r:id="rId32"/>
    <p:sldId id="419" r:id="rId33"/>
    <p:sldId id="440" r:id="rId34"/>
    <p:sldId id="441" r:id="rId35"/>
    <p:sldId id="387" r:id="rId36"/>
    <p:sldId id="432" r:id="rId37"/>
    <p:sldId id="433" r:id="rId38"/>
    <p:sldId id="434" r:id="rId39"/>
    <p:sldId id="367" r:id="rId40"/>
    <p:sldId id="368" r:id="rId41"/>
    <p:sldId id="443" r:id="rId42"/>
    <p:sldId id="444" r:id="rId43"/>
    <p:sldId id="445" r:id="rId44"/>
    <p:sldId id="442" r:id="rId45"/>
    <p:sldId id="423" r:id="rId46"/>
    <p:sldId id="377" r:id="rId47"/>
    <p:sldId id="428" r:id="rId48"/>
    <p:sldId id="435" r:id="rId49"/>
    <p:sldId id="376" r:id="rId50"/>
    <p:sldId id="446" r:id="rId51"/>
    <p:sldId id="424" r:id="rId52"/>
    <p:sldId id="436" r:id="rId53"/>
    <p:sldId id="437" r:id="rId54"/>
    <p:sldId id="447" r:id="rId55"/>
    <p:sldId id="452" r:id="rId56"/>
    <p:sldId id="448" r:id="rId57"/>
    <p:sldId id="449" r:id="rId58"/>
    <p:sldId id="450" r:id="rId59"/>
  </p:sldIdLst>
  <p:sldSz cx="9144000" cy="6858000" type="screen4x3"/>
  <p:notesSz cx="9866313" cy="6735763"/>
  <p:defaultTextStyle>
    <a:defPPr>
      <a:defRPr lang="ja-JP"/>
    </a:defPPr>
    <a:lvl1pPr algn="l" rtl="0" fontAlgn="base">
      <a:spcBef>
        <a:spcPct val="0"/>
      </a:spcBef>
      <a:spcAft>
        <a:spcPct val="0"/>
      </a:spcAft>
      <a:defRPr kumimoji="1" kern="1200">
        <a:solidFill>
          <a:schemeClr val="tx1"/>
        </a:solidFill>
        <a:latin typeface="Gill Sans MT"/>
        <a:ea typeface="ＭＳ Ｐゴシック" pitchFamily="50" charset="-128"/>
        <a:cs typeface="+mn-cs"/>
      </a:defRPr>
    </a:lvl1pPr>
    <a:lvl2pPr marL="457200" algn="l" rtl="0" fontAlgn="base">
      <a:spcBef>
        <a:spcPct val="0"/>
      </a:spcBef>
      <a:spcAft>
        <a:spcPct val="0"/>
      </a:spcAft>
      <a:defRPr kumimoji="1" kern="1200">
        <a:solidFill>
          <a:schemeClr val="tx1"/>
        </a:solidFill>
        <a:latin typeface="Gill Sans MT"/>
        <a:ea typeface="ＭＳ Ｐゴシック" pitchFamily="50" charset="-128"/>
        <a:cs typeface="+mn-cs"/>
      </a:defRPr>
    </a:lvl2pPr>
    <a:lvl3pPr marL="914400" algn="l" rtl="0" fontAlgn="base">
      <a:spcBef>
        <a:spcPct val="0"/>
      </a:spcBef>
      <a:spcAft>
        <a:spcPct val="0"/>
      </a:spcAft>
      <a:defRPr kumimoji="1" kern="1200">
        <a:solidFill>
          <a:schemeClr val="tx1"/>
        </a:solidFill>
        <a:latin typeface="Gill Sans MT"/>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Gill Sans MT"/>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Gill Sans MT"/>
        <a:ea typeface="ＭＳ Ｐゴシック" pitchFamily="50" charset="-128"/>
        <a:cs typeface="+mn-cs"/>
      </a:defRPr>
    </a:lvl5pPr>
    <a:lvl6pPr marL="2286000" algn="l" defTabSz="914400" rtl="0" eaLnBrk="1" latinLnBrk="0" hangingPunct="1">
      <a:defRPr kumimoji="1" kern="1200">
        <a:solidFill>
          <a:schemeClr val="tx1"/>
        </a:solidFill>
        <a:latin typeface="Gill Sans MT"/>
        <a:ea typeface="ＭＳ Ｐゴシック" pitchFamily="50" charset="-128"/>
        <a:cs typeface="+mn-cs"/>
      </a:defRPr>
    </a:lvl6pPr>
    <a:lvl7pPr marL="2743200" algn="l" defTabSz="914400" rtl="0" eaLnBrk="1" latinLnBrk="0" hangingPunct="1">
      <a:defRPr kumimoji="1" kern="1200">
        <a:solidFill>
          <a:schemeClr val="tx1"/>
        </a:solidFill>
        <a:latin typeface="Gill Sans MT"/>
        <a:ea typeface="ＭＳ Ｐゴシック" pitchFamily="50" charset="-128"/>
        <a:cs typeface="+mn-cs"/>
      </a:defRPr>
    </a:lvl7pPr>
    <a:lvl8pPr marL="3200400" algn="l" defTabSz="914400" rtl="0" eaLnBrk="1" latinLnBrk="0" hangingPunct="1">
      <a:defRPr kumimoji="1" kern="1200">
        <a:solidFill>
          <a:schemeClr val="tx1"/>
        </a:solidFill>
        <a:latin typeface="Gill Sans MT"/>
        <a:ea typeface="ＭＳ Ｐゴシック" pitchFamily="50" charset="-128"/>
        <a:cs typeface="+mn-cs"/>
      </a:defRPr>
    </a:lvl8pPr>
    <a:lvl9pPr marL="3657600" algn="l" defTabSz="914400" rtl="0" eaLnBrk="1" latinLnBrk="0" hangingPunct="1">
      <a:defRPr kumimoji="1" kern="1200">
        <a:solidFill>
          <a:schemeClr val="tx1"/>
        </a:solidFill>
        <a:latin typeface="Gill Sans MT"/>
        <a:ea typeface="ＭＳ Ｐゴシック" pitchFamily="50" charset="-128"/>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3" pos="5556" userDrawn="1">
          <p15:clr>
            <a:srgbClr val="A4A3A4"/>
          </p15:clr>
        </p15:guide>
        <p15:guide id="4" pos="204" userDrawn="1">
          <p15:clr>
            <a:srgbClr val="A4A3A4"/>
          </p15:clr>
        </p15:guide>
        <p15:guide id="5" orient="horz" pos="572" userDrawn="1">
          <p15:clr>
            <a:srgbClr val="A4A3A4"/>
          </p15:clr>
        </p15:guide>
        <p15:guide id="6" pos="657" userDrawn="1">
          <p15:clr>
            <a:srgbClr val="A4A3A4"/>
          </p15:clr>
        </p15:guide>
        <p15:guide id="9" pos="158" userDrawn="1">
          <p15:clr>
            <a:srgbClr val="A4A3A4"/>
          </p15:clr>
        </p15:guide>
        <p15:guide id="10" orient="horz" pos="164" userDrawn="1">
          <p15:clr>
            <a:srgbClr val="A4A3A4"/>
          </p15:clr>
        </p15:guide>
        <p15:guide id="11" pos="2141" userDrawn="1">
          <p15:clr>
            <a:srgbClr val="A4A3A4"/>
          </p15:clr>
        </p15:guide>
        <p15:guide id="12" pos="3978" userDrawn="1">
          <p15:clr>
            <a:srgbClr val="A4A3A4"/>
          </p15:clr>
        </p15:guide>
        <p15:guide id="13" pos="4468" userDrawn="1">
          <p15:clr>
            <a:srgbClr val="A4A3A4"/>
          </p15:clr>
        </p15:guide>
        <p15:guide id="14" pos="10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0C6"/>
    <a:srgbClr val="D56243"/>
    <a:srgbClr val="FFA7A7"/>
    <a:srgbClr val="FFC5C5"/>
    <a:srgbClr val="C9E7A7"/>
    <a:srgbClr val="FFB9B9"/>
    <a:srgbClr val="C9F1FF"/>
    <a:srgbClr val="D1DBF7"/>
    <a:srgbClr val="CAD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54" autoAdjust="0"/>
    <p:restoredTop sz="95498" autoAdjust="0"/>
  </p:normalViewPr>
  <p:slideViewPr>
    <p:cSldViewPr>
      <p:cViewPr>
        <p:scale>
          <a:sx n="100" d="100"/>
          <a:sy n="100" d="100"/>
        </p:scale>
        <p:origin x="-72" y="-216"/>
      </p:cViewPr>
      <p:guideLst>
        <p:guide orient="horz" pos="2160"/>
        <p:guide orient="horz" pos="572"/>
        <p:guide orient="horz" pos="164"/>
        <p:guide pos="2880"/>
        <p:guide pos="5556"/>
        <p:guide pos="204"/>
        <p:guide pos="657"/>
        <p:guide pos="158"/>
        <p:guide pos="2141"/>
        <p:guide pos="3978"/>
        <p:guide pos="4468"/>
        <p:guide pos="102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7206"/>
    </p:cViewPr>
  </p:sorterViewPr>
  <p:notesViewPr>
    <p:cSldViewPr>
      <p:cViewPr varScale="1">
        <p:scale>
          <a:sx n="73" d="100"/>
          <a:sy n="73" d="100"/>
        </p:scale>
        <p:origin x="-1740" y="-102"/>
      </p:cViewPr>
      <p:guideLst>
        <p:guide orient="horz" pos="2121"/>
        <p:guide pos="310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6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5588628" y="0"/>
            <a:ext cx="4275402" cy="336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E4F06A5-D64C-4845-BB55-5A5522A56B24}" type="datetimeFigureOut">
              <a:rPr lang="ja-JP" altLang="en-US"/>
              <a:pPr>
                <a:defRPr/>
              </a:pPr>
              <a:t>2017/11/13</a:t>
            </a:fld>
            <a:endParaRPr lang="ja-JP" altLang="en-US"/>
          </a:p>
        </p:txBody>
      </p:sp>
      <p:sp>
        <p:nvSpPr>
          <p:cNvPr id="4" name="フッター プレースホルダー 3"/>
          <p:cNvSpPr>
            <a:spLocks noGrp="1"/>
          </p:cNvSpPr>
          <p:nvPr>
            <p:ph type="ftr" sz="quarter" idx="2"/>
          </p:nvPr>
        </p:nvSpPr>
        <p:spPr>
          <a:xfrm>
            <a:off x="0" y="6397806"/>
            <a:ext cx="4275402" cy="33678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
        <p:nvSpPr>
          <p:cNvPr id="5" name="スライド番号プレースホルダー 4"/>
          <p:cNvSpPr>
            <a:spLocks noGrp="1"/>
          </p:cNvSpPr>
          <p:nvPr>
            <p:ph type="sldNum" sz="quarter" idx="3"/>
          </p:nvPr>
        </p:nvSpPr>
        <p:spPr>
          <a:xfrm>
            <a:off x="5588628" y="6397806"/>
            <a:ext cx="4275402" cy="336788"/>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AFD56486-F5CC-49A2-B1FC-04FD1B2BA6ED}" type="slidenum">
              <a:rPr lang="ja-JP" altLang="en-US"/>
              <a:pPr>
                <a:defRPr/>
              </a:pPr>
              <a:t>‹#›</a:t>
            </a:fld>
            <a:endParaRPr lang="ja-JP" altLang="en-US"/>
          </a:p>
        </p:txBody>
      </p:sp>
    </p:spTree>
    <p:extLst>
      <p:ext uri="{BB962C8B-B14F-4D97-AF65-F5344CB8AC3E}">
        <p14:creationId xmlns:p14="http://schemas.microsoft.com/office/powerpoint/2010/main" val="3157608039"/>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275402" cy="336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5588628" y="0"/>
            <a:ext cx="4275402" cy="336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61D6FEC0-E2FA-458C-8172-89864C7642A8}" type="datetimeFigureOut">
              <a:rPr lang="ja-JP" altLang="en-US"/>
              <a:pPr>
                <a:defRPr/>
              </a:pPr>
              <a:t>2017/11/13</a:t>
            </a:fld>
            <a:endParaRPr lang="ja-JP" altLang="en-US"/>
          </a:p>
        </p:txBody>
      </p:sp>
      <p:sp>
        <p:nvSpPr>
          <p:cNvPr id="4" name="スライド イメージ プレースホルダ 3"/>
          <p:cNvSpPr>
            <a:spLocks noGrp="1" noRot="1" noChangeAspect="1"/>
          </p:cNvSpPr>
          <p:nvPr>
            <p:ph type="sldImg" idx="2"/>
          </p:nvPr>
        </p:nvSpPr>
        <p:spPr>
          <a:xfrm>
            <a:off x="3249613" y="504825"/>
            <a:ext cx="3367087" cy="252571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986632" y="3199488"/>
            <a:ext cx="7893050" cy="3031093"/>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6397806"/>
            <a:ext cx="4275402" cy="33678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
        <p:nvSpPr>
          <p:cNvPr id="7" name="スライド番号プレースホルダ 6"/>
          <p:cNvSpPr>
            <a:spLocks noGrp="1"/>
          </p:cNvSpPr>
          <p:nvPr>
            <p:ph type="sldNum" sz="quarter" idx="5"/>
          </p:nvPr>
        </p:nvSpPr>
        <p:spPr>
          <a:xfrm>
            <a:off x="5588628" y="6397806"/>
            <a:ext cx="4275402" cy="336788"/>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7BFA008B-3281-4C08-B94B-179B55891497}" type="slidenum">
              <a:rPr lang="ja-JP" altLang="en-US"/>
              <a:pPr>
                <a:defRPr/>
              </a:pPr>
              <a:t>‹#›</a:t>
            </a:fld>
            <a:endParaRPr lang="ja-JP" altLang="en-US"/>
          </a:p>
        </p:txBody>
      </p:sp>
    </p:spTree>
    <p:extLst>
      <p:ext uri="{BB962C8B-B14F-4D97-AF65-F5344CB8AC3E}">
        <p14:creationId xmlns:p14="http://schemas.microsoft.com/office/powerpoint/2010/main" val="3726900333"/>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1447910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2930900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3351410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1733389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1601510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961094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460624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2035162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1115886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2674705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290456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2128499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3682139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2650573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2949517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3262436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3123531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273568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3132396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1178630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1630294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528677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2651736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487478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2488907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328258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330157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2351146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350975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4166676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1806867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フッター プレースホルダー 1"/>
          <p:cNvSpPr>
            <a:spLocks noGrp="1"/>
          </p:cNvSpPr>
          <p:nvPr>
            <p:ph type="ftr" sz="quarter" idx="10"/>
          </p:nvPr>
        </p:nvSpPr>
        <p:spPr/>
        <p:txBody>
          <a:bodyPr/>
          <a:lstStyle/>
          <a:p>
            <a:pPr>
              <a:defRPr/>
            </a:pPr>
            <a:r>
              <a:rPr lang="zh-CN" altLang="en-US" smtClean="0"/>
              <a:t>新数学</a:t>
            </a:r>
            <a:r>
              <a:rPr lang="en-US" altLang="zh-CN" smtClean="0"/>
              <a:t>I 5</a:t>
            </a:r>
            <a:r>
              <a:rPr lang="zh-CN" altLang="en-US" smtClean="0"/>
              <a:t>章 </a:t>
            </a:r>
            <a:r>
              <a:rPr lang="en-US" altLang="zh-CN" smtClean="0"/>
              <a:t>1</a:t>
            </a:r>
            <a:r>
              <a:rPr lang="zh-CN" altLang="en-US" smtClean="0"/>
              <a:t>節</a:t>
            </a:r>
            <a:endParaRPr lang="ja-JP" altLang="en-US"/>
          </a:p>
        </p:txBody>
      </p:sp>
    </p:spTree>
    <p:extLst>
      <p:ext uri="{BB962C8B-B14F-4D97-AF65-F5344CB8AC3E}">
        <p14:creationId xmlns:p14="http://schemas.microsoft.com/office/powerpoint/2010/main" val="2930900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正方形/長方形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正方形/長方形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正方形/長方形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正方形/長方形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タイトル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ja-JP" altLang="en-US"/>
              <a:t>マスタ タイトルの書式設定</a:t>
            </a:r>
            <a:endParaRPr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10" name="日付プレースホルダ 27"/>
          <p:cNvSpPr>
            <a:spLocks noGrp="1"/>
          </p:cNvSpPr>
          <p:nvPr>
            <p:ph type="dt" sz="half" idx="10"/>
          </p:nvPr>
        </p:nvSpPr>
        <p:spPr>
          <a:xfrm>
            <a:off x="6400800" y="6354763"/>
            <a:ext cx="2286000" cy="366712"/>
          </a:xfrm>
        </p:spPr>
        <p:txBody>
          <a:bodyPr/>
          <a:lstStyle>
            <a:lvl1pPr>
              <a:defRPr sz="1400"/>
            </a:lvl1pPr>
          </a:lstStyle>
          <a:p>
            <a:pPr>
              <a:defRPr/>
            </a:pPr>
            <a:fld id="{FCE72A98-5946-4612-9DC4-29F8E23E95B3}" type="datetimeFigureOut">
              <a:rPr lang="ja-JP" altLang="en-US"/>
              <a:pPr>
                <a:defRPr/>
              </a:pPr>
              <a:t>2017/11/13</a:t>
            </a:fld>
            <a:endParaRPr lang="ja-JP" altLang="en-US"/>
          </a:p>
        </p:txBody>
      </p:sp>
      <p:sp>
        <p:nvSpPr>
          <p:cNvPr id="11" name="フッター プレースホルダ 16"/>
          <p:cNvSpPr>
            <a:spLocks noGrp="1"/>
          </p:cNvSpPr>
          <p:nvPr>
            <p:ph type="ftr" sz="quarter" idx="11"/>
          </p:nvPr>
        </p:nvSpPr>
        <p:spPr>
          <a:xfrm>
            <a:off x="2898775" y="6354763"/>
            <a:ext cx="3475038" cy="366712"/>
          </a:xfrm>
        </p:spPr>
        <p:txBody>
          <a:bodyPr/>
          <a:lstStyle>
            <a:lvl1pPr>
              <a:defRPr/>
            </a:lvl1pPr>
          </a:lstStyle>
          <a:p>
            <a:pPr>
              <a:defRPr/>
            </a:pPr>
            <a:endParaRPr lang="ja-JP" altLang="en-US"/>
          </a:p>
        </p:txBody>
      </p:sp>
      <p:sp>
        <p:nvSpPr>
          <p:cNvPr id="12" name="スライド番号プレースホルダ 28"/>
          <p:cNvSpPr>
            <a:spLocks noGrp="1"/>
          </p:cNvSpPr>
          <p:nvPr>
            <p:ph type="sldNum" sz="quarter" idx="12"/>
          </p:nvPr>
        </p:nvSpPr>
        <p:spPr>
          <a:xfrm>
            <a:off x="1216025" y="6354763"/>
            <a:ext cx="1219200" cy="366712"/>
          </a:xfrm>
        </p:spPr>
        <p:txBody>
          <a:bodyPr/>
          <a:lstStyle>
            <a:lvl1pPr>
              <a:defRPr/>
            </a:lvl1pPr>
          </a:lstStyle>
          <a:p>
            <a:pPr>
              <a:defRPr/>
            </a:pPr>
            <a:fld id="{20843CFB-26EE-4B52-94CF-337FD5346B6F}" type="slidenum">
              <a:rPr lang="ja-JP" altLang="en-US"/>
              <a:pPr>
                <a:defRPr/>
              </a:pPr>
              <a:t>‹#›</a:t>
            </a:fld>
            <a:endParaRPr lang="ja-JP" altLang="en-US"/>
          </a:p>
        </p:txBody>
      </p:sp>
    </p:spTree>
    <p:extLst>
      <p:ext uri="{BB962C8B-B14F-4D97-AF65-F5344CB8AC3E}">
        <p14:creationId xmlns:p14="http://schemas.microsoft.com/office/powerpoint/2010/main" val="49938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fld id="{56CA23C1-30F1-4B27-BA73-907084ED2BD1}" type="datetimeFigureOut">
              <a:rPr lang="ja-JP" altLang="en-US"/>
              <a:pPr>
                <a:defRPr/>
              </a:pPr>
              <a:t>2017/11/13</a:t>
            </a:fld>
            <a:endParaRPr lang="ja-JP" altLang="en-US"/>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4356DB4C-89A2-4132-B284-275522DB9C3F}" type="slidenum">
              <a:rPr lang="ja-JP" altLang="en-US"/>
              <a:pPr>
                <a:defRPr/>
              </a:pPr>
              <a:t>‹#›</a:t>
            </a:fld>
            <a:endParaRPr lang="ja-JP" altLang="en-US"/>
          </a:p>
        </p:txBody>
      </p:sp>
    </p:spTree>
    <p:extLst>
      <p:ext uri="{BB962C8B-B14F-4D97-AF65-F5344CB8AC3E}">
        <p14:creationId xmlns:p14="http://schemas.microsoft.com/office/powerpoint/2010/main" val="1891299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4" name="直線コネクタ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 name="二等辺三角形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直線コネクタ 14"/>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endParaRPr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 3"/>
          <p:cNvSpPr>
            <a:spLocks noGrp="1"/>
          </p:cNvSpPr>
          <p:nvPr>
            <p:ph type="dt" sz="half" idx="10"/>
          </p:nvPr>
        </p:nvSpPr>
        <p:spPr/>
        <p:txBody>
          <a:bodyPr/>
          <a:lstStyle>
            <a:lvl1pPr>
              <a:defRPr/>
            </a:lvl1pPr>
          </a:lstStyle>
          <a:p>
            <a:pPr>
              <a:defRPr/>
            </a:pPr>
            <a:fld id="{801E8455-D28E-495B-97D9-ADCB815278F9}" type="datetimeFigureOut">
              <a:rPr lang="ja-JP" altLang="en-US"/>
              <a:pPr>
                <a:defRPr/>
              </a:pPr>
              <a:t>2017/11/13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46963ED1-D583-4432-9CE9-2295347CA986}" type="slidenum">
              <a:rPr lang="ja-JP" altLang="en-US"/>
              <a:pPr>
                <a:defRPr/>
              </a:pPr>
              <a:t>‹#›</a:t>
            </a:fld>
            <a:endParaRPr lang="ja-JP" altLang="en-US"/>
          </a:p>
        </p:txBody>
      </p:sp>
    </p:spTree>
    <p:extLst>
      <p:ext uri="{BB962C8B-B14F-4D97-AF65-F5344CB8AC3E}">
        <p14:creationId xmlns:p14="http://schemas.microsoft.com/office/powerpoint/2010/main" val="186433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正方形/長方形 1"/>
          <p:cNvSpPr/>
          <p:nvPr userDrawn="1"/>
        </p:nvSpPr>
        <p:spPr>
          <a:xfrm>
            <a:off x="107950" y="719138"/>
            <a:ext cx="8853488" cy="46037"/>
          </a:xfrm>
          <a:prstGeom prst="rect">
            <a:avLst/>
          </a:prstGeom>
          <a:gradFill>
            <a:gsLst>
              <a:gs pos="0">
                <a:schemeClr val="bg1">
                  <a:lumMod val="90000"/>
                  <a:lumOff val="10000"/>
                </a:schemeClr>
              </a:gs>
              <a:gs pos="86000">
                <a:srgbClr val="A1AEBA"/>
              </a:gs>
              <a:gs pos="14000">
                <a:srgbClr val="A0ADB9"/>
              </a:gs>
              <a:gs pos="51000">
                <a:schemeClr val="bg2">
                  <a:lumMod val="48000"/>
                </a:schemeClr>
              </a:gs>
              <a:gs pos="100000">
                <a:schemeClr val="bg1"/>
              </a:gs>
            </a:gsLst>
            <a:lin ang="10800000" scaled="0"/>
          </a:gradFill>
          <a:ln>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Tree>
    <p:extLst>
      <p:ext uri="{BB962C8B-B14F-4D97-AF65-F5344CB8AC3E}">
        <p14:creationId xmlns:p14="http://schemas.microsoft.com/office/powerpoint/2010/main" val="403031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4" name="正方形/長方形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正方形/長方形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1219200" y="2971800"/>
            <a:ext cx="6858000" cy="1066800"/>
          </a:xfrm>
        </p:spPr>
        <p:txBody>
          <a:bodyPr anchor="t"/>
          <a:lstStyle>
            <a:lvl1pPr algn="r">
              <a:buNone/>
              <a:defRPr sz="3200" b="0" cap="none" baseline="0"/>
            </a:lvl1pPr>
          </a:lstStyle>
          <a:p>
            <a:r>
              <a:rPr lang="ja-JP" altLang="en-US"/>
              <a:t>マスタ タイトルの書式設定</a:t>
            </a:r>
            <a:endParaRPr lang="en-US"/>
          </a:p>
        </p:txBody>
      </p:sp>
      <p:sp>
        <p:nvSpPr>
          <p:cNvPr id="3" name="テキスト プレースホルダ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6" name="日付プレースホルダ 3"/>
          <p:cNvSpPr>
            <a:spLocks noGrp="1"/>
          </p:cNvSpPr>
          <p:nvPr>
            <p:ph type="dt" sz="half" idx="10"/>
          </p:nvPr>
        </p:nvSpPr>
        <p:spPr>
          <a:xfrm>
            <a:off x="6400800" y="6354763"/>
            <a:ext cx="2286000" cy="366712"/>
          </a:xfrm>
        </p:spPr>
        <p:txBody>
          <a:bodyPr/>
          <a:lstStyle>
            <a:lvl1pPr>
              <a:defRPr/>
            </a:lvl1pPr>
          </a:lstStyle>
          <a:p>
            <a:pPr>
              <a:defRPr/>
            </a:pPr>
            <a:fld id="{D5724C60-60CF-4D67-8F21-F3BB3FEC5FAC}" type="datetimeFigureOut">
              <a:rPr lang="ja-JP" altLang="en-US"/>
              <a:pPr>
                <a:defRPr/>
              </a:pPr>
              <a:t>2017/11/13</a:t>
            </a:fld>
            <a:endParaRPr lang="ja-JP" altLang="en-US"/>
          </a:p>
        </p:txBody>
      </p:sp>
      <p:sp>
        <p:nvSpPr>
          <p:cNvPr id="7" name="フッター プレースホルダ 4"/>
          <p:cNvSpPr>
            <a:spLocks noGrp="1"/>
          </p:cNvSpPr>
          <p:nvPr>
            <p:ph type="ftr" sz="quarter" idx="11"/>
          </p:nvPr>
        </p:nvSpPr>
        <p:spPr>
          <a:xfrm>
            <a:off x="2898775" y="6354763"/>
            <a:ext cx="3475038" cy="366712"/>
          </a:xfrm>
        </p:spPr>
        <p:txBody>
          <a:bodyPr/>
          <a:lstStyle>
            <a:lvl1pPr>
              <a:defRPr/>
            </a:lvl1pPr>
          </a:lstStyle>
          <a:p>
            <a:pPr>
              <a:defRPr/>
            </a:pPr>
            <a:endParaRPr lang="ja-JP" altLang="en-US"/>
          </a:p>
        </p:txBody>
      </p:sp>
      <p:sp>
        <p:nvSpPr>
          <p:cNvPr id="8" name="スライド番号プレースホルダ 5"/>
          <p:cNvSpPr>
            <a:spLocks noGrp="1"/>
          </p:cNvSpPr>
          <p:nvPr>
            <p:ph type="sldNum" sz="quarter" idx="12"/>
          </p:nvPr>
        </p:nvSpPr>
        <p:spPr>
          <a:xfrm>
            <a:off x="1069975" y="6354763"/>
            <a:ext cx="1520825" cy="366712"/>
          </a:xfrm>
        </p:spPr>
        <p:txBody>
          <a:bodyPr/>
          <a:lstStyle>
            <a:lvl1pPr>
              <a:defRPr/>
            </a:lvl1pPr>
          </a:lstStyle>
          <a:p>
            <a:pPr>
              <a:defRPr/>
            </a:pPr>
            <a:fld id="{A890D412-23B0-4728-8C52-78529A8EB27A}" type="slidenum">
              <a:rPr lang="ja-JP" altLang="en-US"/>
              <a:pPr>
                <a:defRPr/>
              </a:pPr>
              <a:t>‹#›</a:t>
            </a:fld>
            <a:endParaRPr lang="ja-JP" altLang="en-US"/>
          </a:p>
        </p:txBody>
      </p:sp>
    </p:spTree>
    <p:extLst>
      <p:ext uri="{BB962C8B-B14F-4D97-AF65-F5344CB8AC3E}">
        <p14:creationId xmlns:p14="http://schemas.microsoft.com/office/powerpoint/2010/main" val="5202481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lang="ja-JP" altLang="en-US"/>
              <a:t>マスタ タイトルの書式設定</a:t>
            </a:r>
            <a:endParaRPr lang="en-US"/>
          </a:p>
        </p:txBody>
      </p:sp>
      <p:sp>
        <p:nvSpPr>
          <p:cNvPr id="9" name="コンテンツ プレースホルダ 8"/>
          <p:cNvSpPr>
            <a:spLocks noGrp="1"/>
          </p:cNvSpPr>
          <p:nvPr>
            <p:ph sz="quarter" idx="1"/>
          </p:nvPr>
        </p:nvSpPr>
        <p:spPr>
          <a:xfrm>
            <a:off x="457200" y="1219200"/>
            <a:ext cx="4041648" cy="493776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コンテンツ プレースホルダ 10"/>
          <p:cNvSpPr>
            <a:spLocks noGrp="1"/>
          </p:cNvSpPr>
          <p:nvPr>
            <p:ph sz="quarter" idx="2"/>
          </p:nvPr>
        </p:nvSpPr>
        <p:spPr>
          <a:xfrm>
            <a:off x="4632198" y="1216152"/>
            <a:ext cx="4041648" cy="493776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 13"/>
          <p:cNvSpPr>
            <a:spLocks noGrp="1"/>
          </p:cNvSpPr>
          <p:nvPr>
            <p:ph type="dt" sz="half" idx="10"/>
          </p:nvPr>
        </p:nvSpPr>
        <p:spPr/>
        <p:txBody>
          <a:bodyPr/>
          <a:lstStyle>
            <a:lvl1pPr>
              <a:defRPr/>
            </a:lvl1pPr>
          </a:lstStyle>
          <a:p>
            <a:pPr>
              <a:defRPr/>
            </a:pPr>
            <a:fld id="{08A94066-D4F1-4966-984D-C8B8C53D3805}" type="datetimeFigureOut">
              <a:rPr lang="ja-JP" altLang="en-US"/>
              <a:pPr>
                <a:defRPr/>
              </a:pPr>
              <a:t>2017/11/13</a:t>
            </a:fld>
            <a:endParaRPr lang="ja-JP" altLang="en-US"/>
          </a:p>
        </p:txBody>
      </p:sp>
      <p:sp>
        <p:nvSpPr>
          <p:cNvPr id="6"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2"/>
          <p:cNvSpPr>
            <a:spLocks noGrp="1"/>
          </p:cNvSpPr>
          <p:nvPr>
            <p:ph type="sldNum" sz="quarter" idx="12"/>
          </p:nvPr>
        </p:nvSpPr>
        <p:spPr/>
        <p:txBody>
          <a:bodyPr/>
          <a:lstStyle>
            <a:lvl1pPr>
              <a:defRPr/>
            </a:lvl1pPr>
          </a:lstStyle>
          <a:p>
            <a:pPr>
              <a:defRPr/>
            </a:pPr>
            <a:fld id="{8032DC72-9589-4039-A1EF-17B78FA7239C}" type="slidenum">
              <a:rPr lang="ja-JP" altLang="en-US"/>
              <a:pPr>
                <a:defRPr/>
              </a:pPr>
              <a:t>‹#›</a:t>
            </a:fld>
            <a:endParaRPr lang="ja-JP" altLang="en-US"/>
          </a:p>
        </p:txBody>
      </p:sp>
    </p:spTree>
    <p:extLst>
      <p:ext uri="{BB962C8B-B14F-4D97-AF65-F5344CB8AC3E}">
        <p14:creationId xmlns:p14="http://schemas.microsoft.com/office/powerpoint/2010/main" val="401544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lang="ja-JP" altLang="en-US"/>
              <a:t>マスタ タイトルの書式設定</a:t>
            </a:r>
            <a:endParaRPr lang="en-US"/>
          </a:p>
        </p:txBody>
      </p:sp>
      <p:sp>
        <p:nvSpPr>
          <p:cNvPr id="3" name="テキスト プレースホルダ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4" name="テキスト プレースホルダ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1" name="コンテンツ プレースホルダ 10"/>
          <p:cNvSpPr>
            <a:spLocks noGrp="1"/>
          </p:cNvSpPr>
          <p:nvPr>
            <p:ph sz="quarter" idx="2"/>
          </p:nvPr>
        </p:nvSpPr>
        <p:spPr>
          <a:xfrm>
            <a:off x="457200" y="2133600"/>
            <a:ext cx="4038600" cy="4038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 name="コンテンツ プレースホルダ 12"/>
          <p:cNvSpPr>
            <a:spLocks noGrp="1"/>
          </p:cNvSpPr>
          <p:nvPr>
            <p:ph sz="quarter" idx="4"/>
          </p:nvPr>
        </p:nvSpPr>
        <p:spPr>
          <a:xfrm>
            <a:off x="4648200" y="2133600"/>
            <a:ext cx="4038600" cy="4038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 13"/>
          <p:cNvSpPr>
            <a:spLocks noGrp="1"/>
          </p:cNvSpPr>
          <p:nvPr>
            <p:ph type="dt" sz="half" idx="10"/>
          </p:nvPr>
        </p:nvSpPr>
        <p:spPr/>
        <p:txBody>
          <a:bodyPr/>
          <a:lstStyle>
            <a:lvl1pPr>
              <a:defRPr/>
            </a:lvl1pPr>
          </a:lstStyle>
          <a:p>
            <a:pPr>
              <a:defRPr/>
            </a:pPr>
            <a:fld id="{9E86E450-4345-4C4A-815C-88E86AEFCAB6}" type="datetimeFigureOut">
              <a:rPr lang="ja-JP" altLang="en-US"/>
              <a:pPr>
                <a:defRPr/>
              </a:pPr>
              <a:t>2017/11/13</a:t>
            </a:fld>
            <a:endParaRPr lang="ja-JP" altLang="en-US"/>
          </a:p>
        </p:txBody>
      </p:sp>
      <p:sp>
        <p:nvSpPr>
          <p:cNvPr id="8"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22"/>
          <p:cNvSpPr>
            <a:spLocks noGrp="1"/>
          </p:cNvSpPr>
          <p:nvPr>
            <p:ph type="sldNum" sz="quarter" idx="12"/>
          </p:nvPr>
        </p:nvSpPr>
        <p:spPr/>
        <p:txBody>
          <a:bodyPr/>
          <a:lstStyle>
            <a:lvl1pPr>
              <a:defRPr/>
            </a:lvl1pPr>
          </a:lstStyle>
          <a:p>
            <a:pPr>
              <a:defRPr/>
            </a:pPr>
            <a:fld id="{65513F80-130E-408A-A400-4EBC5A1CB4E3}" type="slidenum">
              <a:rPr lang="ja-JP" altLang="en-US"/>
              <a:pPr>
                <a:defRPr/>
              </a:pPr>
              <a:t>‹#›</a:t>
            </a:fld>
            <a:endParaRPr lang="ja-JP" altLang="en-US"/>
          </a:p>
        </p:txBody>
      </p:sp>
    </p:spTree>
    <p:extLst>
      <p:ext uri="{BB962C8B-B14F-4D97-AF65-F5344CB8AC3E}">
        <p14:creationId xmlns:p14="http://schemas.microsoft.com/office/powerpoint/2010/main" val="2634618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二等辺三角形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457200" y="228600"/>
            <a:ext cx="8229600" cy="914400"/>
          </a:xfrm>
        </p:spPr>
        <p:txBody>
          <a:bodyPr/>
          <a:lstStyle/>
          <a:p>
            <a:r>
              <a:rPr lang="ja-JP" altLang="en-US"/>
              <a:t>マスタ タイトルの書式設定</a:t>
            </a:r>
            <a:endParaRPr lang="en-US"/>
          </a:p>
        </p:txBody>
      </p:sp>
      <p:sp>
        <p:nvSpPr>
          <p:cNvPr id="4" name="日付プレースホルダ 2"/>
          <p:cNvSpPr>
            <a:spLocks noGrp="1"/>
          </p:cNvSpPr>
          <p:nvPr>
            <p:ph type="dt" sz="half" idx="10"/>
          </p:nvPr>
        </p:nvSpPr>
        <p:spPr/>
        <p:txBody>
          <a:bodyPr/>
          <a:lstStyle>
            <a:lvl1pPr>
              <a:defRPr/>
            </a:lvl1pPr>
          </a:lstStyle>
          <a:p>
            <a:pPr>
              <a:defRPr/>
            </a:pPr>
            <a:fld id="{C5C83A91-1A0B-4419-8FF2-DD9657E7962D}" type="datetimeFigureOut">
              <a:rPr lang="ja-JP" altLang="en-US"/>
              <a:pPr>
                <a:defRPr/>
              </a:pPr>
              <a:t>2017/11/13</a:t>
            </a:fld>
            <a:endParaRPr lang="ja-JP" altLang="en-US"/>
          </a:p>
        </p:txBody>
      </p:sp>
      <p:sp>
        <p:nvSpPr>
          <p:cNvPr id="5"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4"/>
          <p:cNvSpPr>
            <a:spLocks noGrp="1"/>
          </p:cNvSpPr>
          <p:nvPr>
            <p:ph type="sldNum" sz="quarter" idx="12"/>
          </p:nvPr>
        </p:nvSpPr>
        <p:spPr/>
        <p:txBody>
          <a:bodyPr/>
          <a:lstStyle>
            <a:lvl1pPr>
              <a:defRPr/>
            </a:lvl1pPr>
          </a:lstStyle>
          <a:p>
            <a:pPr>
              <a:defRPr/>
            </a:pPr>
            <a:fld id="{EC64F44D-9BA3-4BA9-AB76-92D6CA787FAE}" type="slidenum">
              <a:rPr lang="ja-JP" altLang="en-US"/>
              <a:pPr>
                <a:defRPr/>
              </a:pPr>
              <a:t>‹#›</a:t>
            </a:fld>
            <a:endParaRPr lang="ja-JP" altLang="en-US"/>
          </a:p>
        </p:txBody>
      </p:sp>
    </p:spTree>
    <p:extLst>
      <p:ext uri="{BB962C8B-B14F-4D97-AF65-F5344CB8AC3E}">
        <p14:creationId xmlns:p14="http://schemas.microsoft.com/office/powerpoint/2010/main" val="20931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正方形/長方形 1"/>
          <p:cNvSpPr/>
          <p:nvPr userDrawn="1"/>
        </p:nvSpPr>
        <p:spPr>
          <a:xfrm>
            <a:off x="107950" y="719138"/>
            <a:ext cx="8853488" cy="46037"/>
          </a:xfrm>
          <a:prstGeom prst="rect">
            <a:avLst/>
          </a:prstGeom>
          <a:gradFill>
            <a:gsLst>
              <a:gs pos="0">
                <a:schemeClr val="bg1">
                  <a:lumMod val="90000"/>
                  <a:lumOff val="10000"/>
                </a:schemeClr>
              </a:gs>
              <a:gs pos="86000">
                <a:srgbClr val="A1AEBA"/>
              </a:gs>
              <a:gs pos="14000">
                <a:srgbClr val="A0ADB9"/>
              </a:gs>
              <a:gs pos="51000">
                <a:schemeClr val="bg2">
                  <a:lumMod val="48000"/>
                </a:schemeClr>
              </a:gs>
              <a:gs pos="100000">
                <a:schemeClr val="bg1"/>
              </a:gs>
            </a:gsLst>
            <a:lin ang="10800000" scaled="0"/>
          </a:gradFill>
          <a:ln>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Tree>
    <p:extLst>
      <p:ext uri="{BB962C8B-B14F-4D97-AF65-F5344CB8AC3E}">
        <p14:creationId xmlns:p14="http://schemas.microsoft.com/office/powerpoint/2010/main" val="3275861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5" name="直線コネクタ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 name="直線コネクタ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 name="二等辺三角形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ja-JP" altLang="en-US"/>
              <a:t>マスタ タイトルの書式設定</a:t>
            </a:r>
            <a:endParaRPr lang="en-US"/>
          </a:p>
        </p:txBody>
      </p:sp>
      <p:sp>
        <p:nvSpPr>
          <p:cNvPr id="3" name="テキスト プレースホル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ja-JP" altLang="en-US"/>
              <a:t>マスタ テキストの書式設定</a:t>
            </a:r>
          </a:p>
        </p:txBody>
      </p:sp>
      <p:sp>
        <p:nvSpPr>
          <p:cNvPr id="12" name="コンテンツ プレースホルダ 11"/>
          <p:cNvSpPr>
            <a:spLocks noGrp="1"/>
          </p:cNvSpPr>
          <p:nvPr>
            <p:ph sz="quarter" idx="1"/>
          </p:nvPr>
        </p:nvSpPr>
        <p:spPr>
          <a:xfrm>
            <a:off x="304800" y="304800"/>
            <a:ext cx="5715000" cy="57150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8" name="日付プレースホルダ 4"/>
          <p:cNvSpPr>
            <a:spLocks noGrp="1"/>
          </p:cNvSpPr>
          <p:nvPr>
            <p:ph type="dt" sz="half" idx="10"/>
          </p:nvPr>
        </p:nvSpPr>
        <p:spPr/>
        <p:txBody>
          <a:bodyPr/>
          <a:lstStyle>
            <a:lvl1pPr>
              <a:defRPr/>
            </a:lvl1pPr>
          </a:lstStyle>
          <a:p>
            <a:pPr>
              <a:defRPr/>
            </a:pPr>
            <a:fld id="{11F24DC5-6052-4FCA-A524-FFBD0358E87A}" type="datetimeFigureOut">
              <a:rPr lang="ja-JP" altLang="en-US"/>
              <a:pPr>
                <a:defRPr/>
              </a:pPr>
              <a:t>2017/11/13</a:t>
            </a:fld>
            <a:endParaRPr lang="ja-JP" altLang="en-US"/>
          </a:p>
        </p:txBody>
      </p:sp>
      <p:sp>
        <p:nvSpPr>
          <p:cNvPr id="9" name="フッター プレースホルダ 5"/>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 6"/>
          <p:cNvSpPr>
            <a:spLocks noGrp="1"/>
          </p:cNvSpPr>
          <p:nvPr>
            <p:ph type="sldNum" sz="quarter" idx="12"/>
          </p:nvPr>
        </p:nvSpPr>
        <p:spPr/>
        <p:txBody>
          <a:bodyPr/>
          <a:lstStyle>
            <a:lvl1pPr>
              <a:defRPr/>
            </a:lvl1pPr>
          </a:lstStyle>
          <a:p>
            <a:pPr>
              <a:defRPr/>
            </a:pPr>
            <a:fld id="{2635A323-8D36-4468-B557-2FF84EA5966C}" type="slidenum">
              <a:rPr lang="ja-JP" altLang="en-US"/>
              <a:pPr>
                <a:defRPr/>
              </a:pPr>
              <a:t>‹#›</a:t>
            </a:fld>
            <a:endParaRPr lang="ja-JP" altLang="en-US"/>
          </a:p>
        </p:txBody>
      </p:sp>
    </p:spTree>
    <p:extLst>
      <p:ext uri="{BB962C8B-B14F-4D97-AF65-F5344CB8AC3E}">
        <p14:creationId xmlns:p14="http://schemas.microsoft.com/office/powerpoint/2010/main" val="284272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5" name="直線コネクタ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 name="二等辺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正方形/長方形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ja-JP" altLang="en-US"/>
              <a:t>マスタ タイトルの書式設定</a:t>
            </a:r>
            <a:endParaRPr lang="en-US"/>
          </a:p>
        </p:txBody>
      </p:sp>
      <p:sp>
        <p:nvSpPr>
          <p:cNvPr id="3" name="図プレースホルダ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ja-JP" altLang="en-US" noProof="0"/>
              <a:t>アイコンをクリックして図を追加</a:t>
            </a:r>
            <a:endParaRPr lang="en-US" noProof="0" dirty="0"/>
          </a:p>
        </p:txBody>
      </p:sp>
      <p:sp>
        <p:nvSpPr>
          <p:cNvPr id="4" name="テキスト プレースホルダ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ja-JP" altLang="en-US"/>
              <a:t>マスタ テキストの書式設定</a:t>
            </a:r>
          </a:p>
        </p:txBody>
      </p:sp>
      <p:sp>
        <p:nvSpPr>
          <p:cNvPr id="8" name="日付プレースホルダ 4"/>
          <p:cNvSpPr>
            <a:spLocks noGrp="1"/>
          </p:cNvSpPr>
          <p:nvPr>
            <p:ph type="dt" sz="half" idx="10"/>
          </p:nvPr>
        </p:nvSpPr>
        <p:spPr/>
        <p:txBody>
          <a:bodyPr/>
          <a:lstStyle>
            <a:lvl1pPr>
              <a:defRPr/>
            </a:lvl1pPr>
          </a:lstStyle>
          <a:p>
            <a:pPr>
              <a:defRPr/>
            </a:pPr>
            <a:fld id="{B5E19450-E1C8-4AAD-907F-2E733FBFDCF5}" type="datetimeFigureOut">
              <a:rPr lang="ja-JP" altLang="en-US"/>
              <a:pPr>
                <a:defRPr/>
              </a:pPr>
              <a:t>2017/11/13</a:t>
            </a:fld>
            <a:endParaRPr lang="ja-JP" altLang="en-US"/>
          </a:p>
        </p:txBody>
      </p:sp>
      <p:sp>
        <p:nvSpPr>
          <p:cNvPr id="9" name="フッター プレースホルダ 5"/>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 6"/>
          <p:cNvSpPr>
            <a:spLocks noGrp="1"/>
          </p:cNvSpPr>
          <p:nvPr>
            <p:ph type="sldNum" sz="quarter" idx="12"/>
          </p:nvPr>
        </p:nvSpPr>
        <p:spPr/>
        <p:txBody>
          <a:bodyPr/>
          <a:lstStyle>
            <a:lvl1pPr>
              <a:defRPr/>
            </a:lvl1pPr>
          </a:lstStyle>
          <a:p>
            <a:pPr>
              <a:defRPr/>
            </a:pPr>
            <a:fld id="{123D50DD-3A00-4751-B102-8353CBE89C50}" type="slidenum">
              <a:rPr lang="ja-JP" altLang="en-US"/>
              <a:pPr>
                <a:defRPr/>
              </a:pPr>
              <a:t>‹#›</a:t>
            </a:fld>
            <a:endParaRPr lang="ja-JP" altLang="en-US"/>
          </a:p>
        </p:txBody>
      </p:sp>
    </p:spTree>
    <p:extLst>
      <p:ext uri="{BB962C8B-B14F-4D97-AF65-F5344CB8AC3E}">
        <p14:creationId xmlns:p14="http://schemas.microsoft.com/office/powerpoint/2010/main" val="307736227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endParaRPr lang="en-US"/>
          </a:p>
        </p:txBody>
      </p:sp>
      <p:sp>
        <p:nvSpPr>
          <p:cNvPr id="1027" name="テキスト プレースホルダ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 name="日付プレースホルダ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1" sz="1400">
                <a:solidFill>
                  <a:schemeClr val="tx2"/>
                </a:solidFill>
                <a:latin typeface="+mn-lt"/>
                <a:ea typeface="+mn-ea"/>
              </a:defRPr>
            </a:lvl1pPr>
          </a:lstStyle>
          <a:p>
            <a:pPr>
              <a:defRPr/>
            </a:pPr>
            <a:fld id="{63086A4B-E556-44DA-8332-818C5BE07DC0}" type="datetimeFigureOut">
              <a:rPr lang="ja-JP" altLang="en-US"/>
              <a:pPr>
                <a:defRPr/>
              </a:pPr>
              <a:t>2017/11/13</a:t>
            </a:fld>
            <a:endParaRPr lang="ja-JP" altLang="en-US"/>
          </a:p>
        </p:txBody>
      </p:sp>
      <p:sp>
        <p:nvSpPr>
          <p:cNvPr id="3" name="フッター プレースホルダ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1" sz="1400">
                <a:solidFill>
                  <a:schemeClr val="tx2"/>
                </a:solidFill>
                <a:latin typeface="+mn-lt"/>
                <a:ea typeface="+mn-ea"/>
              </a:defRPr>
            </a:lvl1pPr>
          </a:lstStyle>
          <a:p>
            <a:pPr>
              <a:defRPr/>
            </a:pPr>
            <a:endParaRPr lang="ja-JP" altLang="en-US"/>
          </a:p>
        </p:txBody>
      </p:sp>
      <p:sp>
        <p:nvSpPr>
          <p:cNvPr id="23" name="スライド番号プレースホルダ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1" sz="1400">
                <a:solidFill>
                  <a:schemeClr val="tx2"/>
                </a:solidFill>
                <a:latin typeface="+mn-lt"/>
                <a:ea typeface="+mn-ea"/>
              </a:defRPr>
            </a:lvl1pPr>
          </a:lstStyle>
          <a:p>
            <a:pPr>
              <a:defRPr/>
            </a:pPr>
            <a:fld id="{AFFBE7DD-6565-47DF-9A80-3AD01EF6DBC9}" type="slidenum">
              <a:rPr lang="ja-JP" altLang="en-US"/>
              <a:pPr>
                <a:defRPr/>
              </a:pPr>
              <a:t>‹#›</a:t>
            </a:fld>
            <a:endParaRPr lang="ja-JP" altLang="en-US"/>
          </a:p>
        </p:txBody>
      </p:sp>
      <p:sp>
        <p:nvSpPr>
          <p:cNvPr id="1031" name="直線コネクタ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2" name="直線コネクタ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二等辺三角形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Tree>
  </p:cSld>
  <p:clrMap bg1="lt1" tx1="dk1" bg2="lt2" tx2="dk2" accent1="accent1" accent2="accent2" accent3="accent3" accent4="accent4" accent5="accent5" accent6="accent6" hlink="hlink" folHlink="folHlink"/>
  <p:sldLayoutIdLst>
    <p:sldLayoutId id="2147484895" r:id="rId1"/>
    <p:sldLayoutId id="2147484896" r:id="rId2"/>
    <p:sldLayoutId id="2147484897" r:id="rId3"/>
    <p:sldLayoutId id="2147484892" r:id="rId4"/>
    <p:sldLayoutId id="2147484893" r:id="rId5"/>
    <p:sldLayoutId id="2147484898" r:id="rId6"/>
    <p:sldLayoutId id="2147484899" r:id="rId7"/>
    <p:sldLayoutId id="2147484900" r:id="rId8"/>
    <p:sldLayoutId id="2147484901" r:id="rId9"/>
    <p:sldLayoutId id="2147484894" r:id="rId10"/>
    <p:sldLayoutId id="2147484902" r:id="rId11"/>
  </p:sldLayoutIdLst>
  <p:txStyles>
    <p:title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Calibri" pitchFamily="34" charset="0"/>
          <a:ea typeface="ＭＳ Ｐゴシック" pitchFamily="50" charset="-128"/>
        </a:defRPr>
      </a:lvl2pPr>
      <a:lvl3pPr algn="l" rtl="0" eaLnBrk="0" fontAlgn="base" hangingPunct="0">
        <a:spcBef>
          <a:spcPct val="0"/>
        </a:spcBef>
        <a:spcAft>
          <a:spcPct val="0"/>
        </a:spcAft>
        <a:defRPr kumimoji="1" sz="3200">
          <a:solidFill>
            <a:schemeClr val="tx2"/>
          </a:solidFill>
          <a:latin typeface="Calibri" pitchFamily="34" charset="0"/>
          <a:ea typeface="ＭＳ Ｐゴシック" pitchFamily="50" charset="-128"/>
        </a:defRPr>
      </a:lvl3pPr>
      <a:lvl4pPr algn="l" rtl="0" eaLnBrk="0" fontAlgn="base" hangingPunct="0">
        <a:spcBef>
          <a:spcPct val="0"/>
        </a:spcBef>
        <a:spcAft>
          <a:spcPct val="0"/>
        </a:spcAft>
        <a:defRPr kumimoji="1" sz="3200">
          <a:solidFill>
            <a:schemeClr val="tx2"/>
          </a:solidFill>
          <a:latin typeface="Calibri" pitchFamily="34" charset="0"/>
          <a:ea typeface="ＭＳ Ｐゴシック" pitchFamily="50" charset="-128"/>
        </a:defRPr>
      </a:lvl4pPr>
      <a:lvl5pPr algn="l" rtl="0" eaLnBrk="0" fontAlgn="base" hangingPunct="0">
        <a:spcBef>
          <a:spcPct val="0"/>
        </a:spcBef>
        <a:spcAft>
          <a:spcPct val="0"/>
        </a:spcAft>
        <a:defRPr kumimoji="1" sz="3200">
          <a:solidFill>
            <a:schemeClr val="tx2"/>
          </a:solidFill>
          <a:latin typeface="Calibri" pitchFamily="34" charset="0"/>
          <a:ea typeface="ＭＳ Ｐゴシック" pitchFamily="50"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slide" Target="slide51.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56.pn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p:cNvSpPr txBox="1"/>
          <p:nvPr/>
        </p:nvSpPr>
        <p:spPr>
          <a:xfrm>
            <a:off x="1043608" y="1340768"/>
            <a:ext cx="1176925" cy="1938992"/>
          </a:xfrm>
          <a:prstGeom prst="rect">
            <a:avLst/>
          </a:prstGeom>
          <a:noFill/>
        </p:spPr>
        <p:txBody>
          <a:bodyPr wrap="none" rtlCol="0">
            <a:spAutoFit/>
          </a:bodyPr>
          <a:lstStyle/>
          <a:p>
            <a:r>
              <a:rPr kumimoji="1" lang="ja-JP" altLang="en-US" sz="12000" dirty="0">
                <a:solidFill>
                  <a:srgbClr val="D56243"/>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５</a:t>
            </a:r>
          </a:p>
        </p:txBody>
      </p:sp>
      <p:sp>
        <p:nvSpPr>
          <p:cNvPr id="27" name="テキスト ボックス 26"/>
          <p:cNvSpPr txBox="1"/>
          <p:nvPr/>
        </p:nvSpPr>
        <p:spPr>
          <a:xfrm>
            <a:off x="2030753" y="1988840"/>
            <a:ext cx="877163" cy="923330"/>
          </a:xfrm>
          <a:prstGeom prst="rect">
            <a:avLst/>
          </a:prstGeom>
          <a:noFill/>
        </p:spPr>
        <p:txBody>
          <a:bodyPr wrap="none" rtlCol="0">
            <a:spAutoFit/>
          </a:bodyPr>
          <a:lstStyle/>
          <a:p>
            <a:r>
              <a:rPr kumimoji="1" lang="ja-JP" altLang="en-US" sz="5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章</a:t>
            </a:r>
          </a:p>
        </p:txBody>
      </p:sp>
      <p:sp>
        <p:nvSpPr>
          <p:cNvPr id="30" name="テキスト ボックス 29"/>
          <p:cNvSpPr txBox="1"/>
          <p:nvPr/>
        </p:nvSpPr>
        <p:spPr>
          <a:xfrm>
            <a:off x="3038854" y="1711841"/>
            <a:ext cx="5444119" cy="1200329"/>
          </a:xfrm>
          <a:prstGeom prst="rect">
            <a:avLst/>
          </a:prstGeom>
          <a:noFill/>
        </p:spPr>
        <p:txBody>
          <a:bodyPr wrap="none" rtlCol="0">
            <a:spAutoFit/>
          </a:bodyPr>
          <a:lstStyle/>
          <a:p>
            <a:r>
              <a:rPr kumimoji="1" lang="ja-JP" altLang="en-US" sz="7200" dirty="0">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データの分析</a:t>
            </a:r>
          </a:p>
        </p:txBody>
      </p:sp>
      <p:sp>
        <p:nvSpPr>
          <p:cNvPr id="33" name="テキスト ボックス 32"/>
          <p:cNvSpPr txBox="1"/>
          <p:nvPr/>
        </p:nvSpPr>
        <p:spPr>
          <a:xfrm>
            <a:off x="1133231" y="3279760"/>
            <a:ext cx="5113900" cy="830997"/>
          </a:xfrm>
          <a:prstGeom prst="rect">
            <a:avLst/>
          </a:prstGeom>
          <a:noFill/>
        </p:spPr>
        <p:txBody>
          <a:bodyPr wrap="none" rtlCol="0">
            <a:spAutoFit/>
          </a:bodyPr>
          <a:lstStyle/>
          <a:p>
            <a:r>
              <a:rPr kumimoji="1" lang="ja-JP" altLang="en-US" sz="4800" dirty="0">
                <a:latin typeface="HGPｺﾞｼｯｸE" panose="020B0900000000000000" pitchFamily="50" charset="-128"/>
                <a:ea typeface="HGPｺﾞｼｯｸE" panose="020B0900000000000000" pitchFamily="50" charset="-128"/>
              </a:rPr>
              <a:t>１節　データの分析</a:t>
            </a:r>
          </a:p>
        </p:txBody>
      </p:sp>
    </p:spTree>
    <p:extLst>
      <p:ext uri="{BB962C8B-B14F-4D97-AF65-F5344CB8AC3E}">
        <p14:creationId xmlns:p14="http://schemas.microsoft.com/office/powerpoint/2010/main" val="1699054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矢印 1"/>
          <p:cNvSpPr/>
          <p:nvPr/>
        </p:nvSpPr>
        <p:spPr>
          <a:xfrm>
            <a:off x="3430588" y="4510088"/>
            <a:ext cx="2089150" cy="790575"/>
          </a:xfrm>
          <a:prstGeom prst="downArrow">
            <a:avLst/>
          </a:prstGeom>
          <a:solidFill>
            <a:schemeClr val="accent2">
              <a:lumMod val="50000"/>
            </a:schemeClr>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17412" name="テキスト ボックス 8"/>
          <p:cNvSpPr txBox="1">
            <a:spLocks noChangeArrowheads="1"/>
          </p:cNvSpPr>
          <p:nvPr/>
        </p:nvSpPr>
        <p:spPr bwMode="auto">
          <a:xfrm>
            <a:off x="1908175" y="3914775"/>
            <a:ext cx="54006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ja-JP" altLang="en-US" sz="2800" dirty="0">
                <a:latin typeface="ＭＳ ゴシック" panose="020B0609070205080204" pitchFamily="49" charset="-128"/>
                <a:ea typeface="ＭＳ ゴシック" panose="020B0609070205080204" pitchFamily="49" charset="-128"/>
              </a:rPr>
              <a:t>特徴を</a:t>
            </a:r>
            <a:r>
              <a:rPr lang="en-US" altLang="ja-JP" sz="2800" dirty="0">
                <a:latin typeface="ＭＳ 明朝" panose="02020609040205080304" pitchFamily="17" charset="-128"/>
                <a:ea typeface="ＭＳ 明朝" panose="02020609040205080304" pitchFamily="17" charset="-128"/>
              </a:rPr>
              <a:t>1</a:t>
            </a:r>
            <a:r>
              <a:rPr lang="ja-JP" altLang="en-US" sz="2800" dirty="0" err="1">
                <a:latin typeface="ＭＳ ゴシック" panose="020B0609070205080204" pitchFamily="49" charset="-128"/>
                <a:ea typeface="ＭＳ ゴシック" panose="020B0609070205080204" pitchFamily="49" charset="-128"/>
              </a:rPr>
              <a:t>つの</a:t>
            </a:r>
            <a:r>
              <a:rPr lang="ja-JP" altLang="en-US" sz="2800" dirty="0">
                <a:latin typeface="ＭＳ ゴシック" panose="020B0609070205080204" pitchFamily="49" charset="-128"/>
                <a:ea typeface="ＭＳ ゴシック" panose="020B0609070205080204" pitchFamily="49" charset="-128"/>
              </a:rPr>
              <a:t>数値で表せないか？</a:t>
            </a:r>
            <a:endParaRPr lang="en-US" altLang="ja-JP" sz="2800" dirty="0">
              <a:latin typeface="ＭＳ ゴシック" panose="020B0609070205080204" pitchFamily="49" charset="-128"/>
              <a:ea typeface="ＭＳ ゴシック" panose="020B0609070205080204" pitchFamily="49" charset="-128"/>
            </a:endParaRPr>
          </a:p>
        </p:txBody>
      </p:sp>
      <p:sp>
        <p:nvSpPr>
          <p:cNvPr id="18436" name="テキスト ボックス 8"/>
          <p:cNvSpPr txBox="1">
            <a:spLocks noChangeArrowheads="1"/>
          </p:cNvSpPr>
          <p:nvPr/>
        </p:nvSpPr>
        <p:spPr bwMode="auto">
          <a:xfrm>
            <a:off x="468313" y="5376863"/>
            <a:ext cx="83518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en-US" altLang="ja-JP" sz="3200" dirty="0">
                <a:latin typeface="+mj-ea"/>
                <a:ea typeface="+mj-ea"/>
              </a:rPr>
              <a:t> </a:t>
            </a:r>
            <a:r>
              <a:rPr lang="en-US" altLang="ja-JP" sz="2800" dirty="0">
                <a:latin typeface="ＭＳ 明朝" panose="02020609040205080304" pitchFamily="17" charset="-128"/>
                <a:ea typeface="ＭＳ 明朝" panose="02020609040205080304" pitchFamily="17" charset="-128"/>
              </a:rPr>
              <a:t>(</a:t>
            </a:r>
            <a:r>
              <a:rPr lang="en-US" altLang="ja-JP" sz="2800" b="1" dirty="0">
                <a:latin typeface="+mj-ea"/>
                <a:ea typeface="+mj-ea"/>
              </a:rPr>
              <a:t> </a:t>
            </a:r>
            <a:r>
              <a:rPr lang="ja-JP" altLang="en-US" sz="2800" b="1" dirty="0">
                <a:solidFill>
                  <a:srgbClr val="FF0000"/>
                </a:solidFill>
                <a:latin typeface="+mj-ea"/>
                <a:ea typeface="+mj-ea"/>
              </a:rPr>
              <a:t>代表値 </a:t>
            </a:r>
            <a:r>
              <a:rPr lang="en-US" altLang="ja-JP" sz="2800" dirty="0">
                <a:latin typeface="ＭＳ 明朝" panose="02020609040205080304" pitchFamily="17" charset="-128"/>
                <a:ea typeface="ＭＳ 明朝" panose="02020609040205080304" pitchFamily="17" charset="-128"/>
              </a:rPr>
              <a:t>)</a:t>
            </a:r>
            <a:r>
              <a:rPr lang="ja-JP" altLang="ja-JP" sz="2800" dirty="0">
                <a:latin typeface="ＭＳ 明朝" panose="02020609040205080304" pitchFamily="17" charset="-128"/>
                <a:ea typeface="ＭＳ 明朝" panose="02020609040205080304" pitchFamily="17" charset="-128"/>
              </a:rPr>
              <a:t>：</a:t>
            </a:r>
            <a:r>
              <a:rPr lang="ja-JP" altLang="en-US" sz="2800" dirty="0">
                <a:latin typeface="+mj-ea"/>
                <a:ea typeface="+mj-ea"/>
              </a:rPr>
              <a:t>データ全体の特徴を表す数値</a:t>
            </a:r>
            <a:endParaRPr lang="en-US" altLang="ja-JP" sz="2800" dirty="0">
              <a:latin typeface="+mj-ea"/>
              <a:ea typeface="+mj-ea"/>
            </a:endParaRPr>
          </a:p>
          <a:p>
            <a:pPr eaLnBrk="1" hangingPunct="1">
              <a:defRPr/>
            </a:pPr>
            <a:r>
              <a:rPr lang="ja-JP" altLang="en-US" sz="2800" dirty="0">
                <a:latin typeface="+mj-ea"/>
                <a:ea typeface="+mj-ea"/>
              </a:rPr>
              <a:t>　　　　　        </a:t>
            </a:r>
            <a:r>
              <a:rPr lang="en-US" altLang="ja-JP" sz="2800" dirty="0">
                <a:latin typeface="ＭＳ 明朝" panose="02020609040205080304" pitchFamily="17" charset="-128"/>
                <a:ea typeface="ＭＳ 明朝" panose="02020609040205080304" pitchFamily="17" charset="-128"/>
              </a:rPr>
              <a:t>(</a:t>
            </a:r>
            <a:r>
              <a:rPr lang="ja-JP" altLang="en-US" sz="2800" dirty="0">
                <a:latin typeface="+mj-ea"/>
                <a:ea typeface="+mj-ea"/>
              </a:rPr>
              <a:t>平均値</a:t>
            </a:r>
            <a:r>
              <a:rPr lang="en-US" altLang="ja-JP" sz="2800" dirty="0">
                <a:latin typeface="+mj-ea"/>
                <a:ea typeface="+mj-ea"/>
              </a:rPr>
              <a:t>, </a:t>
            </a:r>
            <a:r>
              <a:rPr lang="ja-JP" altLang="en-US" sz="2800" dirty="0">
                <a:latin typeface="+mj-ea"/>
                <a:ea typeface="+mj-ea"/>
              </a:rPr>
              <a:t>中央値</a:t>
            </a:r>
            <a:r>
              <a:rPr lang="en-US" altLang="ja-JP" sz="2800" dirty="0">
                <a:latin typeface="+mj-ea"/>
                <a:ea typeface="+mj-ea"/>
              </a:rPr>
              <a:t>, </a:t>
            </a:r>
            <a:r>
              <a:rPr lang="ja-JP" altLang="en-US" sz="2800" dirty="0">
                <a:latin typeface="+mj-ea"/>
                <a:ea typeface="+mj-ea"/>
              </a:rPr>
              <a:t>最頻値など</a:t>
            </a:r>
            <a:r>
              <a:rPr lang="en-US" altLang="ja-JP" sz="2800" dirty="0">
                <a:latin typeface="ＭＳ 明朝" panose="02020609040205080304" pitchFamily="17" charset="-128"/>
                <a:ea typeface="ＭＳ 明朝" panose="02020609040205080304" pitchFamily="17" charset="-128"/>
              </a:rPr>
              <a:t>)</a:t>
            </a:r>
          </a:p>
        </p:txBody>
      </p:sp>
      <p:sp>
        <p:nvSpPr>
          <p:cNvPr id="14" name="メモ 13"/>
          <p:cNvSpPr/>
          <p:nvPr/>
        </p:nvSpPr>
        <p:spPr>
          <a:xfrm>
            <a:off x="683477" y="5545030"/>
            <a:ext cx="1588971" cy="398463"/>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j-ea"/>
              <a:ea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3417165458"/>
              </p:ext>
            </p:extLst>
          </p:nvPr>
        </p:nvGraphicFramePr>
        <p:xfrm>
          <a:off x="1046163" y="1414463"/>
          <a:ext cx="2725737" cy="2449510"/>
        </p:xfrm>
        <a:graphic>
          <a:graphicData uri="http://schemas.openxmlformats.org/drawingml/2006/table">
            <a:tbl>
              <a:tblPr>
                <a:tableStyleId>{5C22544A-7EE6-4342-B048-85BDC9FD1C3A}</a:tableStyleId>
              </a:tblPr>
              <a:tblGrid>
                <a:gridCol w="1651667">
                  <a:extLst>
                    <a:ext uri="{9D8B030D-6E8A-4147-A177-3AD203B41FA5}">
                      <a16:colId xmlns:a16="http://schemas.microsoft.com/office/drawing/2014/main" xmlns="" val="20000"/>
                    </a:ext>
                  </a:extLst>
                </a:gridCol>
                <a:gridCol w="1074070">
                  <a:extLst>
                    <a:ext uri="{9D8B030D-6E8A-4147-A177-3AD203B41FA5}">
                      <a16:colId xmlns:a16="http://schemas.microsoft.com/office/drawing/2014/main" xmlns="" val="20001"/>
                    </a:ext>
                  </a:extLst>
                </a:gridCol>
              </a:tblGrid>
              <a:tr h="485006">
                <a:tc>
                  <a:txBody>
                    <a:bodyPr/>
                    <a:lstStyle/>
                    <a:p>
                      <a:pPr algn="ctr">
                        <a:lnSpc>
                          <a:spcPts val="1500"/>
                        </a:lnSpc>
                        <a:spcAft>
                          <a:spcPts val="0"/>
                        </a:spcAft>
                      </a:pPr>
                      <a:r>
                        <a:rPr lang="ja-JP" sz="1400" kern="100" dirty="0">
                          <a:effectLst/>
                          <a:latin typeface="ＭＳ ゴシック" panose="020B0609070205080204" pitchFamily="49" charset="-128"/>
                          <a:ea typeface="ＭＳ ゴシック" panose="020B0609070205080204" pitchFamily="49" charset="-128"/>
                        </a:rPr>
                        <a:t>気温の</a:t>
                      </a:r>
                      <a:r>
                        <a:rPr lang="ja-JP" altLang="en-US" sz="1400" kern="100" dirty="0">
                          <a:effectLst/>
                          <a:latin typeface="ＭＳ ゴシック" panose="020B0609070205080204" pitchFamily="49" charset="-128"/>
                          <a:ea typeface="ＭＳ ゴシック" panose="020B0609070205080204" pitchFamily="49" charset="-128"/>
                        </a:rPr>
                        <a:t>階級</a:t>
                      </a:r>
                      <a:endParaRPr lang="ja-JP" sz="1400" kern="100" dirty="0">
                        <a:effectLst/>
                        <a:latin typeface="ＭＳ ゴシック" panose="020B0609070205080204" pitchFamily="49" charset="-128"/>
                        <a:ea typeface="ＭＳ ゴシック" panose="020B0609070205080204" pitchFamily="49" charset="-128"/>
                      </a:endParaRPr>
                    </a:p>
                    <a:p>
                      <a:pPr algn="ctr">
                        <a:lnSpc>
                          <a:spcPts val="1500"/>
                        </a:lnSpc>
                        <a:spcAft>
                          <a:spcPts val="0"/>
                        </a:spcAft>
                      </a:pPr>
                      <a:r>
                        <a:rPr lang="ja-JP" altLang="en-US" sz="1400" kern="100" dirty="0" smtClean="0">
                          <a:effectLst/>
                        </a:rPr>
                        <a:t>℃</a:t>
                      </a:r>
                      <a:r>
                        <a:rPr lang="ja-JP" sz="1400" kern="100" dirty="0" smtClean="0">
                          <a:effectLst/>
                          <a:latin typeface="ＭＳ ゴシック" panose="020B0609070205080204" pitchFamily="49" charset="-128"/>
                          <a:ea typeface="ＭＳ ゴシック" panose="020B0609070205080204" pitchFamily="49" charset="-128"/>
                        </a:rPr>
                        <a:t>以上</a:t>
                      </a:r>
                      <a:r>
                        <a:rPr lang="ja-JP" sz="1400" kern="100" dirty="0">
                          <a:effectLst/>
                        </a:rPr>
                        <a:t>　　</a:t>
                      </a:r>
                      <a:r>
                        <a:rPr lang="ja-JP" sz="1400" kern="100" dirty="0">
                          <a:effectLst/>
                          <a:latin typeface="ＭＳ 明朝" panose="02020609040205080304" pitchFamily="17" charset="-128"/>
                          <a:ea typeface="ＭＳ 明朝" panose="02020609040205080304" pitchFamily="17" charset="-128"/>
                        </a:rPr>
                        <a:t>℃</a:t>
                      </a:r>
                      <a:r>
                        <a:rPr lang="ja-JP" sz="1400" kern="100" dirty="0">
                          <a:effectLst/>
                          <a:latin typeface="ＭＳ ゴシック" panose="020B0609070205080204" pitchFamily="49" charset="-128"/>
                          <a:ea typeface="ＭＳ ゴシック" panose="020B0609070205080204" pitchFamily="49" charset="-128"/>
                        </a:rPr>
                        <a:t>未満</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ja-JP" altLang="en-US" sz="1400" kern="100" dirty="0">
                          <a:effectLst/>
                          <a:latin typeface="ＭＳ ゴシック" panose="020B0609070205080204" pitchFamily="49" charset="-128"/>
                          <a:ea typeface="ＭＳ ゴシック" panose="020B0609070205080204" pitchFamily="49" charset="-128"/>
                          <a:cs typeface="+mn-cs"/>
                        </a:rPr>
                        <a:t>度数</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45563">
                <a:tc>
                  <a:txBody>
                    <a:bodyPr/>
                    <a:lstStyle/>
                    <a:p>
                      <a:pPr algn="ctr">
                        <a:spcAft>
                          <a:spcPts val="0"/>
                        </a:spcAft>
                      </a:pPr>
                      <a:r>
                        <a:rPr lang="en-US" sz="1400" kern="100" dirty="0">
                          <a:effectLst/>
                          <a:latin typeface="ＭＳ 明朝" panose="02020609040205080304" pitchFamily="17" charset="-128"/>
                          <a:ea typeface="ＭＳ 明朝" panose="02020609040205080304" pitchFamily="17" charset="-128"/>
                        </a:rPr>
                        <a:t>22</a:t>
                      </a:r>
                      <a:r>
                        <a:rPr lang="ja-JP" sz="1400" kern="100" dirty="0">
                          <a:effectLst/>
                          <a:latin typeface="ＭＳ 明朝" panose="02020609040205080304" pitchFamily="17" charset="-128"/>
                          <a:ea typeface="ＭＳ 明朝" panose="02020609040205080304" pitchFamily="17" charset="-128"/>
                        </a:rPr>
                        <a:t>～</a:t>
                      </a:r>
                      <a:r>
                        <a:rPr lang="en-US" sz="1400" kern="100" dirty="0">
                          <a:effectLst/>
                          <a:latin typeface="ＭＳ 明朝" panose="02020609040205080304" pitchFamily="17" charset="-128"/>
                          <a:ea typeface="ＭＳ 明朝" panose="02020609040205080304" pitchFamily="17" charset="-128"/>
                        </a:rPr>
                        <a:t>24</a:t>
                      </a:r>
                      <a:endParaRPr lang="ja-JP" sz="1400" kern="100" dirty="0">
                        <a:effectLst/>
                        <a:latin typeface="ＭＳ 明朝" panose="02020609040205080304" pitchFamily="17" charset="-128"/>
                        <a:ea typeface="ＭＳ 明朝" panose="02020609040205080304" pitchFamily="17"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kern="100" dirty="0">
                          <a:effectLst/>
                          <a:latin typeface="ＭＳ 明朝" panose="02020609040205080304" pitchFamily="17" charset="-128"/>
                          <a:ea typeface="ＭＳ 明朝" panose="02020609040205080304" pitchFamily="17" charset="-128"/>
                        </a:rPr>
                        <a:t>2</a:t>
                      </a:r>
                      <a:endParaRPr lang="ja-JP" sz="1400" kern="100" dirty="0">
                        <a:effectLst/>
                        <a:latin typeface="ＭＳ 明朝" panose="02020609040205080304" pitchFamily="17" charset="-128"/>
                        <a:ea typeface="ＭＳ 明朝" panose="02020609040205080304" pitchFamily="17"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45563">
                <a:tc>
                  <a:txBody>
                    <a:bodyPr/>
                    <a:lstStyle/>
                    <a:p>
                      <a:pPr algn="ctr">
                        <a:spcAft>
                          <a:spcPts val="0"/>
                        </a:spcAft>
                      </a:pPr>
                      <a:r>
                        <a:rPr lang="en-US" sz="1400" kern="100" dirty="0">
                          <a:effectLst/>
                          <a:latin typeface="ＭＳ 明朝" panose="02020609040205080304" pitchFamily="17" charset="-128"/>
                          <a:ea typeface="ＭＳ 明朝" panose="02020609040205080304" pitchFamily="17" charset="-128"/>
                        </a:rPr>
                        <a:t>24</a:t>
                      </a:r>
                      <a:r>
                        <a:rPr lang="ja-JP" sz="1400" kern="100" dirty="0">
                          <a:effectLst/>
                          <a:latin typeface="ＭＳ 明朝" panose="02020609040205080304" pitchFamily="17" charset="-128"/>
                          <a:ea typeface="ＭＳ 明朝" panose="02020609040205080304" pitchFamily="17" charset="-128"/>
                        </a:rPr>
                        <a:t>～</a:t>
                      </a:r>
                      <a:r>
                        <a:rPr lang="en-US" sz="1400" kern="100" dirty="0">
                          <a:effectLst/>
                          <a:latin typeface="ＭＳ 明朝" panose="02020609040205080304" pitchFamily="17" charset="-128"/>
                          <a:ea typeface="ＭＳ 明朝" panose="02020609040205080304" pitchFamily="17" charset="-128"/>
                        </a:rPr>
                        <a:t>26</a:t>
                      </a:r>
                      <a:endParaRPr lang="ja-JP" sz="1400" kern="100" dirty="0">
                        <a:effectLst/>
                        <a:latin typeface="ＭＳ 明朝" panose="02020609040205080304" pitchFamily="17" charset="-128"/>
                        <a:ea typeface="ＭＳ 明朝" panose="02020609040205080304" pitchFamily="17"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kern="100" dirty="0">
                          <a:effectLst/>
                          <a:latin typeface="ＭＳ 明朝" panose="02020609040205080304" pitchFamily="17" charset="-128"/>
                          <a:ea typeface="ＭＳ 明朝" panose="02020609040205080304" pitchFamily="17" charset="-128"/>
                        </a:rPr>
                        <a:t>1</a:t>
                      </a:r>
                      <a:endParaRPr lang="ja-JP" sz="1400" kern="100" dirty="0">
                        <a:effectLst/>
                        <a:latin typeface="ＭＳ 明朝" panose="02020609040205080304" pitchFamily="17" charset="-128"/>
                        <a:ea typeface="ＭＳ 明朝" panose="02020609040205080304" pitchFamily="17"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45563">
                <a:tc>
                  <a:txBody>
                    <a:bodyPr/>
                    <a:lstStyle/>
                    <a:p>
                      <a:pPr algn="ctr">
                        <a:spcAft>
                          <a:spcPts val="0"/>
                        </a:spcAft>
                      </a:pPr>
                      <a:r>
                        <a:rPr lang="en-US" sz="1400" kern="100">
                          <a:effectLst/>
                          <a:latin typeface="ＭＳ 明朝" panose="02020609040205080304" pitchFamily="17" charset="-128"/>
                          <a:ea typeface="ＭＳ 明朝" panose="02020609040205080304" pitchFamily="17" charset="-128"/>
                        </a:rPr>
                        <a:t>26</a:t>
                      </a:r>
                      <a:r>
                        <a:rPr lang="ja-JP" sz="1400" kern="100">
                          <a:effectLst/>
                          <a:latin typeface="ＭＳ 明朝" panose="02020609040205080304" pitchFamily="17" charset="-128"/>
                          <a:ea typeface="ＭＳ 明朝" panose="02020609040205080304" pitchFamily="17" charset="-128"/>
                        </a:rPr>
                        <a:t>～</a:t>
                      </a:r>
                      <a:r>
                        <a:rPr lang="en-US" sz="1400" kern="100">
                          <a:effectLst/>
                          <a:latin typeface="ＭＳ 明朝" panose="02020609040205080304" pitchFamily="17" charset="-128"/>
                          <a:ea typeface="ＭＳ 明朝" panose="02020609040205080304" pitchFamily="17" charset="-128"/>
                        </a:rPr>
                        <a:t>28</a:t>
                      </a:r>
                      <a:endParaRPr lang="ja-JP" sz="1400" kern="100">
                        <a:effectLst/>
                        <a:latin typeface="ＭＳ 明朝" panose="02020609040205080304" pitchFamily="17" charset="-128"/>
                        <a:ea typeface="ＭＳ 明朝" panose="02020609040205080304" pitchFamily="17"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kern="100" dirty="0">
                          <a:effectLst/>
                          <a:latin typeface="ＭＳ 明朝" panose="02020609040205080304" pitchFamily="17" charset="-128"/>
                          <a:ea typeface="ＭＳ 明朝" panose="02020609040205080304" pitchFamily="17" charset="-128"/>
                        </a:rPr>
                        <a:t>6</a:t>
                      </a:r>
                      <a:endParaRPr lang="ja-JP" sz="1400" kern="100" dirty="0">
                        <a:effectLst/>
                        <a:latin typeface="ＭＳ 明朝" panose="02020609040205080304" pitchFamily="17" charset="-128"/>
                        <a:ea typeface="ＭＳ 明朝" panose="02020609040205080304" pitchFamily="17"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45563">
                <a:tc>
                  <a:txBody>
                    <a:bodyPr/>
                    <a:lstStyle/>
                    <a:p>
                      <a:pPr algn="ctr">
                        <a:spcAft>
                          <a:spcPts val="0"/>
                        </a:spcAft>
                      </a:pPr>
                      <a:r>
                        <a:rPr lang="en-US" sz="1400" kern="100" dirty="0">
                          <a:effectLst/>
                          <a:latin typeface="ＭＳ 明朝" panose="02020609040205080304" pitchFamily="17" charset="-128"/>
                          <a:ea typeface="ＭＳ 明朝" panose="02020609040205080304" pitchFamily="17" charset="-128"/>
                        </a:rPr>
                        <a:t>28</a:t>
                      </a:r>
                      <a:r>
                        <a:rPr lang="ja-JP" sz="1400" kern="100" dirty="0">
                          <a:effectLst/>
                          <a:latin typeface="ＭＳ 明朝" panose="02020609040205080304" pitchFamily="17" charset="-128"/>
                          <a:ea typeface="ＭＳ 明朝" panose="02020609040205080304" pitchFamily="17" charset="-128"/>
                        </a:rPr>
                        <a:t>～</a:t>
                      </a:r>
                      <a:r>
                        <a:rPr lang="en-US" sz="1400" kern="100" dirty="0">
                          <a:effectLst/>
                          <a:latin typeface="ＭＳ 明朝" panose="02020609040205080304" pitchFamily="17" charset="-128"/>
                          <a:ea typeface="ＭＳ 明朝" panose="02020609040205080304" pitchFamily="17" charset="-128"/>
                        </a:rPr>
                        <a:t>30</a:t>
                      </a:r>
                      <a:endParaRPr lang="ja-JP" sz="1400" kern="100" dirty="0">
                        <a:effectLst/>
                        <a:latin typeface="ＭＳ 明朝" panose="02020609040205080304" pitchFamily="17" charset="-128"/>
                        <a:ea typeface="ＭＳ 明朝" panose="02020609040205080304" pitchFamily="17"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kern="100" dirty="0">
                          <a:effectLst/>
                          <a:latin typeface="ＭＳ 明朝" panose="02020609040205080304" pitchFamily="17" charset="-128"/>
                          <a:ea typeface="ＭＳ 明朝" panose="02020609040205080304" pitchFamily="17" charset="-128"/>
                        </a:rPr>
                        <a:t>7</a:t>
                      </a:r>
                      <a:endParaRPr lang="ja-JP" sz="1400" kern="100" dirty="0">
                        <a:effectLst/>
                        <a:latin typeface="ＭＳ 明朝" panose="02020609040205080304" pitchFamily="17" charset="-128"/>
                        <a:ea typeface="ＭＳ 明朝" panose="02020609040205080304" pitchFamily="17"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45563">
                <a:tc>
                  <a:txBody>
                    <a:bodyPr/>
                    <a:lstStyle/>
                    <a:p>
                      <a:pPr algn="ctr">
                        <a:spcAft>
                          <a:spcPts val="0"/>
                        </a:spcAft>
                      </a:pPr>
                      <a:r>
                        <a:rPr lang="en-US" sz="1400" kern="100" dirty="0">
                          <a:effectLst/>
                          <a:latin typeface="ＭＳ 明朝" panose="02020609040205080304" pitchFamily="17" charset="-128"/>
                          <a:ea typeface="ＭＳ 明朝" panose="02020609040205080304" pitchFamily="17" charset="-128"/>
                        </a:rPr>
                        <a:t>30</a:t>
                      </a:r>
                      <a:r>
                        <a:rPr lang="ja-JP" sz="1400" kern="100" dirty="0">
                          <a:effectLst/>
                          <a:latin typeface="ＭＳ 明朝" panose="02020609040205080304" pitchFamily="17" charset="-128"/>
                          <a:ea typeface="ＭＳ 明朝" panose="02020609040205080304" pitchFamily="17" charset="-128"/>
                        </a:rPr>
                        <a:t>～</a:t>
                      </a:r>
                      <a:r>
                        <a:rPr lang="en-US" sz="1400" kern="100" dirty="0">
                          <a:effectLst/>
                          <a:latin typeface="ＭＳ 明朝" panose="02020609040205080304" pitchFamily="17" charset="-128"/>
                          <a:ea typeface="ＭＳ 明朝" panose="02020609040205080304" pitchFamily="17" charset="-128"/>
                        </a:rPr>
                        <a:t>32</a:t>
                      </a:r>
                      <a:endParaRPr lang="ja-JP" sz="1400" kern="100" dirty="0">
                        <a:effectLst/>
                        <a:latin typeface="ＭＳ 明朝" panose="02020609040205080304" pitchFamily="17" charset="-128"/>
                        <a:ea typeface="ＭＳ 明朝" panose="02020609040205080304" pitchFamily="17"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kern="100" dirty="0">
                          <a:effectLst/>
                          <a:latin typeface="ＭＳ 明朝" panose="02020609040205080304" pitchFamily="17" charset="-128"/>
                          <a:ea typeface="ＭＳ 明朝" panose="02020609040205080304" pitchFamily="17" charset="-128"/>
                        </a:rPr>
                        <a:t>9</a:t>
                      </a:r>
                      <a:endParaRPr lang="ja-JP" sz="1400" kern="100" dirty="0">
                        <a:effectLst/>
                        <a:latin typeface="ＭＳ 明朝" panose="02020609040205080304" pitchFamily="17" charset="-128"/>
                        <a:ea typeface="ＭＳ 明朝" panose="02020609040205080304" pitchFamily="17"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45563">
                <a:tc>
                  <a:txBody>
                    <a:bodyPr/>
                    <a:lstStyle/>
                    <a:p>
                      <a:pPr algn="ctr">
                        <a:spcAft>
                          <a:spcPts val="0"/>
                        </a:spcAft>
                      </a:pPr>
                      <a:r>
                        <a:rPr lang="en-US" sz="1400" kern="100" dirty="0">
                          <a:effectLst/>
                          <a:latin typeface="ＭＳ 明朝" panose="02020609040205080304" pitchFamily="17" charset="-128"/>
                          <a:ea typeface="ＭＳ 明朝" panose="02020609040205080304" pitchFamily="17" charset="-128"/>
                        </a:rPr>
                        <a:t>32</a:t>
                      </a:r>
                      <a:r>
                        <a:rPr lang="ja-JP" sz="1400" kern="100" dirty="0">
                          <a:effectLst/>
                          <a:latin typeface="ＭＳ 明朝" panose="02020609040205080304" pitchFamily="17" charset="-128"/>
                          <a:ea typeface="ＭＳ 明朝" panose="02020609040205080304" pitchFamily="17" charset="-128"/>
                        </a:rPr>
                        <a:t>～</a:t>
                      </a:r>
                      <a:r>
                        <a:rPr lang="en-US" sz="1400" kern="100" dirty="0">
                          <a:effectLst/>
                          <a:latin typeface="ＭＳ 明朝" panose="02020609040205080304" pitchFamily="17" charset="-128"/>
                          <a:ea typeface="ＭＳ 明朝" panose="02020609040205080304" pitchFamily="17" charset="-128"/>
                        </a:rPr>
                        <a:t>34</a:t>
                      </a:r>
                      <a:endParaRPr lang="ja-JP" sz="1400" kern="100" dirty="0">
                        <a:effectLst/>
                        <a:latin typeface="ＭＳ 明朝" panose="02020609040205080304" pitchFamily="17" charset="-128"/>
                        <a:ea typeface="ＭＳ 明朝" panose="02020609040205080304" pitchFamily="17"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kern="100" dirty="0">
                          <a:effectLst/>
                          <a:latin typeface="ＭＳ 明朝" panose="02020609040205080304" pitchFamily="17" charset="-128"/>
                          <a:ea typeface="ＭＳ 明朝" panose="02020609040205080304" pitchFamily="17" charset="-128"/>
                        </a:rPr>
                        <a:t>3</a:t>
                      </a:r>
                      <a:endParaRPr lang="ja-JP" sz="1400" kern="100" dirty="0">
                        <a:effectLst/>
                        <a:latin typeface="ＭＳ 明朝" panose="02020609040205080304" pitchFamily="17" charset="-128"/>
                        <a:ea typeface="ＭＳ 明朝" panose="02020609040205080304" pitchFamily="17"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45563">
                <a:tc>
                  <a:txBody>
                    <a:bodyPr/>
                    <a:lstStyle/>
                    <a:p>
                      <a:pPr algn="ctr">
                        <a:spcAft>
                          <a:spcPts val="0"/>
                        </a:spcAft>
                      </a:pPr>
                      <a:r>
                        <a:rPr lang="en-US" sz="1400" kern="100" dirty="0">
                          <a:effectLst/>
                          <a:latin typeface="ＭＳ 明朝" panose="02020609040205080304" pitchFamily="17" charset="-128"/>
                          <a:ea typeface="ＭＳ 明朝" panose="02020609040205080304" pitchFamily="17" charset="-128"/>
                        </a:rPr>
                        <a:t>34</a:t>
                      </a:r>
                      <a:r>
                        <a:rPr lang="ja-JP" sz="1400" kern="100" dirty="0">
                          <a:effectLst/>
                          <a:latin typeface="ＭＳ 明朝" panose="02020609040205080304" pitchFamily="17" charset="-128"/>
                          <a:ea typeface="ＭＳ 明朝" panose="02020609040205080304" pitchFamily="17" charset="-128"/>
                        </a:rPr>
                        <a:t>～</a:t>
                      </a:r>
                      <a:r>
                        <a:rPr lang="en-US" sz="1400" kern="100" dirty="0">
                          <a:effectLst/>
                          <a:latin typeface="ＭＳ 明朝" panose="02020609040205080304" pitchFamily="17" charset="-128"/>
                          <a:ea typeface="ＭＳ 明朝" panose="02020609040205080304" pitchFamily="17" charset="-128"/>
                        </a:rPr>
                        <a:t>36</a:t>
                      </a:r>
                      <a:endParaRPr lang="ja-JP" sz="1400" kern="100" dirty="0">
                        <a:effectLst/>
                        <a:latin typeface="ＭＳ 明朝" panose="02020609040205080304" pitchFamily="17" charset="-128"/>
                        <a:ea typeface="ＭＳ 明朝" panose="02020609040205080304" pitchFamily="17"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kern="100" dirty="0">
                          <a:effectLst/>
                          <a:latin typeface="ＭＳ 明朝" panose="02020609040205080304" pitchFamily="17" charset="-128"/>
                          <a:ea typeface="ＭＳ 明朝" panose="02020609040205080304" pitchFamily="17" charset="-128"/>
                        </a:rPr>
                        <a:t>2</a:t>
                      </a:r>
                      <a:endParaRPr lang="ja-JP" sz="1400" kern="100" dirty="0">
                        <a:effectLst/>
                        <a:latin typeface="ＭＳ 明朝" panose="02020609040205080304" pitchFamily="17" charset="-128"/>
                        <a:ea typeface="ＭＳ 明朝" panose="02020609040205080304" pitchFamily="17"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45563">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計</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kern="100" dirty="0">
                          <a:effectLst/>
                          <a:latin typeface="ＭＳ 明朝" panose="02020609040205080304" pitchFamily="17" charset="-128"/>
                          <a:ea typeface="ＭＳ 明朝" panose="02020609040205080304" pitchFamily="17" charset="-128"/>
                        </a:rPr>
                        <a:t>30</a:t>
                      </a:r>
                      <a:endParaRPr lang="ja-JP" sz="1400" kern="100" dirty="0">
                        <a:effectLst/>
                        <a:latin typeface="ＭＳ 明朝" panose="02020609040205080304" pitchFamily="17" charset="-128"/>
                        <a:ea typeface="ＭＳ 明朝" panose="02020609040205080304" pitchFamily="17"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pic>
        <p:nvPicPr>
          <p:cNvPr id="20518" name="Picture 1" descr="24EI5-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0" y="1414463"/>
            <a:ext cx="298450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9" name="テキスト ボックス 8"/>
          <p:cNvSpPr txBox="1">
            <a:spLocks noChangeArrowheads="1"/>
          </p:cNvSpPr>
          <p:nvPr/>
        </p:nvSpPr>
        <p:spPr bwMode="auto">
          <a:xfrm>
            <a:off x="1477963" y="879475"/>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r>
              <a:rPr lang="ja-JP" altLang="en-US" sz="2400" dirty="0">
                <a:latin typeface="ＭＳ ゴシック" panose="020B0609070205080204" pitchFamily="49" charset="-128"/>
                <a:ea typeface="ＭＳ ゴシック" panose="020B0609070205080204" pitchFamily="49" charset="-128"/>
              </a:rPr>
              <a:t>度数分布表</a:t>
            </a:r>
            <a:endParaRPr lang="en-US" altLang="ja-JP" sz="2400" dirty="0">
              <a:latin typeface="ＭＳ ゴシック" panose="020B0609070205080204" pitchFamily="49" charset="-128"/>
              <a:ea typeface="ＭＳ ゴシック" panose="020B0609070205080204" pitchFamily="49" charset="-128"/>
            </a:endParaRPr>
          </a:p>
        </p:txBody>
      </p:sp>
      <p:sp>
        <p:nvSpPr>
          <p:cNvPr id="20520" name="テキスト ボックス 8"/>
          <p:cNvSpPr txBox="1">
            <a:spLocks noChangeArrowheads="1"/>
          </p:cNvSpPr>
          <p:nvPr/>
        </p:nvSpPr>
        <p:spPr bwMode="auto">
          <a:xfrm>
            <a:off x="4933950" y="873125"/>
            <a:ext cx="2124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r>
              <a:rPr lang="ja-JP" altLang="en-US" sz="2400" dirty="0">
                <a:latin typeface="ＭＳ ゴシック" panose="020B0609070205080204" pitchFamily="49" charset="-128"/>
                <a:ea typeface="ＭＳ ゴシック" panose="020B0609070205080204" pitchFamily="49" charset="-128"/>
              </a:rPr>
              <a:t>ヒストグラム</a:t>
            </a:r>
            <a:endParaRPr lang="en-US" altLang="ja-JP" sz="2400" dirty="0">
              <a:latin typeface="ＭＳ ゴシック" panose="020B0609070205080204" pitchFamily="49" charset="-128"/>
              <a:ea typeface="ＭＳ ゴシック" panose="020B0609070205080204" pitchFamily="49" charset="-128"/>
            </a:endParaRPr>
          </a:p>
        </p:txBody>
      </p:sp>
      <p:sp>
        <p:nvSpPr>
          <p:cNvPr id="11" name="タイトル 1"/>
          <p:cNvSpPr txBox="1">
            <a:spLocks/>
          </p:cNvSpPr>
          <p:nvPr/>
        </p:nvSpPr>
        <p:spPr bwMode="auto">
          <a:xfrm>
            <a:off x="257175" y="84138"/>
            <a:ext cx="8673975"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２ 代表値　</a:t>
            </a:r>
            <a:r>
              <a:rPr lang="ja-JP" altLang="en-US" sz="2800" b="1" dirty="0">
                <a:solidFill>
                  <a:schemeClr val="accent2">
                    <a:lumMod val="50000"/>
                  </a:schemeClr>
                </a:solidFill>
                <a:latin typeface="+mn-ea"/>
              </a:rPr>
              <a:t>                    </a:t>
            </a:r>
            <a:r>
              <a:rPr lang="en-US" altLang="ja-JP" sz="2800" b="1" dirty="0">
                <a:solidFill>
                  <a:schemeClr val="accent2">
                    <a:lumMod val="50000"/>
                  </a:schemeClr>
                </a:solidFill>
                <a:latin typeface="+mn-ea"/>
              </a:rPr>
              <a:t>             </a:t>
            </a:r>
            <a:r>
              <a:rPr lang="ja-JP" altLang="en-US" sz="2800" b="1" dirty="0">
                <a:solidFill>
                  <a:schemeClr val="accent2">
                    <a:lumMod val="50000"/>
                  </a:schemeClr>
                </a:solidFill>
                <a:latin typeface="+mn-ea"/>
              </a:rPr>
              <a:t>　　　　　     </a:t>
            </a:r>
            <a:r>
              <a:rPr lang="ja-JP" altLang="en-US" sz="2800" b="1" dirty="0">
                <a:solidFill>
                  <a:schemeClr val="tx1"/>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p.130)</a:t>
            </a:r>
            <a:endParaRPr lang="ja-JP" altLang="en-US" sz="1600" b="1" dirty="0">
              <a:solidFill>
                <a:schemeClr val="tx1"/>
              </a:solidFill>
              <a:latin typeface="+mn-ea"/>
            </a:endParaRPr>
          </a:p>
        </p:txBody>
      </p:sp>
      <p:sp>
        <p:nvSpPr>
          <p:cNvPr id="12" name="正方形/長方形 11"/>
          <p:cNvSpPr/>
          <p:nvPr/>
        </p:nvSpPr>
        <p:spPr>
          <a:xfrm>
            <a:off x="146174" y="5345177"/>
            <a:ext cx="8784976" cy="1196632"/>
          </a:xfrm>
          <a:prstGeom prst="rect">
            <a:avLst/>
          </a:prstGeom>
          <a:solidFill>
            <a:schemeClr val="bg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6" fill="hold" grpId="0" nodeType="clickEffect">
                                  <p:stCondLst>
                                    <p:cond delay="0"/>
                                  </p:stCondLst>
                                  <p:childTnLst>
                                    <p:animEffect transition="out" filter="strips(downRight)">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287338" y="1230481"/>
            <a:ext cx="853313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defRPr/>
            </a:pPr>
            <a:r>
              <a:rPr lang="en-US" altLang="ja-JP" sz="2800" dirty="0">
                <a:latin typeface="ＭＳ ゴシック" panose="020B0609070205080204" pitchFamily="49" charset="-128"/>
                <a:ea typeface="ＭＳ ゴシック" panose="020B0609070205080204" pitchFamily="49" charset="-128"/>
                <a:cs typeface="Times New Roman" pitchFamily="18" charset="0"/>
              </a:rPr>
              <a:t>(</a:t>
            </a:r>
            <a:r>
              <a:rPr lang="en-US" altLang="ja-JP" sz="2800" b="1" baseline="30000" dirty="0">
                <a:latin typeface="ＭＳ ゴシック" panose="020B0609070205080204" pitchFamily="49" charset="-128"/>
                <a:ea typeface="ＭＳ ゴシック" panose="020B0609070205080204" pitchFamily="49" charset="-128"/>
                <a:cs typeface="Times New Roman" pitchFamily="18" charset="0"/>
              </a:rPr>
              <a:t>  </a:t>
            </a:r>
            <a:r>
              <a:rPr lang="ja-JP" altLang="en-US" sz="2800" b="1" dirty="0">
                <a:solidFill>
                  <a:srgbClr val="FF0000"/>
                </a:solidFill>
                <a:latin typeface="ＭＳ ゴシック" panose="020B0609070205080204" pitchFamily="49" charset="-128"/>
                <a:ea typeface="ＭＳ ゴシック" panose="020B0609070205080204" pitchFamily="49" charset="-128"/>
                <a:cs typeface="Times New Roman" pitchFamily="18" charset="0"/>
              </a:rPr>
              <a:t>平均値 </a:t>
            </a:r>
            <a:r>
              <a:rPr lang="en-US" altLang="ja-JP" sz="2800" dirty="0">
                <a:latin typeface="ＭＳ ゴシック" panose="020B0609070205080204" pitchFamily="49" charset="-128"/>
                <a:ea typeface="ＭＳ ゴシック" panose="020B0609070205080204" pitchFamily="49" charset="-128"/>
                <a:cs typeface="Times New Roman" pitchFamily="18" charset="0"/>
              </a:rPr>
              <a:t>)</a:t>
            </a:r>
            <a:r>
              <a:rPr lang="ja-JP" altLang="en-US" sz="3200" dirty="0">
                <a:latin typeface="ＭＳ ゴシック" panose="020B0609070205080204" pitchFamily="49" charset="-128"/>
                <a:ea typeface="ＭＳ ゴシック" panose="020B0609070205080204" pitchFamily="49" charset="-128"/>
                <a:cs typeface="Times New Roman" pitchFamily="18" charset="0"/>
              </a:rPr>
              <a:t>：</a:t>
            </a:r>
            <a:r>
              <a:rPr lang="ja-JP" altLang="en-US" sz="2800" dirty="0">
                <a:latin typeface="ＭＳ ゴシック" panose="020B0609070205080204" pitchFamily="49" charset="-128"/>
                <a:ea typeface="ＭＳ ゴシック" panose="020B0609070205080204" pitchFamily="49" charset="-128"/>
                <a:cs typeface="Times New Roman" pitchFamily="18" charset="0"/>
              </a:rPr>
              <a:t>データの値の合計をデータの値の</a:t>
            </a:r>
            <a:r>
              <a:rPr lang="ja-JP" altLang="en-US" sz="2800" dirty="0" smtClean="0">
                <a:latin typeface="ＭＳ ゴシック" panose="020B0609070205080204" pitchFamily="49" charset="-128"/>
                <a:ea typeface="ＭＳ ゴシック" panose="020B0609070205080204" pitchFamily="49" charset="-128"/>
                <a:cs typeface="Times New Roman" pitchFamily="18" charset="0"/>
              </a:rPr>
              <a:t>個数</a:t>
            </a:r>
            <a:endParaRPr lang="en-US" altLang="ja-JP" sz="2800" dirty="0" smtClean="0">
              <a:latin typeface="ＭＳ ゴシック" panose="020B0609070205080204" pitchFamily="49" charset="-128"/>
              <a:ea typeface="ＭＳ ゴシック" panose="020B0609070205080204" pitchFamily="49" charset="-128"/>
              <a:cs typeface="Times New Roman" pitchFamily="18" charset="0"/>
            </a:endParaRPr>
          </a:p>
          <a:p>
            <a:pPr>
              <a:defRPr/>
            </a:pPr>
            <a:r>
              <a:rPr lang="ja-JP" altLang="en-US" sz="2800" dirty="0" smtClean="0">
                <a:latin typeface="ＭＳ ゴシック" panose="020B0609070205080204" pitchFamily="49" charset="-128"/>
                <a:ea typeface="ＭＳ ゴシック" panose="020B0609070205080204" pitchFamily="49" charset="-128"/>
                <a:cs typeface="Times New Roman" pitchFamily="18" charset="0"/>
              </a:rPr>
              <a:t>　　　 　　　でわった</a:t>
            </a:r>
            <a:r>
              <a:rPr lang="ja-JP" altLang="en-US" sz="2800" dirty="0">
                <a:latin typeface="ＭＳ ゴシック" panose="020B0609070205080204" pitchFamily="49" charset="-128"/>
                <a:ea typeface="ＭＳ ゴシック" panose="020B0609070205080204" pitchFamily="49" charset="-128"/>
                <a:cs typeface="Times New Roman" pitchFamily="18" charset="0"/>
              </a:rPr>
              <a:t>値</a:t>
            </a:r>
            <a:endParaRPr lang="ja-JP" altLang="en-US" sz="2800" dirty="0">
              <a:latin typeface="ＭＳ ゴシック" panose="020B0609070205080204" pitchFamily="49" charset="-128"/>
              <a:ea typeface="ＭＳ ゴシック" panose="020B0609070205080204" pitchFamily="49" charset="-128"/>
              <a:cs typeface="ＭＳ Ｐゴシック" pitchFamily="50" charset="-128"/>
            </a:endParaRPr>
          </a:p>
        </p:txBody>
      </p:sp>
      <p:sp>
        <p:nvSpPr>
          <p:cNvPr id="16" name="メモ 15"/>
          <p:cNvSpPr/>
          <p:nvPr/>
        </p:nvSpPr>
        <p:spPr>
          <a:xfrm>
            <a:off x="400070" y="1340768"/>
            <a:ext cx="1795665" cy="431800"/>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2800" b="1" dirty="0">
              <a:latin typeface="+mj-ea"/>
              <a:ea typeface="+mj-ea"/>
            </a:endParaRPr>
          </a:p>
        </p:txBody>
      </p:sp>
      <p:sp>
        <p:nvSpPr>
          <p:cNvPr id="19462" name="正方形/長方形 1"/>
          <p:cNvSpPr>
            <a:spLocks noChangeArrowheads="1"/>
          </p:cNvSpPr>
          <p:nvPr/>
        </p:nvSpPr>
        <p:spPr bwMode="auto">
          <a:xfrm>
            <a:off x="1042988" y="3548063"/>
            <a:ext cx="77774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ja-JP" altLang="en-US" sz="2800" dirty="0">
                <a:latin typeface="Times New Roman" panose="02020603050405020304" pitchFamily="18" charset="0"/>
                <a:ea typeface="+mj-ea"/>
                <a:cs typeface="Times New Roman" panose="02020603050405020304" pitchFamily="18" charset="0"/>
              </a:rPr>
              <a:t>教科書</a:t>
            </a:r>
            <a:r>
              <a:rPr lang="en-US" altLang="ja-JP" sz="2800" dirty="0">
                <a:latin typeface="ＭＳ 明朝" panose="02020609040205080304" pitchFamily="17" charset="-128"/>
                <a:ea typeface="ＭＳ 明朝" panose="02020609040205080304" pitchFamily="17" charset="-128"/>
              </a:rPr>
              <a:t>128</a:t>
            </a:r>
            <a:r>
              <a:rPr lang="ja-JP" altLang="en-US" sz="2800" dirty="0">
                <a:latin typeface="+mn-ea"/>
                <a:ea typeface="+mn-ea"/>
              </a:rPr>
              <a:t>ページ</a:t>
            </a:r>
            <a:r>
              <a:rPr lang="ja-JP" altLang="ja-JP" sz="2800" dirty="0">
                <a:latin typeface="+mj-ea"/>
                <a:ea typeface="+mj-ea"/>
              </a:rPr>
              <a:t>の</a:t>
            </a:r>
            <a:r>
              <a:rPr lang="en-US" altLang="ja-JP" sz="2800" dirty="0">
                <a:latin typeface="Times New Roman" panose="02020603050405020304" pitchFamily="18" charset="0"/>
                <a:ea typeface="+mj-ea"/>
                <a:cs typeface="Times New Roman" panose="02020603050405020304" pitchFamily="18" charset="0"/>
              </a:rPr>
              <a:t>A</a:t>
            </a:r>
            <a:r>
              <a:rPr lang="ja-JP" altLang="en-US" sz="2800" dirty="0">
                <a:latin typeface="+mj-ea"/>
                <a:ea typeface="+mj-ea"/>
              </a:rPr>
              <a:t>班の読書時間</a:t>
            </a:r>
            <a:r>
              <a:rPr lang="ja-JP" altLang="ja-JP" sz="2800" dirty="0">
                <a:latin typeface="+mj-ea"/>
                <a:ea typeface="+mj-ea"/>
              </a:rPr>
              <a:t>の平均値</a:t>
            </a:r>
            <a:r>
              <a:rPr lang="ja-JP" altLang="en-US" sz="2800" dirty="0">
                <a:latin typeface="+mj-ea"/>
                <a:ea typeface="+mj-ea"/>
              </a:rPr>
              <a:t>を求めてみよう。</a:t>
            </a:r>
          </a:p>
        </p:txBody>
      </p:sp>
      <p:sp>
        <p:nvSpPr>
          <p:cNvPr id="13" name="タイトル 1"/>
          <p:cNvSpPr txBox="1">
            <a:spLocks/>
          </p:cNvSpPr>
          <p:nvPr/>
        </p:nvSpPr>
        <p:spPr bwMode="auto">
          <a:xfrm>
            <a:off x="257175" y="84138"/>
            <a:ext cx="8563297"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２ 代表値　</a:t>
            </a:r>
            <a:r>
              <a:rPr lang="en-US" altLang="ja-JP" sz="2000" b="1" dirty="0">
                <a:solidFill>
                  <a:schemeClr val="tx1"/>
                </a:solidFill>
                <a:latin typeface="+mj-ea"/>
              </a:rPr>
              <a:t>– </a:t>
            </a:r>
            <a:r>
              <a:rPr lang="ja-JP" altLang="en-US" sz="2000" b="1" dirty="0">
                <a:solidFill>
                  <a:schemeClr val="tx1"/>
                </a:solidFill>
                <a:latin typeface="+mj-ea"/>
              </a:rPr>
              <a:t>平均値と中央値 </a:t>
            </a:r>
            <a:r>
              <a:rPr lang="en-US" altLang="ja-JP" sz="2000" b="1" dirty="0">
                <a:solidFill>
                  <a:schemeClr val="tx1"/>
                </a:solidFill>
                <a:latin typeface="+mj-ea"/>
              </a:rPr>
              <a:t>-</a:t>
            </a:r>
            <a:r>
              <a:rPr lang="en-US" altLang="ja-JP" sz="2800" b="1" dirty="0">
                <a:solidFill>
                  <a:schemeClr val="tx1"/>
                </a:solidFill>
                <a:latin typeface="+mj-ea"/>
              </a:rPr>
              <a:t>             </a:t>
            </a:r>
            <a:r>
              <a:rPr lang="ja-JP" altLang="en-US" sz="2800" b="1" dirty="0">
                <a:solidFill>
                  <a:schemeClr val="accent2">
                    <a:lumMod val="50000"/>
                  </a:schemeClr>
                </a:solidFill>
                <a:latin typeface="+mn-ea"/>
              </a:rPr>
              <a:t>　　　　　     </a:t>
            </a:r>
            <a:r>
              <a:rPr lang="ja-JP" altLang="en-US" sz="2800" b="1" dirty="0">
                <a:solidFill>
                  <a:schemeClr val="tx1"/>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p.130)</a:t>
            </a:r>
            <a:endParaRPr lang="ja-JP" altLang="en-US" sz="1600" b="1" dirty="0">
              <a:solidFill>
                <a:schemeClr val="tx1"/>
              </a:solidFill>
              <a:latin typeface="+mn-ea"/>
            </a:endParaRPr>
          </a:p>
        </p:txBody>
      </p:sp>
      <p:pic>
        <p:nvPicPr>
          <p:cNvPr id="2151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066" y="4667920"/>
            <a:ext cx="7632700" cy="84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 つの角を丸めた四角形 8"/>
          <p:cNvSpPr/>
          <p:nvPr/>
        </p:nvSpPr>
        <p:spPr>
          <a:xfrm flipV="1">
            <a:off x="260253" y="3613350"/>
            <a:ext cx="702614" cy="393299"/>
          </a:xfrm>
          <a:prstGeom prst="round1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251520" y="3579167"/>
            <a:ext cx="720080" cy="461665"/>
          </a:xfrm>
          <a:prstGeom prst="rect">
            <a:avLst/>
          </a:prstGeom>
          <a:noFill/>
        </p:spPr>
        <p:txBody>
          <a:bodyPr wrap="square" rtlCol="0">
            <a:spAutoFit/>
          </a:bodyPr>
          <a:lstStyle/>
          <a:p>
            <a:r>
              <a:rPr kumimoji="1" lang="ja-JP" altLang="en-US" sz="2400" dirty="0">
                <a:latin typeface="HGPｺﾞｼｯｸE" panose="020B0900000000000000" pitchFamily="50" charset="-128"/>
                <a:ea typeface="HGPｺﾞｼｯｸE" panose="020B0900000000000000" pitchFamily="50" charset="-128"/>
              </a:rPr>
              <a:t>例１</a:t>
            </a:r>
          </a:p>
        </p:txBody>
      </p:sp>
      <p:sp>
        <p:nvSpPr>
          <p:cNvPr id="11" name="正方形/長方形 10"/>
          <p:cNvSpPr/>
          <p:nvPr/>
        </p:nvSpPr>
        <p:spPr>
          <a:xfrm>
            <a:off x="216024" y="3548062"/>
            <a:ext cx="8784976" cy="2041177"/>
          </a:xfrm>
          <a:prstGeom prst="rect">
            <a:avLst/>
          </a:prstGeom>
          <a:solidFill>
            <a:schemeClr val="bg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xit" presetSubtype="6" fill="hold" grpId="0" nodeType="clickEffect">
                                  <p:stCondLst>
                                    <p:cond delay="0"/>
                                  </p:stCondLst>
                                  <p:childTnLst>
                                    <p:animEffect transition="out" filter="strips(downRight)">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11"/>
                                        </p:tgtEl>
                                        <p:attrNameLst>
                                          <p:attrName>style.visibility</p:attrName>
                                        </p:attrNameLst>
                                      </p:cBhvr>
                                      <p:to>
                                        <p:strVal val="visible"/>
                                      </p:to>
                                    </p:set>
                                    <p:animEffect transition="in" filter="fade">
                                      <p:cBhvr>
                                        <p:cTn id="17"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bwMode="auto">
          <a:xfrm>
            <a:off x="257175" y="84138"/>
            <a:ext cx="8563297"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２ 代表値　</a:t>
            </a:r>
            <a:r>
              <a:rPr lang="en-US" altLang="ja-JP" sz="2000" b="1" dirty="0">
                <a:solidFill>
                  <a:schemeClr val="tx1"/>
                </a:solidFill>
                <a:latin typeface="+mn-ea"/>
              </a:rPr>
              <a:t>– </a:t>
            </a:r>
            <a:r>
              <a:rPr lang="ja-JP" altLang="en-US" sz="2000" b="1" dirty="0">
                <a:solidFill>
                  <a:schemeClr val="tx1"/>
                </a:solidFill>
                <a:latin typeface="+mn-ea"/>
              </a:rPr>
              <a:t>平均値と中央値 </a:t>
            </a:r>
            <a:r>
              <a:rPr lang="en-US" altLang="ja-JP" sz="2000" b="1" dirty="0">
                <a:solidFill>
                  <a:schemeClr val="tx1"/>
                </a:solidFill>
                <a:latin typeface="+mn-ea"/>
              </a:rPr>
              <a:t>-</a:t>
            </a:r>
            <a:r>
              <a:rPr lang="en-US" altLang="ja-JP" sz="2800" b="1" dirty="0">
                <a:solidFill>
                  <a:schemeClr val="tx1"/>
                </a:solidFill>
                <a:latin typeface="+mn-ea"/>
              </a:rPr>
              <a:t>             </a:t>
            </a:r>
            <a:r>
              <a:rPr lang="ja-JP" altLang="en-US" sz="2800" b="1" dirty="0">
                <a:solidFill>
                  <a:schemeClr val="accent2">
                    <a:lumMod val="50000"/>
                  </a:schemeClr>
                </a:solidFill>
                <a:latin typeface="+mn-ea"/>
              </a:rPr>
              <a:t>　　　　　     </a:t>
            </a:r>
            <a:r>
              <a:rPr lang="ja-JP" altLang="en-US" sz="2800" b="1" dirty="0">
                <a:solidFill>
                  <a:schemeClr val="tx1"/>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p.130)</a:t>
            </a:r>
            <a:endParaRPr lang="ja-JP" altLang="en-US" sz="1600" b="1" dirty="0">
              <a:solidFill>
                <a:schemeClr val="tx1"/>
              </a:solidFill>
              <a:latin typeface="+mn-ea"/>
            </a:endParaRPr>
          </a:p>
        </p:txBody>
      </p:sp>
      <p:sp>
        <p:nvSpPr>
          <p:cNvPr id="8" name="角丸四角形 7"/>
          <p:cNvSpPr/>
          <p:nvPr/>
        </p:nvSpPr>
        <p:spPr>
          <a:xfrm>
            <a:off x="245930" y="3432215"/>
            <a:ext cx="720000" cy="396000"/>
          </a:xfrm>
          <a:prstGeom prst="roundRect">
            <a:avLst/>
          </a:prstGeom>
          <a:solidFill>
            <a:schemeClr val="accent4">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45890" y="3416523"/>
            <a:ext cx="720080" cy="461665"/>
          </a:xfrm>
          <a:prstGeom prst="rect">
            <a:avLst/>
          </a:prstGeom>
          <a:noFill/>
        </p:spPr>
        <p:txBody>
          <a:bodyPr wrap="square" rtlCol="0">
            <a:spAutoFit/>
          </a:bodyPr>
          <a:lstStyle/>
          <a:p>
            <a:r>
              <a:rPr kumimoji="1" lang="ja-JP" altLang="en-US" sz="2400" dirty="0">
                <a:latin typeface="HGPｺﾞｼｯｸE" panose="020B0900000000000000" pitchFamily="50" charset="-128"/>
                <a:ea typeface="HGPｺﾞｼｯｸE" panose="020B0900000000000000" pitchFamily="50" charset="-128"/>
              </a:rPr>
              <a:t>問３</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4661254"/>
            <a:ext cx="5329212" cy="1576058"/>
          </a:xfrm>
          <a:prstGeom prst="rect">
            <a:avLst/>
          </a:prstGeom>
        </p:spPr>
      </p:pic>
      <p:sp>
        <p:nvSpPr>
          <p:cNvPr id="6" name="テキスト ボックス 5"/>
          <p:cNvSpPr txBox="1"/>
          <p:nvPr/>
        </p:nvSpPr>
        <p:spPr>
          <a:xfrm>
            <a:off x="1042988" y="3449355"/>
            <a:ext cx="7777484" cy="954107"/>
          </a:xfrm>
          <a:prstGeom prst="rect">
            <a:avLst/>
          </a:prstGeom>
          <a:noFill/>
        </p:spPr>
        <p:txBody>
          <a:bodyPr wrap="square" rtlCol="0">
            <a:spAutoFit/>
          </a:bodyPr>
          <a:lstStyle/>
          <a:p>
            <a:r>
              <a:rPr lang="ja-JP" altLang="ja-JP" sz="2800" kern="100" dirty="0">
                <a:latin typeface="ＭＳ ゴシック" panose="020B0609070205080204" pitchFamily="49" charset="-128"/>
                <a:ea typeface="ＭＳ ゴシック" panose="020B0609070205080204" pitchFamily="49" charset="-128"/>
                <a:cs typeface="Times New Roman" panose="02020603050405020304" pitchFamily="18" charset="0"/>
              </a:rPr>
              <a:t>教科書</a:t>
            </a:r>
            <a:r>
              <a:rPr lang="en-US" altLang="ja-JP" sz="2800" kern="100" dirty="0">
                <a:latin typeface="ＭＳ 明朝" panose="02020609040205080304" pitchFamily="17" charset="-128"/>
                <a:ea typeface="ＭＳ 明朝" panose="02020609040205080304" pitchFamily="17" charset="-128"/>
                <a:cs typeface="Times New Roman" panose="02020603050405020304" pitchFamily="18" charset="0"/>
              </a:rPr>
              <a:t>128</a:t>
            </a:r>
            <a:r>
              <a:rPr lang="ja-JP" altLang="ja-JP" sz="2800" kern="100" dirty="0">
                <a:latin typeface="ＭＳ ゴシック" panose="020B0609070205080204" pitchFamily="49" charset="-128"/>
                <a:ea typeface="ＭＳ ゴシック" panose="020B0609070205080204" pitchFamily="49" charset="-128"/>
                <a:cs typeface="Times New Roman" panose="02020603050405020304" pitchFamily="18" charset="0"/>
              </a:rPr>
              <a:t>ページ</a:t>
            </a:r>
            <a:r>
              <a:rPr lang="ja-JP" altLang="ja-JP" sz="28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の</a:t>
            </a:r>
            <a:r>
              <a:rPr lang="en-US" altLang="ja-JP" sz="28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ja-JP" sz="28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班</a:t>
            </a:r>
            <a:r>
              <a:rPr lang="ja-JP" altLang="ja-JP" sz="2800" kern="100" dirty="0">
                <a:latin typeface="ＭＳ ゴシック" panose="020B0609070205080204" pitchFamily="49" charset="-128"/>
                <a:ea typeface="ＭＳ ゴシック" panose="020B0609070205080204" pitchFamily="49" charset="-128"/>
                <a:cs typeface="Times New Roman" panose="02020603050405020304" pitchFamily="18" charset="0"/>
              </a:rPr>
              <a:t>の読書時間の平均値を求めなさい。</a:t>
            </a:r>
          </a:p>
        </p:txBody>
      </p:sp>
      <p:sp>
        <p:nvSpPr>
          <p:cNvPr id="11" name="1 つの角を丸めた四角形 10"/>
          <p:cNvSpPr/>
          <p:nvPr/>
        </p:nvSpPr>
        <p:spPr>
          <a:xfrm flipV="1">
            <a:off x="260253" y="841278"/>
            <a:ext cx="702614" cy="393299"/>
          </a:xfrm>
          <a:prstGeom prst="round1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251520" y="807095"/>
            <a:ext cx="720080" cy="461665"/>
          </a:xfrm>
          <a:prstGeom prst="rect">
            <a:avLst/>
          </a:prstGeom>
          <a:noFill/>
        </p:spPr>
        <p:txBody>
          <a:bodyPr wrap="square" rtlCol="0">
            <a:spAutoFit/>
          </a:bodyPr>
          <a:lstStyle/>
          <a:p>
            <a:r>
              <a:rPr kumimoji="1" lang="ja-JP" altLang="en-US" sz="2400" dirty="0" smtClean="0">
                <a:latin typeface="HGPｺﾞｼｯｸE" panose="020B0900000000000000" pitchFamily="50" charset="-128"/>
                <a:ea typeface="HGPｺﾞｼｯｸE" panose="020B0900000000000000" pitchFamily="50" charset="-128"/>
              </a:rPr>
              <a:t>例</a:t>
            </a:r>
            <a:r>
              <a:rPr lang="ja-JP" altLang="en-US" sz="2400" dirty="0" smtClean="0">
                <a:latin typeface="HGPｺﾞｼｯｸE" panose="020B0900000000000000" pitchFamily="50" charset="-128"/>
                <a:ea typeface="HGPｺﾞｼｯｸE" panose="020B0900000000000000" pitchFamily="50" charset="-128"/>
              </a:rPr>
              <a:t>１</a:t>
            </a:r>
            <a:endParaRPr kumimoji="1" lang="en-US" altLang="ja-JP" sz="2400" dirty="0" smtClean="0">
              <a:latin typeface="HGPｺﾞｼｯｸE" panose="020B0900000000000000" pitchFamily="50" charset="-128"/>
              <a:ea typeface="HGPｺﾞｼｯｸE" panose="020B0900000000000000"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844824"/>
            <a:ext cx="3638550" cy="904875"/>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8262" y="1843958"/>
            <a:ext cx="3009900" cy="895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正方形/長方形 2"/>
          <p:cNvSpPr>
            <a:spLocks noChangeArrowheads="1"/>
          </p:cNvSpPr>
          <p:nvPr/>
        </p:nvSpPr>
        <p:spPr bwMode="auto">
          <a:xfrm>
            <a:off x="323528" y="764704"/>
            <a:ext cx="849662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31988" indent="-1931988">
              <a:lnSpc>
                <a:spcPct val="150000"/>
              </a:lnSpc>
              <a:defRPr/>
            </a:pPr>
            <a:r>
              <a:rPr lang="en-US" altLang="ja-JP" sz="2800" dirty="0">
                <a:latin typeface="ＭＳ ゴシック" panose="020B0609070205080204" pitchFamily="49" charset="-128"/>
                <a:ea typeface="ＭＳ ゴシック" panose="020B0609070205080204" pitchFamily="49" charset="-128"/>
              </a:rPr>
              <a:t>(</a:t>
            </a:r>
            <a:r>
              <a:rPr lang="en-US" altLang="ja-JP" sz="2800" baseline="30000" dirty="0">
                <a:latin typeface="ＭＳ ゴシック" panose="020B0609070205080204" pitchFamily="49" charset="-128"/>
                <a:ea typeface="ＭＳ ゴシック" panose="020B0609070205080204" pitchFamily="49" charset="-128"/>
              </a:rPr>
              <a:t> </a:t>
            </a:r>
            <a:r>
              <a:rPr lang="ja-JP" altLang="ja-JP" sz="2800" b="1" dirty="0">
                <a:solidFill>
                  <a:srgbClr val="FF0000"/>
                </a:solidFill>
                <a:latin typeface="ＭＳ ゴシック" panose="020B0609070205080204" pitchFamily="49" charset="-128"/>
                <a:ea typeface="ＭＳ ゴシック" panose="020B0609070205080204" pitchFamily="49" charset="-128"/>
              </a:rPr>
              <a:t>中央値</a:t>
            </a:r>
            <a:r>
              <a:rPr lang="en-US" altLang="ja-JP" sz="2800" b="1" dirty="0">
                <a:solidFill>
                  <a:srgbClr val="FF0000"/>
                </a:solidFill>
                <a:latin typeface="ＭＳ ゴシック" panose="020B0609070205080204" pitchFamily="49" charset="-128"/>
                <a:ea typeface="ＭＳ ゴシック" panose="020B0609070205080204" pitchFamily="49" charset="-128"/>
              </a:rPr>
              <a:t> </a:t>
            </a:r>
            <a:r>
              <a:rPr lang="en-US" altLang="ja-JP" sz="2800" dirty="0">
                <a:latin typeface="ＭＳ ゴシック" panose="020B0609070205080204" pitchFamily="49" charset="-128"/>
                <a:ea typeface="ＭＳ ゴシック" panose="020B0609070205080204" pitchFamily="49" charset="-128"/>
              </a:rPr>
              <a:t>)</a:t>
            </a:r>
            <a:r>
              <a:rPr lang="ja-JP" altLang="ja-JP" sz="2800" dirty="0">
                <a:latin typeface="ＭＳ ゴシック" panose="020B0609070205080204" pitchFamily="49" charset="-128"/>
                <a:ea typeface="ＭＳ ゴシック" panose="020B0609070205080204" pitchFamily="49" charset="-128"/>
              </a:rPr>
              <a:t>：データの値を小さい順に並べたとき</a:t>
            </a:r>
            <a:r>
              <a:rPr lang="ja-JP" altLang="en-US" sz="2800" dirty="0" smtClean="0">
                <a:latin typeface="ＭＳ ゴシック" panose="020B0609070205080204" pitchFamily="49" charset="-128"/>
                <a:ea typeface="ＭＳ ゴシック" panose="020B0609070205080204" pitchFamily="49" charset="-128"/>
              </a:rPr>
              <a:t>の </a:t>
            </a:r>
            <a:r>
              <a:rPr lang="ja-JP" altLang="ja-JP" sz="2800" dirty="0" smtClean="0">
                <a:latin typeface="ＭＳ ゴシック" panose="020B0609070205080204" pitchFamily="49" charset="-128"/>
                <a:ea typeface="ＭＳ ゴシック" panose="020B0609070205080204" pitchFamily="49" charset="-128"/>
              </a:rPr>
              <a:t>中央</a:t>
            </a:r>
            <a:r>
              <a:rPr lang="ja-JP" altLang="ja-JP" sz="2800" dirty="0">
                <a:latin typeface="ＭＳ ゴシック" panose="020B0609070205080204" pitchFamily="49" charset="-128"/>
                <a:ea typeface="ＭＳ ゴシック" panose="020B0609070205080204" pitchFamily="49" charset="-128"/>
              </a:rPr>
              <a:t>の値</a:t>
            </a:r>
            <a:endParaRPr lang="en-US" altLang="ja-JP" sz="2800" dirty="0">
              <a:latin typeface="ＭＳ ゴシック" panose="020B0609070205080204" pitchFamily="49" charset="-128"/>
              <a:ea typeface="ＭＳ ゴシック" panose="020B0609070205080204" pitchFamily="49" charset="-128"/>
            </a:endParaRPr>
          </a:p>
          <a:p>
            <a:pPr>
              <a:lnSpc>
                <a:spcPct val="150000"/>
              </a:lnSpc>
              <a:defRPr/>
            </a:pPr>
            <a:r>
              <a:rPr lang="ja-JP" altLang="en-US" sz="2800" dirty="0">
                <a:latin typeface="ＭＳ ゴシック" panose="020B0609070205080204" pitchFamily="49" charset="-128"/>
                <a:ea typeface="ＭＳ ゴシック" panose="020B0609070205080204" pitchFamily="49" charset="-128"/>
              </a:rPr>
              <a:t>ただし，データの値の個数が偶数のときは，中央にある</a:t>
            </a:r>
            <a:r>
              <a:rPr lang="en-US" altLang="ja-JP" sz="2800" dirty="0">
                <a:latin typeface="ＭＳ 明朝" panose="02020609040205080304" pitchFamily="17" charset="-128"/>
                <a:ea typeface="ＭＳ 明朝" panose="02020609040205080304" pitchFamily="17" charset="-128"/>
              </a:rPr>
              <a:t>2</a:t>
            </a:r>
            <a:r>
              <a:rPr lang="ja-JP" altLang="en-US" sz="2800" dirty="0" err="1">
                <a:latin typeface="ＭＳ ゴシック" panose="020B0609070205080204" pitchFamily="49" charset="-128"/>
                <a:ea typeface="ＭＳ ゴシック" panose="020B0609070205080204" pitchFamily="49" charset="-128"/>
              </a:rPr>
              <a:t>つの</a:t>
            </a:r>
            <a:r>
              <a:rPr lang="ja-JP" altLang="en-US" sz="2800" dirty="0">
                <a:latin typeface="ＭＳ ゴシック" panose="020B0609070205080204" pitchFamily="49" charset="-128"/>
                <a:ea typeface="ＭＳ ゴシック" panose="020B0609070205080204" pitchFamily="49" charset="-128"/>
              </a:rPr>
              <a:t>値の平均値とする。</a:t>
            </a:r>
            <a:endParaRPr lang="ja-JP" altLang="ja-JP" sz="2800" dirty="0">
              <a:latin typeface="ＭＳ ゴシック" panose="020B0609070205080204" pitchFamily="49" charset="-128"/>
              <a:ea typeface="ＭＳ ゴシック" panose="020B0609070205080204" pitchFamily="49" charset="-128"/>
            </a:endParaRPr>
          </a:p>
        </p:txBody>
      </p:sp>
      <p:sp>
        <p:nvSpPr>
          <p:cNvPr id="12" name="メモ 11"/>
          <p:cNvSpPr/>
          <p:nvPr/>
        </p:nvSpPr>
        <p:spPr>
          <a:xfrm>
            <a:off x="346807" y="980728"/>
            <a:ext cx="1848929" cy="431800"/>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j-ea"/>
              <a:ea typeface="+mj-ea"/>
            </a:endParaRPr>
          </a:p>
        </p:txBody>
      </p:sp>
      <p:sp>
        <p:nvSpPr>
          <p:cNvPr id="8" name="タイトル 1"/>
          <p:cNvSpPr txBox="1">
            <a:spLocks/>
          </p:cNvSpPr>
          <p:nvPr/>
        </p:nvSpPr>
        <p:spPr bwMode="auto">
          <a:xfrm>
            <a:off x="257175" y="84138"/>
            <a:ext cx="8563297"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２ 代表値　</a:t>
            </a:r>
            <a:r>
              <a:rPr lang="en-US" altLang="ja-JP" sz="2000" b="1" dirty="0">
                <a:solidFill>
                  <a:schemeClr val="tx1"/>
                </a:solidFill>
                <a:latin typeface="+mn-ea"/>
              </a:rPr>
              <a:t>– </a:t>
            </a:r>
            <a:r>
              <a:rPr lang="ja-JP" altLang="en-US" sz="2000" b="1" dirty="0">
                <a:solidFill>
                  <a:schemeClr val="tx1"/>
                </a:solidFill>
                <a:latin typeface="+mn-ea"/>
              </a:rPr>
              <a:t>平均値と中央値 </a:t>
            </a:r>
            <a:r>
              <a:rPr lang="en-US" altLang="ja-JP" sz="2000" b="1" dirty="0">
                <a:solidFill>
                  <a:schemeClr val="tx1"/>
                </a:solidFill>
                <a:latin typeface="+mn-ea"/>
              </a:rPr>
              <a:t>-</a:t>
            </a:r>
            <a:r>
              <a:rPr lang="en-US" altLang="ja-JP" sz="2800" b="1" dirty="0">
                <a:solidFill>
                  <a:schemeClr val="tx1"/>
                </a:solidFill>
                <a:latin typeface="+mn-ea"/>
              </a:rPr>
              <a:t>             </a:t>
            </a:r>
            <a:r>
              <a:rPr lang="ja-JP" altLang="en-US" sz="2800" b="1" dirty="0">
                <a:solidFill>
                  <a:schemeClr val="accent2">
                    <a:lumMod val="50000"/>
                  </a:schemeClr>
                </a:solidFill>
                <a:latin typeface="+mn-ea"/>
              </a:rPr>
              <a:t>　　　　     　</a:t>
            </a:r>
            <a:r>
              <a:rPr lang="ja-JP" altLang="en-US" sz="2800" b="1" dirty="0">
                <a:solidFill>
                  <a:schemeClr val="tx1"/>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p.130)</a:t>
            </a:r>
            <a:endParaRPr lang="ja-JP" altLang="en-US" sz="1600" b="1" dirty="0">
              <a:solidFill>
                <a:schemeClr val="tx1"/>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xit" presetSubtype="6" fill="hold" grpId="0" nodeType="clickEffect">
                                  <p:stCondLst>
                                    <p:cond delay="0"/>
                                  </p:stCondLst>
                                  <p:childTnLst>
                                    <p:animEffect transition="out" filter="strips(downRight)">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グループ化 11"/>
          <p:cNvGrpSpPr>
            <a:grpSpLocks/>
          </p:cNvGrpSpPr>
          <p:nvPr/>
        </p:nvGrpSpPr>
        <p:grpSpPr bwMode="auto">
          <a:xfrm>
            <a:off x="3563938" y="1773238"/>
            <a:ext cx="4319587" cy="615950"/>
            <a:chOff x="1979712" y="2996952"/>
            <a:chExt cx="5040560" cy="720080"/>
          </a:xfrm>
        </p:grpSpPr>
        <p:sp>
          <p:nvSpPr>
            <p:cNvPr id="5" name="円/楕円 4"/>
            <p:cNvSpPr/>
            <p:nvPr/>
          </p:nvSpPr>
          <p:spPr>
            <a:xfrm>
              <a:off x="1979712" y="2996952"/>
              <a:ext cx="720609" cy="72008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p>
          </p:txBody>
        </p:sp>
        <p:sp>
          <p:nvSpPr>
            <p:cNvPr id="6" name="円/楕円 5"/>
            <p:cNvSpPr/>
            <p:nvPr/>
          </p:nvSpPr>
          <p:spPr>
            <a:xfrm>
              <a:off x="3059699" y="2996952"/>
              <a:ext cx="720610" cy="72008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p>
          </p:txBody>
        </p:sp>
        <p:sp>
          <p:nvSpPr>
            <p:cNvPr id="7" name="円/楕円 6"/>
            <p:cNvSpPr/>
            <p:nvPr/>
          </p:nvSpPr>
          <p:spPr>
            <a:xfrm>
              <a:off x="4139688" y="2996952"/>
              <a:ext cx="720609" cy="72008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p>
          </p:txBody>
        </p:sp>
        <p:sp>
          <p:nvSpPr>
            <p:cNvPr id="8" name="円/楕円 7"/>
            <p:cNvSpPr/>
            <p:nvPr/>
          </p:nvSpPr>
          <p:spPr>
            <a:xfrm>
              <a:off x="5219675" y="2996952"/>
              <a:ext cx="720610" cy="72008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p>
          </p:txBody>
        </p:sp>
        <p:sp>
          <p:nvSpPr>
            <p:cNvPr id="9" name="円/楕円 8"/>
            <p:cNvSpPr/>
            <p:nvPr/>
          </p:nvSpPr>
          <p:spPr>
            <a:xfrm>
              <a:off x="6299663" y="2996952"/>
              <a:ext cx="720609" cy="72008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p>
          </p:txBody>
        </p:sp>
      </p:grpSp>
      <p:sp>
        <p:nvSpPr>
          <p:cNvPr id="11" name="円/楕円 10"/>
          <p:cNvSpPr/>
          <p:nvPr/>
        </p:nvSpPr>
        <p:spPr>
          <a:xfrm>
            <a:off x="5416550" y="1773238"/>
            <a:ext cx="615950" cy="615950"/>
          </a:xfrm>
          <a:prstGeom prst="ellipse">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23557" name="テキスト ボックス 12"/>
          <p:cNvSpPr txBox="1">
            <a:spLocks noChangeArrowheads="1"/>
          </p:cNvSpPr>
          <p:nvPr/>
        </p:nvSpPr>
        <p:spPr bwMode="auto">
          <a:xfrm>
            <a:off x="293688" y="1700213"/>
            <a:ext cx="31321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ja-JP" altLang="en-US" sz="2800" dirty="0">
                <a:solidFill>
                  <a:srgbClr val="FF0000"/>
                </a:solidFill>
                <a:latin typeface="ＭＳ ゴシック" panose="020B0609070205080204" pitchFamily="49" charset="-128"/>
                <a:ea typeface="ＭＳ ゴシック" panose="020B0609070205080204" pitchFamily="49" charset="-128"/>
              </a:rPr>
              <a:t>奇数</a:t>
            </a:r>
            <a:r>
              <a:rPr lang="ja-JP" altLang="en-US" sz="2800" dirty="0">
                <a:latin typeface="ＭＳ ゴシック" panose="020B0609070205080204" pitchFamily="49" charset="-128"/>
                <a:ea typeface="ＭＳ ゴシック" panose="020B0609070205080204" pitchFamily="49" charset="-128"/>
              </a:rPr>
              <a:t>のとき</a:t>
            </a:r>
          </a:p>
        </p:txBody>
      </p:sp>
      <p:grpSp>
        <p:nvGrpSpPr>
          <p:cNvPr id="17" name="グループ化 16"/>
          <p:cNvGrpSpPr>
            <a:grpSpLocks/>
          </p:cNvGrpSpPr>
          <p:nvPr/>
        </p:nvGrpSpPr>
        <p:grpSpPr bwMode="auto">
          <a:xfrm>
            <a:off x="4716463" y="2589213"/>
            <a:ext cx="2098675" cy="1271587"/>
            <a:chOff x="3346469" y="4311491"/>
            <a:chExt cx="2448272" cy="1482931"/>
          </a:xfrm>
        </p:grpSpPr>
        <p:sp>
          <p:nvSpPr>
            <p:cNvPr id="14" name="下矢印 13"/>
            <p:cNvSpPr/>
            <p:nvPr/>
          </p:nvSpPr>
          <p:spPr>
            <a:xfrm>
              <a:off x="3996501" y="4311491"/>
              <a:ext cx="1007458" cy="55725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ja-JP" altLang="en-US" dirty="0"/>
            </a:p>
          </p:txBody>
        </p:sp>
        <p:sp>
          <p:nvSpPr>
            <p:cNvPr id="15" name="角丸四角形 14"/>
            <p:cNvSpPr/>
            <p:nvPr/>
          </p:nvSpPr>
          <p:spPr>
            <a:xfrm>
              <a:off x="3346469" y="4981680"/>
              <a:ext cx="2448272" cy="812742"/>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ctr">
                <a:defRPr/>
              </a:pPr>
              <a:r>
                <a:rPr lang="ja-JP" altLang="en-US" sz="4400" dirty="0">
                  <a:latin typeface="ＭＳ ゴシック" panose="020B0609070205080204" pitchFamily="49" charset="-128"/>
                  <a:ea typeface="ＭＳ ゴシック" panose="020B0609070205080204" pitchFamily="49" charset="-128"/>
                </a:rPr>
                <a:t>中央値</a:t>
              </a:r>
            </a:p>
          </p:txBody>
        </p:sp>
      </p:grpSp>
      <p:sp>
        <p:nvSpPr>
          <p:cNvPr id="16" name="タイトル 1"/>
          <p:cNvSpPr txBox="1">
            <a:spLocks/>
          </p:cNvSpPr>
          <p:nvPr/>
        </p:nvSpPr>
        <p:spPr bwMode="auto">
          <a:xfrm>
            <a:off x="257175" y="84138"/>
            <a:ext cx="8664575"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２ 代表値　</a:t>
            </a:r>
            <a:r>
              <a:rPr lang="en-US" altLang="ja-JP" sz="2000" b="1" dirty="0">
                <a:solidFill>
                  <a:schemeClr val="tx1"/>
                </a:solidFill>
                <a:latin typeface="+mn-ea"/>
              </a:rPr>
              <a:t>– </a:t>
            </a:r>
            <a:r>
              <a:rPr lang="ja-JP" altLang="en-US" sz="2000" b="1" dirty="0">
                <a:solidFill>
                  <a:schemeClr val="tx1"/>
                </a:solidFill>
                <a:latin typeface="+mn-ea"/>
              </a:rPr>
              <a:t>平均値と中央値 </a:t>
            </a:r>
            <a:r>
              <a:rPr lang="en-US" altLang="ja-JP" sz="2000" b="1" dirty="0">
                <a:solidFill>
                  <a:schemeClr val="tx1"/>
                </a:solidFill>
                <a:latin typeface="+mn-ea"/>
              </a:rPr>
              <a:t>-</a:t>
            </a:r>
            <a:r>
              <a:rPr lang="en-US" altLang="ja-JP" sz="2800" b="1" dirty="0">
                <a:solidFill>
                  <a:schemeClr val="tx1"/>
                </a:solidFill>
                <a:latin typeface="+mn-ea"/>
              </a:rPr>
              <a:t>             </a:t>
            </a:r>
            <a:r>
              <a:rPr lang="ja-JP" altLang="en-US" sz="2800" b="1" dirty="0">
                <a:solidFill>
                  <a:schemeClr val="accent2">
                    <a:lumMod val="50000"/>
                  </a:schemeClr>
                </a:solidFill>
                <a:latin typeface="+mn-ea"/>
              </a:rPr>
              <a:t>　　　　　      </a:t>
            </a:r>
            <a:r>
              <a:rPr lang="ja-JP" altLang="en-US" sz="2800" b="1" dirty="0">
                <a:solidFill>
                  <a:schemeClr val="tx1"/>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p.130)</a:t>
            </a:r>
            <a:endParaRPr lang="ja-JP" altLang="en-US" sz="1600" b="1" dirty="0">
              <a:solidFill>
                <a:schemeClr val="tx1"/>
              </a:solidFill>
              <a:latin typeface="+mn-ea"/>
            </a:endParaRPr>
          </a:p>
        </p:txBody>
      </p:sp>
      <p:sp>
        <p:nvSpPr>
          <p:cNvPr id="18" name="正方形/長方形 2"/>
          <p:cNvSpPr>
            <a:spLocks noChangeArrowheads="1"/>
          </p:cNvSpPr>
          <p:nvPr/>
        </p:nvSpPr>
        <p:spPr bwMode="auto">
          <a:xfrm>
            <a:off x="3224510" y="765175"/>
            <a:ext cx="27876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defRPr/>
            </a:pPr>
            <a:r>
              <a:rPr lang="ja-JP" altLang="ja-JP" sz="2800" dirty="0">
                <a:latin typeface="ＭＳ ゴシック" panose="020B0609070205080204" pitchFamily="49" charset="-128"/>
                <a:ea typeface="ＭＳ ゴシック" panose="020B0609070205080204" pitchFamily="49" charset="-128"/>
              </a:rPr>
              <a:t>中央値</a:t>
            </a:r>
            <a:r>
              <a:rPr lang="ja-JP" altLang="en-US" sz="2800" dirty="0">
                <a:latin typeface="ＭＳ ゴシック" panose="020B0609070205080204" pitchFamily="49" charset="-128"/>
                <a:ea typeface="ＭＳ ゴシック" panose="020B0609070205080204" pitchFamily="49" charset="-128"/>
              </a:rPr>
              <a:t>の求め方</a:t>
            </a:r>
            <a:endParaRPr lang="ja-JP" altLang="ja-JP" sz="2800" dirty="0">
              <a:latin typeface="ＭＳ ゴシック" panose="020B0609070205080204" pitchFamily="49" charset="-128"/>
              <a:ea typeface="ＭＳ ゴシック" panose="020B0609070205080204" pitchFamily="49" charset="-128"/>
            </a:endParaRPr>
          </a:p>
        </p:txBody>
      </p:sp>
      <p:grpSp>
        <p:nvGrpSpPr>
          <p:cNvPr id="24584" name="グループ化 21"/>
          <p:cNvGrpSpPr>
            <a:grpSpLocks/>
          </p:cNvGrpSpPr>
          <p:nvPr/>
        </p:nvGrpSpPr>
        <p:grpSpPr bwMode="auto">
          <a:xfrm>
            <a:off x="3143250" y="4530725"/>
            <a:ext cx="5245100" cy="615950"/>
            <a:chOff x="899592" y="2996952"/>
            <a:chExt cx="6120680" cy="720080"/>
          </a:xfrm>
        </p:grpSpPr>
        <p:grpSp>
          <p:nvGrpSpPr>
            <p:cNvPr id="24598" name="グループ化 11"/>
            <p:cNvGrpSpPr>
              <a:grpSpLocks/>
            </p:cNvGrpSpPr>
            <p:nvPr/>
          </p:nvGrpSpPr>
          <p:grpSpPr bwMode="auto">
            <a:xfrm>
              <a:off x="899592" y="2996952"/>
              <a:ext cx="5040560" cy="720080"/>
              <a:chOff x="1979712" y="2996952"/>
              <a:chExt cx="5040560" cy="720080"/>
            </a:xfrm>
          </p:grpSpPr>
          <p:sp>
            <p:nvSpPr>
              <p:cNvPr id="22" name="円/楕円 21"/>
              <p:cNvSpPr/>
              <p:nvPr/>
            </p:nvSpPr>
            <p:spPr>
              <a:xfrm>
                <a:off x="1979712" y="2996952"/>
                <a:ext cx="720625" cy="72008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p>
            </p:txBody>
          </p:sp>
          <p:sp>
            <p:nvSpPr>
              <p:cNvPr id="23" name="円/楕円 22"/>
              <p:cNvSpPr/>
              <p:nvPr/>
            </p:nvSpPr>
            <p:spPr>
              <a:xfrm>
                <a:off x="3059724" y="2996952"/>
                <a:ext cx="720624" cy="72008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p>
            </p:txBody>
          </p:sp>
          <p:sp>
            <p:nvSpPr>
              <p:cNvPr id="24" name="円/楕円 23"/>
              <p:cNvSpPr/>
              <p:nvPr/>
            </p:nvSpPr>
            <p:spPr>
              <a:xfrm>
                <a:off x="4139734" y="2996952"/>
                <a:ext cx="720625" cy="72008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p>
            </p:txBody>
          </p:sp>
          <p:sp>
            <p:nvSpPr>
              <p:cNvPr id="25" name="円/楕円 24"/>
              <p:cNvSpPr/>
              <p:nvPr/>
            </p:nvSpPr>
            <p:spPr>
              <a:xfrm>
                <a:off x="5219746" y="2996952"/>
                <a:ext cx="720624" cy="72008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p>
            </p:txBody>
          </p:sp>
          <p:sp>
            <p:nvSpPr>
              <p:cNvPr id="26" name="円/楕円 25"/>
              <p:cNvSpPr/>
              <p:nvPr/>
            </p:nvSpPr>
            <p:spPr>
              <a:xfrm>
                <a:off x="6299756" y="2996952"/>
                <a:ext cx="720625" cy="72008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p>
            </p:txBody>
          </p:sp>
        </p:grpSp>
        <p:sp>
          <p:nvSpPr>
            <p:cNvPr id="21" name="円/楕円 20"/>
            <p:cNvSpPr/>
            <p:nvPr/>
          </p:nvSpPr>
          <p:spPr>
            <a:xfrm>
              <a:off x="6299648" y="2996952"/>
              <a:ext cx="720624" cy="72008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p>
          </p:txBody>
        </p:sp>
      </p:grpSp>
      <p:sp>
        <p:nvSpPr>
          <p:cNvPr id="27" name="テキスト ボックス 12"/>
          <p:cNvSpPr txBox="1">
            <a:spLocks noChangeArrowheads="1"/>
          </p:cNvSpPr>
          <p:nvPr/>
        </p:nvSpPr>
        <p:spPr bwMode="auto">
          <a:xfrm>
            <a:off x="293688" y="4459288"/>
            <a:ext cx="741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ja-JP" altLang="en-US" sz="2800" dirty="0">
                <a:solidFill>
                  <a:srgbClr val="FF0000"/>
                </a:solidFill>
                <a:latin typeface="ＭＳ ゴシック" panose="020B0609070205080204" pitchFamily="49" charset="-128"/>
                <a:ea typeface="ＭＳ ゴシック" panose="020B0609070205080204" pitchFamily="49" charset="-128"/>
              </a:rPr>
              <a:t>偶数</a:t>
            </a:r>
            <a:r>
              <a:rPr lang="ja-JP" altLang="en-US" sz="2800" dirty="0">
                <a:latin typeface="ＭＳ ゴシック" panose="020B0609070205080204" pitchFamily="49" charset="-128"/>
                <a:ea typeface="ＭＳ ゴシック" panose="020B0609070205080204" pitchFamily="49" charset="-128"/>
              </a:rPr>
              <a:t>のとき</a:t>
            </a:r>
          </a:p>
        </p:txBody>
      </p:sp>
      <p:grpSp>
        <p:nvGrpSpPr>
          <p:cNvPr id="28" name="グループ化 27"/>
          <p:cNvGrpSpPr>
            <a:grpSpLocks/>
          </p:cNvGrpSpPr>
          <p:nvPr/>
        </p:nvGrpSpPr>
        <p:grpSpPr bwMode="auto">
          <a:xfrm>
            <a:off x="4997450" y="4532313"/>
            <a:ext cx="1543050" cy="617537"/>
            <a:chOff x="3635896" y="2996952"/>
            <a:chExt cx="1800200" cy="720080"/>
          </a:xfrm>
        </p:grpSpPr>
        <p:sp>
          <p:nvSpPr>
            <p:cNvPr id="29" name="円/楕円 28"/>
            <p:cNvSpPr/>
            <p:nvPr/>
          </p:nvSpPr>
          <p:spPr>
            <a:xfrm>
              <a:off x="3635896" y="2996952"/>
              <a:ext cx="720451" cy="720080"/>
            </a:xfrm>
            <a:prstGeom prst="ellipse">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30" name="円/楕円 29"/>
            <p:cNvSpPr/>
            <p:nvPr/>
          </p:nvSpPr>
          <p:spPr>
            <a:xfrm>
              <a:off x="4715646" y="2996952"/>
              <a:ext cx="720450" cy="720080"/>
            </a:xfrm>
            <a:prstGeom prst="ellipse">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grpSp>
      <p:grpSp>
        <p:nvGrpSpPr>
          <p:cNvPr id="31" name="グループ化 30"/>
          <p:cNvGrpSpPr>
            <a:grpSpLocks/>
          </p:cNvGrpSpPr>
          <p:nvPr/>
        </p:nvGrpSpPr>
        <p:grpSpPr bwMode="auto">
          <a:xfrm>
            <a:off x="1619250" y="5938838"/>
            <a:ext cx="7302500" cy="803275"/>
            <a:chOff x="755576" y="5085184"/>
            <a:chExt cx="8521060" cy="936104"/>
          </a:xfrm>
        </p:grpSpPr>
        <p:sp>
          <p:nvSpPr>
            <p:cNvPr id="32" name="角丸四角形 31"/>
            <p:cNvSpPr/>
            <p:nvPr/>
          </p:nvSpPr>
          <p:spPr>
            <a:xfrm>
              <a:off x="755576" y="5149934"/>
              <a:ext cx="2448879" cy="871354"/>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ctr">
                <a:defRPr/>
              </a:pPr>
              <a:r>
                <a:rPr lang="ja-JP" altLang="en-US" sz="4400" dirty="0">
                  <a:latin typeface="ＭＳ ゴシック" panose="020B0609070205080204" pitchFamily="49" charset="-128"/>
                  <a:ea typeface="ＭＳ ゴシック" panose="020B0609070205080204" pitchFamily="49" charset="-128"/>
                </a:rPr>
                <a:t>中央値</a:t>
              </a:r>
            </a:p>
          </p:txBody>
        </p:sp>
        <p:grpSp>
          <p:nvGrpSpPr>
            <p:cNvPr id="24592" name="グループ化 27"/>
            <p:cNvGrpSpPr>
              <a:grpSpLocks/>
            </p:cNvGrpSpPr>
            <p:nvPr/>
          </p:nvGrpSpPr>
          <p:grpSpPr bwMode="auto">
            <a:xfrm>
              <a:off x="3312695" y="5503839"/>
              <a:ext cx="432048" cy="144016"/>
              <a:chOff x="3347864" y="5445224"/>
              <a:chExt cx="432048" cy="144016"/>
            </a:xfrm>
          </p:grpSpPr>
          <p:cxnSp>
            <p:nvCxnSpPr>
              <p:cNvPr id="35" name="直線コネクタ 34"/>
              <p:cNvCxnSpPr/>
              <p:nvPr/>
            </p:nvCxnSpPr>
            <p:spPr>
              <a:xfrm>
                <a:off x="3347064" y="5444670"/>
                <a:ext cx="43346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347064" y="5588971"/>
                <a:ext cx="43346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角丸四角形 33"/>
            <p:cNvSpPr/>
            <p:nvPr/>
          </p:nvSpPr>
          <p:spPr>
            <a:xfrm>
              <a:off x="3925040" y="5085184"/>
              <a:ext cx="535159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latin typeface="ＭＳ ゴシック" panose="020B0609070205080204" pitchFamily="49" charset="-128"/>
                  <a:ea typeface="ＭＳ ゴシック" panose="020B0609070205080204" pitchFamily="49" charset="-128"/>
                </a:rPr>
                <a:t>中央の</a:t>
              </a:r>
              <a:r>
                <a:rPr lang="en-US" altLang="ja-JP" sz="3200" dirty="0">
                  <a:latin typeface="ＭＳ 明朝" panose="02020609040205080304" pitchFamily="17" charset="-128"/>
                  <a:ea typeface="ＭＳ 明朝" panose="02020609040205080304" pitchFamily="17" charset="-128"/>
                </a:rPr>
                <a:t>2</a:t>
              </a:r>
              <a:r>
                <a:rPr lang="ja-JP" altLang="en-US" sz="3200" dirty="0" err="1">
                  <a:latin typeface="ＭＳ ゴシック" panose="020B0609070205080204" pitchFamily="49" charset="-128"/>
                  <a:ea typeface="ＭＳ ゴシック" panose="020B0609070205080204" pitchFamily="49" charset="-128"/>
                </a:rPr>
                <a:t>つの</a:t>
              </a:r>
              <a:r>
                <a:rPr lang="ja-JP" altLang="en-US" sz="3200" dirty="0">
                  <a:latin typeface="ＭＳ ゴシック" panose="020B0609070205080204" pitchFamily="49" charset="-128"/>
                  <a:ea typeface="ＭＳ ゴシック" panose="020B0609070205080204" pitchFamily="49" charset="-128"/>
                </a:rPr>
                <a:t>値の平均値</a:t>
              </a:r>
            </a:p>
          </p:txBody>
        </p:sp>
      </p:grpSp>
      <p:grpSp>
        <p:nvGrpSpPr>
          <p:cNvPr id="37" name="グループ化 36"/>
          <p:cNvGrpSpPr>
            <a:grpSpLocks/>
          </p:cNvGrpSpPr>
          <p:nvPr/>
        </p:nvGrpSpPr>
        <p:grpSpPr bwMode="auto">
          <a:xfrm>
            <a:off x="4767263" y="4370388"/>
            <a:ext cx="1912937" cy="1497012"/>
            <a:chOff x="3419872" y="2708920"/>
            <a:chExt cx="2232248" cy="2181175"/>
          </a:xfrm>
        </p:grpSpPr>
        <p:sp>
          <p:nvSpPr>
            <p:cNvPr id="38" name="下矢印 37"/>
            <p:cNvSpPr/>
            <p:nvPr/>
          </p:nvSpPr>
          <p:spPr>
            <a:xfrm>
              <a:off x="4033045" y="4154555"/>
              <a:ext cx="1007754" cy="73554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ja-JP" altLang="en-US" dirty="0"/>
            </a:p>
          </p:txBody>
        </p:sp>
        <p:sp>
          <p:nvSpPr>
            <p:cNvPr id="39" name="角丸四角形 38"/>
            <p:cNvSpPr/>
            <p:nvPr/>
          </p:nvSpPr>
          <p:spPr>
            <a:xfrm>
              <a:off x="3419872" y="2708920"/>
              <a:ext cx="2232248" cy="1297602"/>
            </a:xfrm>
            <a:prstGeom prst="roundRect">
              <a:avLst/>
            </a:prstGeom>
            <a:noFill/>
            <a:ln w="57150">
              <a:solidFill>
                <a:schemeClr val="accent2">
                  <a:lumMod val="50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ja-JP"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500"/>
                                        <p:tgtEl>
                                          <p:spTgt spid="37"/>
                                        </p:tgtEl>
                                      </p:cBhvr>
                                    </p:animEffect>
                                  </p:childTnLst>
                                </p:cTn>
                              </p:par>
                              <p:par>
                                <p:cTn id="23" presetID="9"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dissolve">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a:grpSpLocks/>
          </p:cNvGrpSpPr>
          <p:nvPr/>
        </p:nvGrpSpPr>
        <p:grpSpPr bwMode="auto">
          <a:xfrm>
            <a:off x="539750" y="2564210"/>
            <a:ext cx="8136706" cy="1152128"/>
            <a:chOff x="539728" y="2728393"/>
            <a:chExt cx="8136048" cy="1151819"/>
          </a:xfrm>
        </p:grpSpPr>
        <p:sp>
          <p:nvSpPr>
            <p:cNvPr id="2" name="正方形/長方形 1"/>
            <p:cNvSpPr/>
            <p:nvPr/>
          </p:nvSpPr>
          <p:spPr>
            <a:xfrm>
              <a:off x="539728" y="2728393"/>
              <a:ext cx="3287447" cy="549128"/>
            </a:xfrm>
            <a:prstGeom prst="rect">
              <a:avLst/>
            </a:prstGeom>
            <a:noFill/>
            <a:ln w="38100">
              <a:solidFill>
                <a:srgbClr val="FF0000"/>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27" name="正方形/長方形 26"/>
            <p:cNvSpPr/>
            <p:nvPr/>
          </p:nvSpPr>
          <p:spPr>
            <a:xfrm>
              <a:off x="4030359" y="2728394"/>
              <a:ext cx="4645417" cy="549128"/>
            </a:xfrm>
            <a:prstGeom prst="rect">
              <a:avLst/>
            </a:prstGeom>
            <a:noFill/>
            <a:ln w="38100">
              <a:solidFill>
                <a:srgbClr val="FF0000"/>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28" name="正方形/長方形 8"/>
            <p:cNvSpPr>
              <a:spLocks noChangeArrowheads="1"/>
            </p:cNvSpPr>
            <p:nvPr/>
          </p:nvSpPr>
          <p:spPr bwMode="auto">
            <a:xfrm>
              <a:off x="1603267" y="3356478"/>
              <a:ext cx="901627" cy="52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altLang="ja-JP" sz="2800" dirty="0">
                  <a:latin typeface="ＭＳ 明朝" panose="02020609040205080304" pitchFamily="17" charset="-128"/>
                  <a:ea typeface="ＭＳ 明朝" panose="02020609040205080304" pitchFamily="17" charset="-128"/>
                </a:rPr>
                <a:t>10</a:t>
              </a:r>
              <a:r>
                <a:rPr lang="ja-JP" altLang="en-US" sz="2800" dirty="0">
                  <a:latin typeface="ＭＳ ゴシック" panose="020B0609070205080204" pitchFamily="49" charset="-128"/>
                  <a:ea typeface="ＭＳ ゴシック" panose="020B0609070205080204" pitchFamily="49" charset="-128"/>
                </a:rPr>
                <a:t>人</a:t>
              </a:r>
            </a:p>
          </p:txBody>
        </p:sp>
        <p:sp>
          <p:nvSpPr>
            <p:cNvPr id="29" name="正方形/長方形 8"/>
            <p:cNvSpPr>
              <a:spLocks noChangeArrowheads="1"/>
            </p:cNvSpPr>
            <p:nvPr/>
          </p:nvSpPr>
          <p:spPr bwMode="auto">
            <a:xfrm>
              <a:off x="6006636" y="3356478"/>
              <a:ext cx="902738" cy="52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altLang="ja-JP" sz="2800" dirty="0" smtClean="0">
                  <a:latin typeface="ＭＳ 明朝" panose="02020609040205080304" pitchFamily="17" charset="-128"/>
                  <a:ea typeface="ＭＳ 明朝" panose="02020609040205080304" pitchFamily="17" charset="-128"/>
                </a:rPr>
                <a:t>10</a:t>
              </a:r>
              <a:r>
                <a:rPr lang="ja-JP" altLang="en-US" sz="2800" dirty="0" smtClean="0">
                  <a:latin typeface="ＭＳ ゴシック" panose="020B0609070205080204" pitchFamily="49" charset="-128"/>
                  <a:ea typeface="ＭＳ ゴシック" panose="020B0609070205080204" pitchFamily="49" charset="-128"/>
                </a:rPr>
                <a:t>人</a:t>
              </a:r>
              <a:endParaRPr lang="ja-JP" altLang="en-US" sz="2800" dirty="0">
                <a:latin typeface="ＭＳ ゴシック" panose="020B0609070205080204" pitchFamily="49" charset="-128"/>
                <a:ea typeface="ＭＳ ゴシック" panose="020B0609070205080204" pitchFamily="49" charset="-128"/>
              </a:endParaRPr>
            </a:p>
          </p:txBody>
        </p:sp>
      </p:grpSp>
      <p:sp>
        <p:nvSpPr>
          <p:cNvPr id="3" name="正方形/長方形 2"/>
          <p:cNvSpPr/>
          <p:nvPr/>
        </p:nvSpPr>
        <p:spPr>
          <a:xfrm>
            <a:off x="230188" y="2420888"/>
            <a:ext cx="8707437" cy="287338"/>
          </a:xfrm>
          <a:prstGeom prst="rect">
            <a:avLst/>
          </a:prstGeom>
          <a:solidFill>
            <a:schemeClr val="bg1"/>
          </a:solidFill>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25607" name="正方形/長方形 8"/>
          <p:cNvSpPr>
            <a:spLocks noChangeArrowheads="1"/>
          </p:cNvSpPr>
          <p:nvPr/>
        </p:nvSpPr>
        <p:spPr bwMode="auto">
          <a:xfrm>
            <a:off x="539750" y="3986213"/>
            <a:ext cx="5633273"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ts val="4500"/>
              </a:lnSpc>
              <a:defRPr/>
            </a:pPr>
            <a:r>
              <a:rPr lang="ja-JP" altLang="ja-JP" sz="2800" dirty="0">
                <a:latin typeface="ＭＳ ゴシック" panose="020B0609070205080204" pitchFamily="49" charset="-128"/>
                <a:ea typeface="ＭＳ ゴシック" panose="020B0609070205080204" pitchFamily="49" charset="-128"/>
              </a:rPr>
              <a:t>中央</a:t>
            </a:r>
            <a:r>
              <a:rPr lang="ja-JP" altLang="en-US" sz="2800" dirty="0">
                <a:latin typeface="ＭＳ ゴシック" panose="020B0609070205080204" pitchFamily="49" charset="-128"/>
                <a:ea typeface="ＭＳ ゴシック" panose="020B0609070205080204" pitchFamily="49" charset="-128"/>
              </a:rPr>
              <a:t>値は，</a:t>
            </a:r>
            <a:r>
              <a:rPr lang="en-US" altLang="ja-JP" sz="2800" dirty="0">
                <a:latin typeface="ＭＳ ゴシック" panose="020B0609070205080204" pitchFamily="49" charset="-128"/>
                <a:ea typeface="ＭＳ ゴシック" panose="020B0609070205080204" pitchFamily="49" charset="-128"/>
              </a:rPr>
              <a:t>(</a:t>
            </a:r>
            <a:r>
              <a:rPr lang="en-US" altLang="ja-JP" sz="2800" b="1" baseline="30000" dirty="0">
                <a:latin typeface="ＭＳ ゴシック" panose="020B0609070205080204" pitchFamily="49" charset="-128"/>
                <a:ea typeface="ＭＳ ゴシック" panose="020B0609070205080204" pitchFamily="49" charset="-128"/>
              </a:rPr>
              <a:t> </a:t>
            </a:r>
            <a:r>
              <a:rPr lang="en-US" altLang="ja-JP" sz="2800" baseline="30000" dirty="0">
                <a:latin typeface="ＭＳ ゴシック" panose="020B0609070205080204" pitchFamily="49" charset="-128"/>
                <a:ea typeface="ＭＳ ゴシック" panose="020B0609070205080204" pitchFamily="49" charset="-128"/>
              </a:rPr>
              <a:t> </a:t>
            </a:r>
            <a:r>
              <a:rPr lang="en-US" altLang="ja-JP" sz="2800" dirty="0">
                <a:latin typeface="ＭＳ 明朝" panose="02020609040205080304" pitchFamily="17" charset="-128"/>
                <a:ea typeface="ＭＳ 明朝" panose="02020609040205080304" pitchFamily="17" charset="-128"/>
              </a:rPr>
              <a:t>10</a:t>
            </a:r>
            <a:r>
              <a:rPr lang="ja-JP" altLang="en-US" sz="2800" b="1" dirty="0">
                <a:solidFill>
                  <a:srgbClr val="FF0000"/>
                </a:solidFill>
                <a:latin typeface="ＭＳ ゴシック" panose="020B0609070205080204" pitchFamily="49" charset="-128"/>
                <a:ea typeface="ＭＳ ゴシック" panose="020B0609070205080204" pitchFamily="49" charset="-128"/>
              </a:rPr>
              <a:t> </a:t>
            </a:r>
            <a:r>
              <a:rPr lang="en-US" altLang="ja-JP" sz="2800" dirty="0">
                <a:latin typeface="ＭＳ ゴシック" panose="020B0609070205080204" pitchFamily="49" charset="-128"/>
                <a:ea typeface="ＭＳ ゴシック" panose="020B0609070205080204" pitchFamily="49" charset="-128"/>
              </a:rPr>
              <a:t>)</a:t>
            </a:r>
            <a:r>
              <a:rPr lang="ja-JP" altLang="en-US" sz="2800" dirty="0">
                <a:latin typeface="ＭＳ ゴシック" panose="020B0609070205080204" pitchFamily="49" charset="-128"/>
                <a:ea typeface="ＭＳ ゴシック" panose="020B0609070205080204" pitchFamily="49" charset="-128"/>
              </a:rPr>
              <a:t>番目の</a:t>
            </a:r>
            <a:r>
              <a:rPr lang="ja-JP" altLang="en-US" sz="2800" dirty="0" smtClean="0">
                <a:latin typeface="ＭＳ ゴシック" panose="020B0609070205080204" pitchFamily="49" charset="-128"/>
                <a:ea typeface="ＭＳ ゴシック" panose="020B0609070205080204" pitchFamily="49" charset="-128"/>
              </a:rPr>
              <a:t>値と</a:t>
            </a:r>
            <a:endParaRPr lang="en-US" altLang="ja-JP" sz="2800" dirty="0">
              <a:latin typeface="ＭＳ ゴシック" panose="020B0609070205080204" pitchFamily="49" charset="-128"/>
              <a:ea typeface="ＭＳ ゴシック" panose="020B0609070205080204" pitchFamily="49" charset="-128"/>
            </a:endParaRPr>
          </a:p>
          <a:p>
            <a:pPr>
              <a:lnSpc>
                <a:spcPts val="4500"/>
              </a:lnSpc>
              <a:defRPr/>
            </a:pPr>
            <a:r>
              <a:rPr lang="en-US" altLang="ja-JP" sz="2800" dirty="0">
                <a:latin typeface="ＭＳ ゴシック" panose="020B0609070205080204" pitchFamily="49" charset="-128"/>
                <a:ea typeface="ＭＳ ゴシック" panose="020B0609070205080204" pitchFamily="49" charset="-128"/>
              </a:rPr>
              <a:t>(</a:t>
            </a:r>
            <a:r>
              <a:rPr lang="en-US" altLang="ja-JP" sz="2800" b="1" baseline="30000" dirty="0">
                <a:latin typeface="ＭＳ ゴシック" panose="020B0609070205080204" pitchFamily="49" charset="-128"/>
                <a:ea typeface="ＭＳ ゴシック" panose="020B0609070205080204" pitchFamily="49" charset="-128"/>
              </a:rPr>
              <a:t> </a:t>
            </a:r>
            <a:r>
              <a:rPr lang="en-US" altLang="ja-JP" sz="2800" baseline="30000" dirty="0">
                <a:latin typeface="ＭＳ ゴシック" panose="020B0609070205080204" pitchFamily="49" charset="-128"/>
                <a:ea typeface="ＭＳ ゴシック" panose="020B0609070205080204" pitchFamily="49" charset="-128"/>
              </a:rPr>
              <a:t> </a:t>
            </a:r>
            <a:r>
              <a:rPr lang="en-US" altLang="ja-JP" sz="2800" dirty="0">
                <a:latin typeface="ＭＳ 明朝" panose="02020609040205080304" pitchFamily="17" charset="-128"/>
                <a:ea typeface="ＭＳ 明朝" panose="02020609040205080304" pitchFamily="17" charset="-128"/>
              </a:rPr>
              <a:t>11</a:t>
            </a:r>
            <a:r>
              <a:rPr lang="ja-JP" altLang="en-US" sz="2800" b="1" dirty="0">
                <a:solidFill>
                  <a:srgbClr val="FF0000"/>
                </a:solidFill>
                <a:latin typeface="ＭＳ ゴシック" panose="020B0609070205080204" pitchFamily="49" charset="-128"/>
                <a:ea typeface="ＭＳ ゴシック" panose="020B0609070205080204" pitchFamily="49" charset="-128"/>
              </a:rPr>
              <a:t> </a:t>
            </a:r>
            <a:r>
              <a:rPr lang="en-US" altLang="ja-JP" sz="2800" dirty="0">
                <a:latin typeface="ＭＳ ゴシック" panose="020B0609070205080204" pitchFamily="49" charset="-128"/>
                <a:ea typeface="ＭＳ ゴシック" panose="020B0609070205080204" pitchFamily="49" charset="-128"/>
              </a:rPr>
              <a:t>)</a:t>
            </a:r>
            <a:r>
              <a:rPr lang="ja-JP" altLang="en-US" sz="2800" dirty="0">
                <a:latin typeface="ＭＳ ゴシック" panose="020B0609070205080204" pitchFamily="49" charset="-128"/>
                <a:ea typeface="ＭＳ ゴシック" panose="020B0609070205080204" pitchFamily="49" charset="-128"/>
              </a:rPr>
              <a:t>番目の</a:t>
            </a:r>
            <a:r>
              <a:rPr lang="ja-JP" altLang="en-US" sz="2800" dirty="0" smtClean="0">
                <a:latin typeface="ＭＳ ゴシック" panose="020B0609070205080204" pitchFamily="49" charset="-128"/>
                <a:ea typeface="ＭＳ ゴシック" panose="020B0609070205080204" pitchFamily="49" charset="-128"/>
              </a:rPr>
              <a:t>値の</a:t>
            </a:r>
            <a:r>
              <a:rPr lang="ja-JP" altLang="en-US" sz="2800" dirty="0">
                <a:latin typeface="ＭＳ ゴシック" panose="020B0609070205080204" pitchFamily="49" charset="-128"/>
                <a:ea typeface="ＭＳ ゴシック" panose="020B0609070205080204" pitchFamily="49" charset="-128"/>
              </a:rPr>
              <a:t>平均値で</a:t>
            </a:r>
            <a:r>
              <a:rPr lang="ja-JP" altLang="en-US" sz="2800" dirty="0" smtClean="0">
                <a:latin typeface="ＭＳ ゴシック" panose="020B0609070205080204" pitchFamily="49" charset="-128"/>
                <a:ea typeface="ＭＳ ゴシック" panose="020B0609070205080204" pitchFamily="49" charset="-128"/>
              </a:rPr>
              <a:t>ある</a:t>
            </a:r>
            <a:r>
              <a:rPr lang="ja-JP" altLang="en-US" sz="2800" dirty="0">
                <a:latin typeface="ＭＳ ゴシック" panose="020B0609070205080204" pitchFamily="49" charset="-128"/>
                <a:ea typeface="ＭＳ ゴシック" panose="020B0609070205080204" pitchFamily="49" charset="-128"/>
              </a:rPr>
              <a:t>。</a:t>
            </a:r>
          </a:p>
        </p:txBody>
      </p:sp>
      <p:cxnSp>
        <p:nvCxnSpPr>
          <p:cNvPr id="23" name="直線コネクタ 22"/>
          <p:cNvCxnSpPr>
            <a:cxnSpLocks/>
          </p:cNvCxnSpPr>
          <p:nvPr/>
        </p:nvCxnSpPr>
        <p:spPr bwMode="auto">
          <a:xfrm>
            <a:off x="2483768" y="6040438"/>
            <a:ext cx="16906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612" name="テキスト ボックス 44"/>
          <p:cNvSpPr txBox="1">
            <a:spLocks noChangeArrowheads="1"/>
          </p:cNvSpPr>
          <p:nvPr/>
        </p:nvSpPr>
        <p:spPr bwMode="auto">
          <a:xfrm>
            <a:off x="2495995" y="5395913"/>
            <a:ext cx="1690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algn="ctr" eaLnBrk="1" hangingPunct="1">
              <a:defRPr/>
            </a:pPr>
            <a:r>
              <a:rPr lang="ja-JP" altLang="en-US" sz="3600" dirty="0">
                <a:latin typeface="ＭＳ 明朝" panose="02020609040205080304" pitchFamily="17" charset="-128"/>
                <a:ea typeface="ＭＳ 明朝" panose="02020609040205080304" pitchFamily="17" charset="-128"/>
              </a:rPr>
              <a:t>＋</a:t>
            </a:r>
            <a:r>
              <a:rPr lang="en-US" altLang="ja-JP" sz="3600" b="1" baseline="30000" dirty="0">
                <a:latin typeface="+mn-ea"/>
                <a:ea typeface="+mn-ea"/>
              </a:rPr>
              <a:t> </a:t>
            </a:r>
            <a:r>
              <a:rPr lang="en-US" altLang="ja-JP" sz="3600" baseline="30000" dirty="0">
                <a:latin typeface="+mn-ea"/>
                <a:ea typeface="+mn-ea"/>
              </a:rPr>
              <a:t> </a:t>
            </a:r>
            <a:r>
              <a:rPr lang="ja-JP" altLang="en-US" sz="3600" baseline="30000" dirty="0">
                <a:latin typeface="+mn-ea"/>
                <a:ea typeface="+mn-ea"/>
              </a:rPr>
              <a:t>　　　　</a:t>
            </a:r>
            <a:endParaRPr lang="en-US" altLang="ja-JP" sz="3600" dirty="0">
              <a:latin typeface="ＭＳ 明朝" panose="02020609040205080304" pitchFamily="17" charset="-128"/>
              <a:ea typeface="ＭＳ 明朝" panose="02020609040205080304" pitchFamily="17" charset="-128"/>
            </a:endParaRPr>
          </a:p>
        </p:txBody>
      </p:sp>
      <p:sp>
        <p:nvSpPr>
          <p:cNvPr id="25613" name="テキスト ボックス 54"/>
          <p:cNvSpPr txBox="1">
            <a:spLocks noChangeArrowheads="1"/>
          </p:cNvSpPr>
          <p:nvPr/>
        </p:nvSpPr>
        <p:spPr bwMode="auto">
          <a:xfrm>
            <a:off x="3127597" y="6000154"/>
            <a:ext cx="4683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en-US" altLang="ja-JP" sz="2800" dirty="0">
                <a:latin typeface="ＭＳ 明朝" panose="02020609040205080304" pitchFamily="17" charset="-128"/>
                <a:ea typeface="ＭＳ 明朝" panose="02020609040205080304" pitchFamily="17" charset="-128"/>
              </a:rPr>
              <a:t>2</a:t>
            </a:r>
          </a:p>
        </p:txBody>
      </p:sp>
      <p:sp>
        <p:nvSpPr>
          <p:cNvPr id="25614" name="テキスト ボックス 58"/>
          <p:cNvSpPr txBox="1">
            <a:spLocks noChangeArrowheads="1"/>
          </p:cNvSpPr>
          <p:nvPr/>
        </p:nvSpPr>
        <p:spPr bwMode="auto">
          <a:xfrm>
            <a:off x="4279726" y="5714092"/>
            <a:ext cx="6523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ja-JP" altLang="en-US" sz="2800" dirty="0" smtClean="0">
                <a:latin typeface="ＭＳ 明朝" panose="02020609040205080304" pitchFamily="17" charset="-128"/>
                <a:ea typeface="ＭＳ 明朝" panose="02020609040205080304" pitchFamily="17" charset="-128"/>
              </a:rPr>
              <a:t>＝</a:t>
            </a:r>
            <a:r>
              <a:rPr lang="en-US" altLang="ja-JP" sz="2800" b="1" baseline="30000" dirty="0" smtClean="0">
                <a:latin typeface="+mn-ea"/>
                <a:ea typeface="+mn-ea"/>
              </a:rPr>
              <a:t> </a:t>
            </a:r>
            <a:r>
              <a:rPr lang="en-US" altLang="ja-JP" sz="2800" baseline="30000" dirty="0" smtClean="0">
                <a:latin typeface="+mn-ea"/>
                <a:ea typeface="+mn-ea"/>
              </a:rPr>
              <a:t> </a:t>
            </a:r>
            <a:r>
              <a:rPr lang="ja-JP" altLang="en-US" sz="2800" baseline="30000" dirty="0">
                <a:latin typeface="+mn-ea"/>
                <a:ea typeface="+mn-ea"/>
              </a:rPr>
              <a:t>　</a:t>
            </a:r>
            <a:r>
              <a:rPr lang="ja-JP" altLang="en-US" sz="2800" baseline="30000" dirty="0" smtClean="0">
                <a:latin typeface="+mn-ea"/>
                <a:ea typeface="+mn-ea"/>
              </a:rPr>
              <a:t>　　</a:t>
            </a:r>
            <a:endParaRPr lang="en-US" altLang="ja-JP" sz="2800" dirty="0">
              <a:latin typeface="ＭＳ 明朝" panose="02020609040205080304" pitchFamily="17" charset="-128"/>
              <a:ea typeface="ＭＳ 明朝" panose="02020609040205080304" pitchFamily="17" charset="-128"/>
            </a:endParaRPr>
          </a:p>
        </p:txBody>
      </p:sp>
      <p:sp>
        <p:nvSpPr>
          <p:cNvPr id="16" name="タイトル 1"/>
          <p:cNvSpPr txBox="1">
            <a:spLocks/>
          </p:cNvSpPr>
          <p:nvPr/>
        </p:nvSpPr>
        <p:spPr bwMode="auto">
          <a:xfrm>
            <a:off x="257175" y="84138"/>
            <a:ext cx="8609013"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２ 代表値　</a:t>
            </a:r>
            <a:r>
              <a:rPr lang="en-US" altLang="ja-JP" sz="2000" b="1" dirty="0">
                <a:solidFill>
                  <a:schemeClr val="tx1"/>
                </a:solidFill>
                <a:latin typeface="+mn-ea"/>
              </a:rPr>
              <a:t>– </a:t>
            </a:r>
            <a:r>
              <a:rPr lang="ja-JP" altLang="en-US" sz="2000" b="1" dirty="0">
                <a:solidFill>
                  <a:schemeClr val="tx1"/>
                </a:solidFill>
                <a:latin typeface="+mn-ea"/>
              </a:rPr>
              <a:t>平均値と中央値 </a:t>
            </a:r>
            <a:r>
              <a:rPr lang="en-US" altLang="ja-JP" sz="2000" b="1" dirty="0">
                <a:solidFill>
                  <a:schemeClr val="tx1"/>
                </a:solidFill>
                <a:latin typeface="+mn-ea"/>
              </a:rPr>
              <a:t>-</a:t>
            </a:r>
            <a:r>
              <a:rPr lang="en-US" altLang="ja-JP" sz="2800" b="1" dirty="0">
                <a:solidFill>
                  <a:schemeClr val="tx1"/>
                </a:solidFill>
                <a:latin typeface="+mn-ea"/>
              </a:rPr>
              <a:t>             </a:t>
            </a:r>
            <a:r>
              <a:rPr lang="ja-JP" altLang="en-US" sz="2800" b="1" dirty="0">
                <a:solidFill>
                  <a:schemeClr val="accent2">
                    <a:lumMod val="50000"/>
                  </a:schemeClr>
                </a:solidFill>
                <a:latin typeface="+mn-ea"/>
              </a:rPr>
              <a:t>　　　　　     </a:t>
            </a:r>
            <a:r>
              <a:rPr lang="ja-JP" altLang="en-US" sz="2800" b="1" dirty="0">
                <a:solidFill>
                  <a:schemeClr val="tx1"/>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smtClean="0">
                <a:solidFill>
                  <a:schemeClr val="tx1"/>
                </a:solidFill>
                <a:latin typeface="+mn-ea"/>
              </a:rPr>
              <a:t>p.130)</a:t>
            </a:r>
            <a:endParaRPr lang="ja-JP" altLang="en-US" sz="1600" b="1" dirty="0">
              <a:solidFill>
                <a:schemeClr val="tx1"/>
              </a:solidFill>
              <a:latin typeface="+mn-ea"/>
            </a:endParaRPr>
          </a:p>
        </p:txBody>
      </p:sp>
      <p:sp>
        <p:nvSpPr>
          <p:cNvPr id="18" name="テキスト ボックス 44"/>
          <p:cNvSpPr txBox="1">
            <a:spLocks noChangeArrowheads="1"/>
          </p:cNvSpPr>
          <p:nvPr/>
        </p:nvSpPr>
        <p:spPr bwMode="auto">
          <a:xfrm>
            <a:off x="3403491" y="5383213"/>
            <a:ext cx="833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en-US" altLang="ja-JP" sz="3600" b="1" dirty="0">
                <a:solidFill>
                  <a:srgbClr val="FF0000"/>
                </a:solidFill>
                <a:latin typeface="+mn-ea"/>
                <a:ea typeface="+mn-ea"/>
              </a:rPr>
              <a:t> </a:t>
            </a:r>
            <a:r>
              <a:rPr lang="en-US" altLang="ja-JP" sz="2800" dirty="0">
                <a:latin typeface="ＭＳ 明朝" panose="02020609040205080304" pitchFamily="17" charset="-128"/>
                <a:ea typeface="ＭＳ 明朝" panose="02020609040205080304" pitchFamily="17" charset="-128"/>
              </a:rPr>
              <a:t>10</a:t>
            </a:r>
          </a:p>
        </p:txBody>
      </p:sp>
      <p:sp>
        <p:nvSpPr>
          <p:cNvPr id="22" name="テキスト ボックス 58"/>
          <p:cNvSpPr txBox="1">
            <a:spLocks noChangeArrowheads="1"/>
          </p:cNvSpPr>
          <p:nvPr/>
        </p:nvSpPr>
        <p:spPr bwMode="auto">
          <a:xfrm>
            <a:off x="4716017" y="5661248"/>
            <a:ext cx="7369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en-US" altLang="ja-JP" sz="2800" dirty="0">
                <a:latin typeface="ＭＳ 明朝" panose="02020609040205080304" pitchFamily="17" charset="-128"/>
                <a:ea typeface="ＭＳ 明朝" panose="02020609040205080304" pitchFamily="17" charset="-128"/>
              </a:rPr>
              <a:t>9.5</a:t>
            </a:r>
          </a:p>
        </p:txBody>
      </p:sp>
      <p:sp>
        <p:nvSpPr>
          <p:cNvPr id="24" name="テキスト ボックス 44"/>
          <p:cNvSpPr txBox="1">
            <a:spLocks noChangeArrowheads="1"/>
          </p:cNvSpPr>
          <p:nvPr/>
        </p:nvSpPr>
        <p:spPr bwMode="auto">
          <a:xfrm>
            <a:off x="2512269" y="5383213"/>
            <a:ext cx="7635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ja-JP" altLang="en-US" sz="3600" b="1" dirty="0">
                <a:solidFill>
                  <a:srgbClr val="FF0000"/>
                </a:solidFill>
                <a:latin typeface="+mn-ea"/>
                <a:ea typeface="+mn-ea"/>
              </a:rPr>
              <a:t> </a:t>
            </a:r>
            <a:r>
              <a:rPr lang="en-US" altLang="ja-JP" sz="2800" dirty="0">
                <a:latin typeface="ＭＳ 明朝" panose="02020609040205080304" pitchFamily="17" charset="-128"/>
                <a:ea typeface="ＭＳ 明朝" panose="02020609040205080304" pitchFamily="17" charset="-128"/>
              </a:rPr>
              <a:t>9</a:t>
            </a:r>
            <a:endParaRPr lang="en-US" altLang="ja-JP" sz="3600" dirty="0">
              <a:latin typeface="ＭＳ 明朝" panose="02020609040205080304" pitchFamily="17" charset="-128"/>
              <a:ea typeface="ＭＳ 明朝" panose="02020609040205080304" pitchFamily="17" charset="-128"/>
            </a:endParaRPr>
          </a:p>
        </p:txBody>
      </p:sp>
      <p:sp>
        <p:nvSpPr>
          <p:cNvPr id="21" name="正方形/長方形 8"/>
          <p:cNvSpPr>
            <a:spLocks noChangeArrowheads="1"/>
          </p:cNvSpPr>
          <p:nvPr/>
        </p:nvSpPr>
        <p:spPr bwMode="auto">
          <a:xfrm>
            <a:off x="1042988" y="845334"/>
            <a:ext cx="77774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ja-JP" altLang="en-US" sz="2800" dirty="0" smtClean="0">
                <a:latin typeface="ＭＳ ゴシック" panose="020B0609070205080204" pitchFamily="49" charset="-128"/>
                <a:ea typeface="ＭＳ ゴシック" panose="020B0609070205080204" pitchFamily="49" charset="-128"/>
              </a:rPr>
              <a:t>データ</a:t>
            </a:r>
            <a:r>
              <a:rPr lang="ja-JP" altLang="en-US" sz="2800" dirty="0">
                <a:latin typeface="ＭＳ ゴシック" panose="020B0609070205080204" pitchFamily="49" charset="-128"/>
                <a:ea typeface="ＭＳ ゴシック" panose="020B0609070205080204" pitchFamily="49" charset="-128"/>
              </a:rPr>
              <a:t>の値を小さい順に並べると，次のようになる。</a:t>
            </a:r>
          </a:p>
        </p:txBody>
      </p:sp>
      <p:sp>
        <p:nvSpPr>
          <p:cNvPr id="30" name="円/楕円 29"/>
          <p:cNvSpPr/>
          <p:nvPr/>
        </p:nvSpPr>
        <p:spPr>
          <a:xfrm>
            <a:off x="3500438" y="2276872"/>
            <a:ext cx="963612" cy="404813"/>
          </a:xfrm>
          <a:prstGeom prst="ellipse">
            <a:avLst/>
          </a:prstGeom>
          <a:noFill/>
          <a:ln w="34925">
            <a:solidFill>
              <a:srgbClr val="FF0000"/>
            </a:solid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33" name="メモ 32"/>
          <p:cNvSpPr/>
          <p:nvPr/>
        </p:nvSpPr>
        <p:spPr>
          <a:xfrm>
            <a:off x="2411760" y="4077072"/>
            <a:ext cx="1147631" cy="431800"/>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j-ea"/>
              <a:ea typeface="+mj-ea"/>
            </a:endParaRPr>
          </a:p>
        </p:txBody>
      </p:sp>
      <p:sp>
        <p:nvSpPr>
          <p:cNvPr id="35" name="メモ 34"/>
          <p:cNvSpPr/>
          <p:nvPr/>
        </p:nvSpPr>
        <p:spPr>
          <a:xfrm>
            <a:off x="611561" y="4725392"/>
            <a:ext cx="1152128" cy="431800"/>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j-ea"/>
              <a:ea typeface="+mj-ea"/>
            </a:endParaRPr>
          </a:p>
        </p:txBody>
      </p:sp>
      <p:sp>
        <p:nvSpPr>
          <p:cNvPr id="31" name="1 つの角を丸めた四角形 30"/>
          <p:cNvSpPr/>
          <p:nvPr/>
        </p:nvSpPr>
        <p:spPr>
          <a:xfrm flipV="1">
            <a:off x="260253" y="913286"/>
            <a:ext cx="702614" cy="393299"/>
          </a:xfrm>
          <a:prstGeom prst="round1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p:cNvSpPr txBox="1"/>
          <p:nvPr/>
        </p:nvSpPr>
        <p:spPr>
          <a:xfrm>
            <a:off x="251520" y="879103"/>
            <a:ext cx="720080" cy="461665"/>
          </a:xfrm>
          <a:prstGeom prst="rect">
            <a:avLst/>
          </a:prstGeom>
          <a:noFill/>
        </p:spPr>
        <p:txBody>
          <a:bodyPr wrap="square" rtlCol="0">
            <a:spAutoFit/>
          </a:bodyPr>
          <a:lstStyle/>
          <a:p>
            <a:r>
              <a:rPr kumimoji="1" lang="ja-JP" altLang="en-US" sz="2400" dirty="0">
                <a:latin typeface="HGPｺﾞｼｯｸE" panose="020B0900000000000000" pitchFamily="50" charset="-128"/>
                <a:ea typeface="HGPｺﾞｼｯｸE" panose="020B0900000000000000" pitchFamily="50" charset="-128"/>
              </a:rPr>
              <a:t>例２</a:t>
            </a:r>
          </a:p>
        </p:txBody>
      </p:sp>
      <p:sp>
        <p:nvSpPr>
          <p:cNvPr id="4" name="テキスト ボックス 3"/>
          <p:cNvSpPr txBox="1"/>
          <p:nvPr/>
        </p:nvSpPr>
        <p:spPr>
          <a:xfrm>
            <a:off x="539750" y="5714092"/>
            <a:ext cx="1911724" cy="523220"/>
          </a:xfrm>
          <a:prstGeom prst="rect">
            <a:avLst/>
          </a:prstGeom>
          <a:noFill/>
        </p:spPr>
        <p:txBody>
          <a:bodyPr wrap="squar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よって　　　　　　　　　</a:t>
            </a:r>
            <a:r>
              <a:rPr kumimoji="1" lang="ja-JP" altLang="en-US" sz="2400" dirty="0" smtClean="0">
                <a:latin typeface="ＭＳ ゴシック" panose="020B0609070205080204" pitchFamily="49" charset="-128"/>
                <a:ea typeface="ＭＳ ゴシック" panose="020B0609070205080204" pitchFamily="49" charset="-128"/>
              </a:rPr>
              <a:t>　　</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37" name="テキスト ボックス 58"/>
          <p:cNvSpPr txBox="1">
            <a:spLocks noChangeArrowheads="1"/>
          </p:cNvSpPr>
          <p:nvPr/>
        </p:nvSpPr>
        <p:spPr bwMode="auto">
          <a:xfrm>
            <a:off x="5364088" y="5661248"/>
            <a:ext cx="15121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en-US" altLang="ja-JP" sz="2800" dirty="0" smtClean="0">
                <a:latin typeface="ＭＳ 明朝" panose="02020609040205080304" pitchFamily="17" charset="-128"/>
                <a:ea typeface="ＭＳ 明朝" panose="02020609040205080304" pitchFamily="17" charset="-128"/>
              </a:rPr>
              <a:t>(</a:t>
            </a:r>
            <a:r>
              <a:rPr lang="ja-JP" altLang="en-US" sz="2800" dirty="0" smtClean="0">
                <a:latin typeface="ＭＳ ゴシック" panose="020B0609070205080204" pitchFamily="49" charset="-128"/>
                <a:ea typeface="ＭＳ ゴシック" panose="020B0609070205080204" pitchFamily="49" charset="-128"/>
              </a:rPr>
              <a:t>時間</a:t>
            </a:r>
            <a:r>
              <a:rPr lang="en-US" altLang="ja-JP" sz="2800" dirty="0" smtClean="0">
                <a:latin typeface="ＭＳ 明朝" panose="02020609040205080304" pitchFamily="17" charset="-128"/>
                <a:ea typeface="ＭＳ 明朝" panose="02020609040205080304" pitchFamily="17" charset="-128"/>
              </a:rPr>
              <a:t>)</a:t>
            </a:r>
            <a:r>
              <a:rPr lang="en-US" altLang="ja-JP" sz="2800" b="1" baseline="30000" dirty="0" smtClean="0">
                <a:latin typeface="+mn-ea"/>
                <a:ea typeface="+mn-ea"/>
              </a:rPr>
              <a:t> </a:t>
            </a:r>
            <a:r>
              <a:rPr lang="en-US" altLang="ja-JP" sz="2800" baseline="30000" dirty="0" smtClean="0">
                <a:latin typeface="+mn-ea"/>
                <a:ea typeface="+mn-ea"/>
              </a:rPr>
              <a:t> </a:t>
            </a:r>
            <a:r>
              <a:rPr lang="ja-JP" altLang="en-US" sz="2800" baseline="30000" dirty="0">
                <a:latin typeface="+mn-ea"/>
                <a:ea typeface="+mn-ea"/>
              </a:rPr>
              <a:t>　</a:t>
            </a:r>
            <a:r>
              <a:rPr lang="ja-JP" altLang="en-US" sz="2800" baseline="30000" dirty="0" smtClean="0">
                <a:latin typeface="+mn-ea"/>
                <a:ea typeface="+mn-ea"/>
              </a:rPr>
              <a:t>　　</a:t>
            </a:r>
            <a:endParaRPr lang="en-US" altLang="ja-JP" sz="2800" dirty="0">
              <a:latin typeface="ＭＳ 明朝" panose="02020609040205080304" pitchFamily="17" charset="-128"/>
              <a:ea typeface="ＭＳ 明朝" panose="02020609040205080304" pitchFamily="17" charset="-128"/>
            </a:endParaRPr>
          </a:p>
        </p:txBody>
      </p:sp>
      <p:sp>
        <p:nvSpPr>
          <p:cNvPr id="25" name="Rectangle 3"/>
          <p:cNvSpPr>
            <a:spLocks noChangeArrowheads="1"/>
          </p:cNvSpPr>
          <p:nvPr/>
        </p:nvSpPr>
        <p:spPr bwMode="auto">
          <a:xfrm>
            <a:off x="271617" y="2204864"/>
            <a:ext cx="85488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266700" eaLnBrk="0" hangingPunct="0">
              <a:defRPr/>
            </a:pPr>
            <a:r>
              <a:rPr lang="en-US" altLang="ja-JP" sz="2800" b="1" dirty="0">
                <a:latin typeface="ＭＳ 明朝" panose="02020609040205080304" pitchFamily="17" charset="-128"/>
                <a:ea typeface="ＭＳ 明朝" panose="02020609040205080304" pitchFamily="17" charset="-128"/>
                <a:cs typeface="Times New Roman" pitchFamily="18" charset="0"/>
              </a:rPr>
              <a:t>0</a:t>
            </a:r>
            <a:r>
              <a:rPr lang="ja-JP" altLang="en-US" sz="2400"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0</a:t>
            </a:r>
            <a:r>
              <a:rPr lang="ja-JP" altLang="en-US" sz="2400"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3</a:t>
            </a:r>
            <a:r>
              <a:rPr lang="ja-JP" altLang="en-US" sz="2400"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5</a:t>
            </a:r>
            <a:r>
              <a:rPr lang="ja-JP" altLang="en-US" sz="2400"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5</a:t>
            </a:r>
            <a:r>
              <a:rPr lang="ja-JP" altLang="en-US" sz="2400"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6</a:t>
            </a:r>
            <a:r>
              <a:rPr lang="ja-JP" altLang="en-US" sz="2400"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7</a:t>
            </a:r>
            <a:r>
              <a:rPr lang="ja-JP" altLang="en-US" sz="2400"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8</a:t>
            </a:r>
            <a:r>
              <a:rPr lang="ja-JP" altLang="en-US" sz="2400"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9</a:t>
            </a:r>
            <a:r>
              <a:rPr lang="ja-JP" altLang="en-US" sz="2400"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9</a:t>
            </a:r>
            <a:r>
              <a:rPr lang="ja-JP" altLang="en-US" sz="2000"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10</a:t>
            </a:r>
            <a:r>
              <a:rPr lang="ja-JP" altLang="en-US"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10</a:t>
            </a:r>
            <a:r>
              <a:rPr lang="ja-JP" altLang="en-US"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11</a:t>
            </a:r>
            <a:r>
              <a:rPr lang="ja-JP" altLang="en-US"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13</a:t>
            </a:r>
            <a:r>
              <a:rPr lang="ja-JP" altLang="en-US"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14</a:t>
            </a:r>
            <a:r>
              <a:rPr lang="ja-JP" altLang="en-US"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15</a:t>
            </a:r>
            <a:r>
              <a:rPr lang="ja-JP" altLang="en-US"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15</a:t>
            </a:r>
            <a:r>
              <a:rPr lang="ja-JP" altLang="en-US"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18</a:t>
            </a:r>
            <a:r>
              <a:rPr lang="ja-JP" altLang="en-US"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19</a:t>
            </a:r>
            <a:r>
              <a:rPr lang="ja-JP" altLang="en-US"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23</a:t>
            </a:r>
            <a:endParaRPr lang="ja-JP" altLang="en-US" sz="2800" b="1" dirty="0">
              <a:latin typeface="ＭＳ 明朝" panose="02020609040205080304" pitchFamily="17" charset="-128"/>
              <a:ea typeface="ＭＳ 明朝" panose="02020609040205080304" pitchFamily="17" charset="-128"/>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xit" presetSubtype="6" fill="hold" grpId="0" nodeType="clickEffect">
                                  <p:stCondLst>
                                    <p:cond delay="0"/>
                                  </p:stCondLst>
                                  <p:childTnLst>
                                    <p:animEffect transition="out" filter="strips(downRight)">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xit" presetSubtype="6" fill="hold" grpId="0" nodeType="clickEffect">
                                  <p:stCondLst>
                                    <p:cond delay="0"/>
                                  </p:stCondLst>
                                  <p:childTnLst>
                                    <p:animEffect transition="out" filter="strips(downRight)">
                                      <p:cBhvr>
                                        <p:cTn id="15" dur="500"/>
                                        <p:tgtEl>
                                          <p:spTgt spid="35"/>
                                        </p:tgtEl>
                                      </p:cBhvr>
                                    </p:animEffect>
                                    <p:set>
                                      <p:cBhvr>
                                        <p:cTn id="16" dur="1" fill="hold">
                                          <p:stCondLst>
                                            <p:cond delay="499"/>
                                          </p:stCondLst>
                                        </p:cTn>
                                        <p:tgtEl>
                                          <p:spTgt spid="35"/>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4" grpId="0"/>
      <p:bldP spid="33"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257175" y="84138"/>
            <a:ext cx="8636000"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２ 代表値　</a:t>
            </a:r>
            <a:r>
              <a:rPr lang="en-US" altLang="ja-JP" sz="2000" b="1" dirty="0">
                <a:solidFill>
                  <a:schemeClr val="tx1"/>
                </a:solidFill>
                <a:latin typeface="+mn-ea"/>
              </a:rPr>
              <a:t>– </a:t>
            </a:r>
            <a:r>
              <a:rPr lang="ja-JP" altLang="en-US" sz="2000" b="1" dirty="0">
                <a:solidFill>
                  <a:schemeClr val="tx1"/>
                </a:solidFill>
                <a:latin typeface="+mn-ea"/>
              </a:rPr>
              <a:t>平均値と中央値 </a:t>
            </a:r>
            <a:r>
              <a:rPr lang="en-US" altLang="ja-JP" sz="2000" b="1" dirty="0">
                <a:solidFill>
                  <a:schemeClr val="tx1"/>
                </a:solidFill>
                <a:latin typeface="+mn-ea"/>
              </a:rPr>
              <a:t>-</a:t>
            </a:r>
            <a:r>
              <a:rPr lang="en-US" altLang="ja-JP" sz="2800" b="1" dirty="0">
                <a:solidFill>
                  <a:schemeClr val="tx1"/>
                </a:solidFill>
                <a:latin typeface="+mn-ea"/>
              </a:rPr>
              <a:t>             </a:t>
            </a:r>
            <a:r>
              <a:rPr lang="ja-JP" altLang="en-US" sz="2800" b="1" dirty="0">
                <a:solidFill>
                  <a:schemeClr val="accent2">
                    <a:lumMod val="50000"/>
                  </a:schemeClr>
                </a:solidFill>
                <a:latin typeface="+mn-ea"/>
              </a:rPr>
              <a:t>　　　　　      </a:t>
            </a:r>
            <a:r>
              <a:rPr lang="ja-JP" altLang="en-US" sz="2800" b="1" dirty="0">
                <a:solidFill>
                  <a:schemeClr val="tx1"/>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p.130)</a:t>
            </a:r>
            <a:endParaRPr lang="ja-JP" altLang="en-US" sz="1600" b="1" dirty="0">
              <a:solidFill>
                <a:schemeClr val="tx1"/>
              </a:solidFill>
              <a:latin typeface="+mn-ea"/>
            </a:endParaRPr>
          </a:p>
        </p:txBody>
      </p:sp>
      <p:grpSp>
        <p:nvGrpSpPr>
          <p:cNvPr id="4" name="グループ化 3"/>
          <p:cNvGrpSpPr>
            <a:grpSpLocks/>
          </p:cNvGrpSpPr>
          <p:nvPr/>
        </p:nvGrpSpPr>
        <p:grpSpPr bwMode="auto">
          <a:xfrm>
            <a:off x="467544" y="3172809"/>
            <a:ext cx="8425631" cy="1140401"/>
            <a:chOff x="538984" y="2801833"/>
            <a:chExt cx="8425707" cy="1138924"/>
          </a:xfrm>
        </p:grpSpPr>
        <p:sp>
          <p:nvSpPr>
            <p:cNvPr id="5" name="正方形/長方形 4"/>
            <p:cNvSpPr/>
            <p:nvPr/>
          </p:nvSpPr>
          <p:spPr>
            <a:xfrm>
              <a:off x="538984" y="2806589"/>
              <a:ext cx="3024983" cy="550150"/>
            </a:xfrm>
            <a:prstGeom prst="rect">
              <a:avLst/>
            </a:prstGeom>
            <a:noFill/>
            <a:ln w="38100">
              <a:solidFill>
                <a:srgbClr val="FF0000"/>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6" name="正方形/長方形 5"/>
            <p:cNvSpPr/>
            <p:nvPr/>
          </p:nvSpPr>
          <p:spPr>
            <a:xfrm>
              <a:off x="4356138" y="2801833"/>
              <a:ext cx="4608553" cy="550149"/>
            </a:xfrm>
            <a:prstGeom prst="rect">
              <a:avLst/>
            </a:prstGeom>
            <a:noFill/>
            <a:ln w="38100">
              <a:solidFill>
                <a:srgbClr val="FF0000"/>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7" name="正方形/長方形 8"/>
            <p:cNvSpPr>
              <a:spLocks noChangeArrowheads="1"/>
            </p:cNvSpPr>
            <p:nvPr/>
          </p:nvSpPr>
          <p:spPr bwMode="auto">
            <a:xfrm>
              <a:off x="1603388" y="3356739"/>
              <a:ext cx="803432" cy="58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altLang="ja-JP" sz="3200" b="1" dirty="0" smtClean="0">
                  <a:latin typeface="ＭＳ 明朝" panose="02020609040205080304" pitchFamily="17" charset="-128"/>
                  <a:ea typeface="ＭＳ 明朝" panose="02020609040205080304" pitchFamily="17" charset="-128"/>
                  <a:cs typeface="Times New Roman" panose="02020603050405020304" pitchFamily="18" charset="0"/>
                </a:rPr>
                <a:t>7</a:t>
              </a:r>
              <a:r>
                <a:rPr lang="ja-JP" altLang="en-US" sz="3200" b="1" dirty="0" smtClean="0">
                  <a:latin typeface="ＭＳ ゴシック" panose="020B0609070205080204" pitchFamily="49" charset="-128"/>
                  <a:ea typeface="ＭＳ ゴシック" panose="020B0609070205080204" pitchFamily="49" charset="-128"/>
                </a:rPr>
                <a:t>人</a:t>
              </a:r>
              <a:endParaRPr lang="ja-JP" altLang="en-US" sz="3200" b="1" dirty="0">
                <a:latin typeface="ＭＳ ゴシック" panose="020B0609070205080204" pitchFamily="49" charset="-128"/>
                <a:ea typeface="ＭＳ ゴシック" panose="020B0609070205080204" pitchFamily="49" charset="-128"/>
              </a:endParaRPr>
            </a:p>
          </p:txBody>
        </p:sp>
        <p:sp>
          <p:nvSpPr>
            <p:cNvPr id="8" name="正方形/長方形 8"/>
            <p:cNvSpPr>
              <a:spLocks noChangeArrowheads="1"/>
            </p:cNvSpPr>
            <p:nvPr/>
          </p:nvSpPr>
          <p:spPr bwMode="auto">
            <a:xfrm>
              <a:off x="6369106" y="3356739"/>
              <a:ext cx="803432" cy="58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altLang="ja-JP" sz="3200" b="1" dirty="0" smtClean="0">
                  <a:latin typeface="ＭＳ 明朝" panose="02020609040205080304" pitchFamily="17" charset="-128"/>
                  <a:ea typeface="ＭＳ 明朝" panose="02020609040205080304" pitchFamily="17" charset="-128"/>
                </a:rPr>
                <a:t>7</a:t>
              </a:r>
              <a:r>
                <a:rPr lang="ja-JP" altLang="en-US" sz="3200" b="1" dirty="0" smtClean="0">
                  <a:latin typeface="ＭＳ ゴシック" panose="020B0609070205080204" pitchFamily="49" charset="-128"/>
                  <a:ea typeface="ＭＳ ゴシック" panose="020B0609070205080204" pitchFamily="49" charset="-128"/>
                </a:rPr>
                <a:t>人</a:t>
              </a:r>
              <a:endParaRPr lang="ja-JP" altLang="en-US" sz="3200" b="1" dirty="0">
                <a:latin typeface="ＭＳ ゴシック" panose="020B0609070205080204" pitchFamily="49" charset="-128"/>
                <a:ea typeface="ＭＳ ゴシック" panose="020B0609070205080204" pitchFamily="49" charset="-128"/>
              </a:endParaRPr>
            </a:p>
          </p:txBody>
        </p:sp>
      </p:grpSp>
      <p:sp>
        <p:nvSpPr>
          <p:cNvPr id="9" name="正方形/長方形 8"/>
          <p:cNvSpPr/>
          <p:nvPr/>
        </p:nvSpPr>
        <p:spPr>
          <a:xfrm>
            <a:off x="158750" y="3028345"/>
            <a:ext cx="8851900" cy="420688"/>
          </a:xfrm>
          <a:prstGeom prst="rect">
            <a:avLst/>
          </a:prstGeom>
          <a:solidFill>
            <a:schemeClr val="bg1"/>
          </a:solidFill>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10" name="正方形/長方形 8"/>
          <p:cNvSpPr>
            <a:spLocks noChangeArrowheads="1"/>
          </p:cNvSpPr>
          <p:nvPr/>
        </p:nvSpPr>
        <p:spPr bwMode="auto">
          <a:xfrm>
            <a:off x="323528" y="2250781"/>
            <a:ext cx="88024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ja-JP" altLang="en-US" sz="2800" dirty="0">
                <a:latin typeface="ＭＳ ゴシック" panose="020B0609070205080204" pitchFamily="49" charset="-128"/>
                <a:ea typeface="ＭＳ ゴシック" panose="020B0609070205080204" pitchFamily="49" charset="-128"/>
              </a:rPr>
              <a:t>データの値を小さい順に並べると，次のようになる。</a:t>
            </a:r>
          </a:p>
        </p:txBody>
      </p:sp>
      <p:sp>
        <p:nvSpPr>
          <p:cNvPr id="11" name="Rectangle 3"/>
          <p:cNvSpPr>
            <a:spLocks noChangeArrowheads="1"/>
          </p:cNvSpPr>
          <p:nvPr/>
        </p:nvSpPr>
        <p:spPr bwMode="auto">
          <a:xfrm>
            <a:off x="158750" y="2885361"/>
            <a:ext cx="88519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266700" eaLnBrk="0" hangingPunct="0">
              <a:defRPr/>
            </a:pPr>
            <a:r>
              <a:rPr lang="en-US" altLang="ja-JP" sz="3600" b="1" dirty="0">
                <a:latin typeface="ＭＳ 明朝" panose="02020609040205080304" pitchFamily="17" charset="-128"/>
                <a:ea typeface="ＭＳ 明朝" panose="02020609040205080304" pitchFamily="17" charset="-128"/>
                <a:cs typeface="Times New Roman" pitchFamily="18" charset="0"/>
              </a:rPr>
              <a:t>0 0 0 1 4 5 6 9 13 14 16 18 20 21 23</a:t>
            </a:r>
            <a:endParaRPr lang="ja-JP" altLang="en-US" sz="3600" b="1" dirty="0">
              <a:latin typeface="ＭＳ 明朝" panose="02020609040205080304" pitchFamily="17" charset="-128"/>
              <a:ea typeface="ＭＳ 明朝" panose="02020609040205080304" pitchFamily="17" charset="-128"/>
              <a:cs typeface="Times New Roman" pitchFamily="18" charset="0"/>
            </a:endParaRPr>
          </a:p>
        </p:txBody>
      </p:sp>
      <p:sp>
        <p:nvSpPr>
          <p:cNvPr id="12" name="円/楕円 11"/>
          <p:cNvSpPr/>
          <p:nvPr/>
        </p:nvSpPr>
        <p:spPr>
          <a:xfrm>
            <a:off x="3578225" y="2993420"/>
            <a:ext cx="574675" cy="490538"/>
          </a:xfrm>
          <a:prstGeom prst="ellipse">
            <a:avLst/>
          </a:prstGeom>
          <a:noFill/>
          <a:ln w="34925">
            <a:solidFill>
              <a:srgbClr val="FF0000"/>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17" name="角丸四角形 16"/>
          <p:cNvSpPr/>
          <p:nvPr/>
        </p:nvSpPr>
        <p:spPr>
          <a:xfrm>
            <a:off x="251560" y="911935"/>
            <a:ext cx="720000" cy="396000"/>
          </a:xfrm>
          <a:prstGeom prst="roundRect">
            <a:avLst/>
          </a:prstGeom>
          <a:solidFill>
            <a:schemeClr val="accent4">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51520" y="879103"/>
            <a:ext cx="720080" cy="461665"/>
          </a:xfrm>
          <a:prstGeom prst="rect">
            <a:avLst/>
          </a:prstGeom>
          <a:noFill/>
        </p:spPr>
        <p:txBody>
          <a:bodyPr wrap="square" rtlCol="0">
            <a:spAutoFit/>
          </a:bodyPr>
          <a:lstStyle/>
          <a:p>
            <a:r>
              <a:rPr kumimoji="1" lang="ja-JP" altLang="en-US" sz="2400" dirty="0">
                <a:latin typeface="HGPｺﾞｼｯｸE" panose="020B0900000000000000" pitchFamily="50" charset="-128"/>
                <a:ea typeface="HGPｺﾞｼｯｸE" panose="020B0900000000000000" pitchFamily="50" charset="-128"/>
              </a:rPr>
              <a:t>問４</a:t>
            </a:r>
          </a:p>
        </p:txBody>
      </p:sp>
      <p:sp>
        <p:nvSpPr>
          <p:cNvPr id="15" name="正方形/長方形 14"/>
          <p:cNvSpPr/>
          <p:nvPr/>
        </p:nvSpPr>
        <p:spPr>
          <a:xfrm>
            <a:off x="1187624" y="4702503"/>
            <a:ext cx="5570756" cy="954107"/>
          </a:xfrm>
          <a:prstGeom prst="rect">
            <a:avLst/>
          </a:prstGeom>
        </p:spPr>
        <p:txBody>
          <a:bodyPr wrap="none">
            <a:spAutoFit/>
          </a:bodyPr>
          <a:lstStyle/>
          <a:p>
            <a:pPr>
              <a:spcAft>
                <a:spcPts val="0"/>
              </a:spcAft>
            </a:pPr>
            <a:r>
              <a:rPr lang="ja-JP" altLang="ja-JP" sz="2800" kern="0" dirty="0">
                <a:latin typeface="ＭＳ ゴシック" panose="020B0609070205080204" pitchFamily="49" charset="-128"/>
                <a:ea typeface="ＭＳ ゴシック" panose="020B0609070205080204" pitchFamily="49" charset="-128"/>
                <a:cs typeface="HiraMinPro-W3-Identity-H"/>
              </a:rPr>
              <a:t>中央値は，</a:t>
            </a:r>
            <a:r>
              <a:rPr lang="en-US" altLang="ja-JP" sz="2800" kern="0" dirty="0">
                <a:latin typeface="ＭＳ 明朝" panose="02020609040205080304" pitchFamily="17" charset="-128"/>
                <a:ea typeface="ＭＳ 明朝" panose="02020609040205080304" pitchFamily="17" charset="-128"/>
                <a:cs typeface="TSMath-Roman"/>
              </a:rPr>
              <a:t>8</a:t>
            </a:r>
            <a:r>
              <a:rPr lang="ja-JP" altLang="ja-JP" sz="2800" kern="0" dirty="0">
                <a:latin typeface="ＭＳ ゴシック" panose="020B0609070205080204" pitchFamily="49" charset="-128"/>
                <a:ea typeface="ＭＳ ゴシック" panose="020B0609070205080204" pitchFamily="49" charset="-128"/>
                <a:cs typeface="HiraMinPro-W3-Identity-H"/>
              </a:rPr>
              <a:t>番目の値</a:t>
            </a:r>
            <a:r>
              <a:rPr lang="en-US" altLang="ja-JP" sz="2800" kern="0" dirty="0">
                <a:latin typeface="ＭＳ 明朝" panose="02020609040205080304" pitchFamily="17" charset="-128"/>
                <a:ea typeface="ＭＳ 明朝" panose="02020609040205080304" pitchFamily="17" charset="-128"/>
                <a:cs typeface="TSMath-Roman"/>
              </a:rPr>
              <a:t>9</a:t>
            </a:r>
            <a:r>
              <a:rPr lang="ja-JP" altLang="ja-JP" sz="2800" kern="0" dirty="0">
                <a:latin typeface="ＭＳ ゴシック" panose="020B0609070205080204" pitchFamily="49" charset="-128"/>
                <a:ea typeface="ＭＳ ゴシック" panose="020B0609070205080204" pitchFamily="49" charset="-128"/>
                <a:cs typeface="HiraMinPro-W3-Identity-H"/>
              </a:rPr>
              <a:t>である</a:t>
            </a:r>
            <a:r>
              <a:rPr lang="ja-JP" altLang="ja-JP" sz="2800" kern="0" dirty="0" smtClean="0">
                <a:latin typeface="ＭＳ ゴシック" panose="020B0609070205080204" pitchFamily="49" charset="-128"/>
                <a:ea typeface="ＭＳ ゴシック" panose="020B0609070205080204" pitchFamily="49" charset="-128"/>
                <a:cs typeface="HiraMinPro-W3-Identity-H"/>
              </a:rPr>
              <a:t>から</a:t>
            </a:r>
            <a:endParaRPr lang="en-US" altLang="ja-JP" sz="2800" kern="0" dirty="0" smtClean="0">
              <a:latin typeface="ＭＳ ゴシック" panose="020B0609070205080204" pitchFamily="49" charset="-128"/>
              <a:ea typeface="ＭＳ ゴシック" panose="020B0609070205080204" pitchFamily="49" charset="-128"/>
              <a:cs typeface="HiraMinPro-W3-Identity-H"/>
            </a:endParaRPr>
          </a:p>
          <a:p>
            <a:pPr>
              <a:spcAft>
                <a:spcPts val="0"/>
              </a:spcAft>
            </a:pPr>
            <a:r>
              <a:rPr lang="ja-JP" altLang="en-US" sz="2800" b="1" kern="0" dirty="0">
                <a:latin typeface="ＭＳ 明朝" panose="02020609040205080304" pitchFamily="17" charset="-128"/>
                <a:ea typeface="ＭＳ 明朝" panose="02020609040205080304" pitchFamily="17" charset="-128"/>
                <a:cs typeface="TSMath-Bold"/>
              </a:rPr>
              <a:t>　　</a:t>
            </a:r>
            <a:r>
              <a:rPr lang="en-US" altLang="ja-JP" sz="2800" b="1" kern="0" dirty="0">
                <a:solidFill>
                  <a:srgbClr val="FF0000"/>
                </a:solidFill>
                <a:latin typeface="ＭＳ 明朝" panose="02020609040205080304" pitchFamily="17" charset="-128"/>
                <a:ea typeface="ＭＳ 明朝" panose="02020609040205080304" pitchFamily="17" charset="-128"/>
                <a:cs typeface="TSMath-Bold"/>
              </a:rPr>
              <a:t>9</a:t>
            </a:r>
            <a:r>
              <a:rPr lang="ja-JP" altLang="ja-JP" sz="2800" b="1" kern="0" dirty="0" smtClean="0">
                <a:solidFill>
                  <a:srgbClr val="FF0000"/>
                </a:solidFill>
                <a:latin typeface="ＭＳ ゴシック" panose="020B0609070205080204" pitchFamily="49" charset="-128"/>
                <a:ea typeface="ＭＳ ゴシック" panose="020B0609070205080204" pitchFamily="49" charset="-128"/>
                <a:cs typeface="HiraKakuStd-W5-Identity-H"/>
              </a:rPr>
              <a:t>時間</a:t>
            </a:r>
            <a:endParaRPr lang="ja-JP" altLang="ja-JP" sz="2800" b="1"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3" name="テキスト ボックス 12"/>
          <p:cNvSpPr txBox="1"/>
          <p:nvPr/>
        </p:nvSpPr>
        <p:spPr>
          <a:xfrm>
            <a:off x="1042988" y="879103"/>
            <a:ext cx="7777162" cy="1200329"/>
          </a:xfrm>
          <a:prstGeom prst="rect">
            <a:avLst/>
          </a:prstGeom>
          <a:noFill/>
        </p:spPr>
        <p:txBody>
          <a:bodyPr wrap="square" rtlCol="0">
            <a:spAutoFit/>
          </a:bodyPr>
          <a:lstStyle/>
          <a:p>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教科書</a:t>
            </a:r>
            <a:r>
              <a:rPr lang="en-US" altLang="ja-JP" sz="2400" kern="100" dirty="0">
                <a:latin typeface="ＭＳ 明朝" panose="02020609040205080304" pitchFamily="17" charset="-128"/>
                <a:ea typeface="ＭＳ 明朝" panose="02020609040205080304" pitchFamily="17" charset="-128"/>
                <a:cs typeface="Times New Roman" panose="02020603050405020304" pitchFamily="18" charset="0"/>
              </a:rPr>
              <a:t>128</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ページの</a:t>
            </a:r>
            <a:r>
              <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班の読書時間を，</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値の</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小さい順に並べると次のようになる。</a:t>
            </a:r>
            <a:r>
              <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班の読書時間の中央値を求めなさい。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257175" y="84138"/>
            <a:ext cx="8636000"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２ 代表値　</a:t>
            </a:r>
            <a:r>
              <a:rPr lang="en-US" altLang="ja-JP" sz="2000" b="1" dirty="0">
                <a:solidFill>
                  <a:schemeClr val="tx1"/>
                </a:solidFill>
                <a:latin typeface="+mn-ea"/>
              </a:rPr>
              <a:t>– </a:t>
            </a:r>
            <a:r>
              <a:rPr lang="ja-JP" altLang="en-US" sz="2000" b="1" dirty="0">
                <a:solidFill>
                  <a:schemeClr val="tx1"/>
                </a:solidFill>
                <a:latin typeface="+mn-ea"/>
              </a:rPr>
              <a:t>平均値と中央値 </a:t>
            </a:r>
            <a:r>
              <a:rPr lang="en-US" altLang="ja-JP" sz="2000" b="1" dirty="0">
                <a:solidFill>
                  <a:schemeClr val="tx1"/>
                </a:solidFill>
                <a:latin typeface="+mn-ea"/>
              </a:rPr>
              <a:t>-</a:t>
            </a:r>
            <a:r>
              <a:rPr lang="en-US" altLang="ja-JP" sz="2800" b="1" dirty="0">
                <a:solidFill>
                  <a:schemeClr val="tx1"/>
                </a:solidFill>
                <a:latin typeface="+mn-ea"/>
              </a:rPr>
              <a:t>             </a:t>
            </a:r>
            <a:r>
              <a:rPr lang="ja-JP" altLang="en-US" sz="2800" b="1" dirty="0">
                <a:solidFill>
                  <a:schemeClr val="accent2">
                    <a:lumMod val="50000"/>
                  </a:schemeClr>
                </a:solidFill>
                <a:latin typeface="+mn-ea"/>
              </a:rPr>
              <a:t>　　　　　      </a:t>
            </a:r>
            <a:r>
              <a:rPr lang="ja-JP" altLang="en-US" sz="2800" b="1" dirty="0">
                <a:solidFill>
                  <a:schemeClr val="tx1"/>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p.130)</a:t>
            </a:r>
            <a:endParaRPr lang="ja-JP" altLang="en-US" sz="1600" b="1" dirty="0">
              <a:solidFill>
                <a:schemeClr val="tx1"/>
              </a:solidFill>
              <a:latin typeface="+mn-ea"/>
            </a:endParaRPr>
          </a:p>
        </p:txBody>
      </p:sp>
      <p:sp>
        <p:nvSpPr>
          <p:cNvPr id="13" name="テキスト ボックス 12"/>
          <p:cNvSpPr txBox="1"/>
          <p:nvPr/>
        </p:nvSpPr>
        <p:spPr>
          <a:xfrm>
            <a:off x="323850" y="879103"/>
            <a:ext cx="8496300" cy="2677656"/>
          </a:xfrm>
          <a:prstGeom prst="rect">
            <a:avLst/>
          </a:prstGeom>
          <a:noFill/>
        </p:spPr>
        <p:txBody>
          <a:bodyPr wrap="square" rtlCol="0">
            <a:spAutoFit/>
          </a:bodyPr>
          <a:lstStyle/>
          <a:p>
            <a:pPr>
              <a:lnSpc>
                <a:spcPct val="150000"/>
              </a:lnSpc>
            </a:pPr>
            <a:r>
              <a:rPr lang="ja-JP" altLang="en-US" sz="2800" kern="100" dirty="0">
                <a:latin typeface="ＭＳ ゴシック" panose="020B0609070205080204" pitchFamily="49" charset="-128"/>
                <a:ea typeface="ＭＳ ゴシック" panose="020B0609070205080204" pitchFamily="49" charset="-128"/>
                <a:cs typeface="Times New Roman" panose="02020603050405020304" pitchFamily="18" charset="0"/>
              </a:rPr>
              <a:t>データのなかに，ほかの値とかけ離れた値がある場合がある。このようなときは，平均値よりも中央値の方がその影響を受けにくいので，代表値としては，平均値より中央値が適当である。</a:t>
            </a:r>
            <a:endParaRPr lang="ja-JP" altLang="ja-JP" sz="28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792649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正方形/長方形 2"/>
          <p:cNvSpPr>
            <a:spLocks noChangeArrowheads="1"/>
          </p:cNvSpPr>
          <p:nvPr/>
        </p:nvSpPr>
        <p:spPr bwMode="auto">
          <a:xfrm>
            <a:off x="323528" y="836613"/>
            <a:ext cx="849662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74850" indent="-1974850">
              <a:defRPr/>
            </a:pPr>
            <a:r>
              <a:rPr lang="en-US" altLang="ja-JP" sz="2800" dirty="0">
                <a:latin typeface="ＭＳ ゴシック" panose="020B0609070205080204" pitchFamily="49" charset="-128"/>
                <a:ea typeface="ＭＳ ゴシック" panose="020B0609070205080204" pitchFamily="49" charset="-128"/>
              </a:rPr>
              <a:t>(</a:t>
            </a:r>
            <a:r>
              <a:rPr lang="en-US" altLang="ja-JP" sz="2800" b="1" dirty="0">
                <a:latin typeface="ＭＳ ゴシック" panose="020B0609070205080204" pitchFamily="49" charset="-128"/>
                <a:ea typeface="ＭＳ ゴシック" panose="020B0609070205080204" pitchFamily="49" charset="-128"/>
              </a:rPr>
              <a:t> </a:t>
            </a:r>
            <a:r>
              <a:rPr lang="ja-JP" altLang="en-US" sz="2800" b="1" dirty="0">
                <a:solidFill>
                  <a:srgbClr val="FF0000"/>
                </a:solidFill>
                <a:latin typeface="ＭＳ ゴシック" panose="020B0609070205080204" pitchFamily="49" charset="-128"/>
                <a:ea typeface="ＭＳ ゴシック" panose="020B0609070205080204" pitchFamily="49" charset="-128"/>
              </a:rPr>
              <a:t>最頻値 </a:t>
            </a:r>
            <a:r>
              <a:rPr lang="en-US" altLang="ja-JP" sz="2800" dirty="0">
                <a:latin typeface="ＭＳ ゴシック" panose="020B0609070205080204" pitchFamily="49" charset="-128"/>
                <a:ea typeface="ＭＳ ゴシック" panose="020B0609070205080204" pitchFamily="49" charset="-128"/>
              </a:rPr>
              <a:t>)</a:t>
            </a:r>
            <a:r>
              <a:rPr lang="ja-JP" altLang="ja-JP" sz="2800" dirty="0">
                <a:latin typeface="ＭＳ ゴシック" panose="020B0609070205080204" pitchFamily="49" charset="-128"/>
                <a:ea typeface="ＭＳ ゴシック" panose="020B0609070205080204" pitchFamily="49" charset="-128"/>
              </a:rPr>
              <a:t>：度数分布表で</a:t>
            </a:r>
            <a:r>
              <a:rPr lang="ja-JP" altLang="en-US" sz="2800" dirty="0">
                <a:latin typeface="ＭＳ ゴシック" panose="020B0609070205080204" pitchFamily="49" charset="-128"/>
                <a:ea typeface="ＭＳ ゴシック" panose="020B0609070205080204" pitchFamily="49" charset="-128"/>
              </a:rPr>
              <a:t>，</a:t>
            </a:r>
            <a:r>
              <a:rPr lang="ja-JP" altLang="ja-JP" sz="2800" dirty="0">
                <a:latin typeface="ＭＳ ゴシック" panose="020B0609070205080204" pitchFamily="49" charset="-128"/>
                <a:ea typeface="ＭＳ ゴシック" panose="020B0609070205080204" pitchFamily="49" charset="-128"/>
              </a:rPr>
              <a:t>度数が</a:t>
            </a:r>
            <a:r>
              <a:rPr lang="ja-JP" altLang="en-US" sz="2800" dirty="0">
                <a:latin typeface="ＭＳ ゴシック" panose="020B0609070205080204" pitchFamily="49" charset="-128"/>
                <a:ea typeface="ＭＳ ゴシック" panose="020B0609070205080204" pitchFamily="49" charset="-128"/>
              </a:rPr>
              <a:t>最も大きい</a:t>
            </a:r>
            <a:r>
              <a:rPr lang="ja-JP" altLang="ja-JP" sz="2800" dirty="0">
                <a:latin typeface="ＭＳ ゴシック" panose="020B0609070205080204" pitchFamily="49" charset="-128"/>
                <a:ea typeface="ＭＳ ゴシック" panose="020B0609070205080204" pitchFamily="49" charset="-128"/>
              </a:rPr>
              <a:t>階級の階級値</a:t>
            </a:r>
            <a:r>
              <a:rPr lang="ja-JP" altLang="en-US" sz="2800" dirty="0">
                <a:latin typeface="ＭＳ ゴシック" panose="020B0609070205080204" pitchFamily="49" charset="-128"/>
                <a:ea typeface="ＭＳ ゴシック" panose="020B0609070205080204" pitchFamily="49" charset="-128"/>
              </a:rPr>
              <a:t>。ヒストグラムにおいて，最も高い長方形に対応する階級値である。</a:t>
            </a:r>
            <a:endParaRPr lang="ja-JP" altLang="ja-JP" sz="2800" dirty="0">
              <a:latin typeface="ＭＳ ゴシック" panose="020B0609070205080204" pitchFamily="49" charset="-128"/>
              <a:ea typeface="ＭＳ ゴシック" panose="020B0609070205080204" pitchFamily="49" charset="-128"/>
            </a:endParaRPr>
          </a:p>
        </p:txBody>
      </p:sp>
      <p:sp>
        <p:nvSpPr>
          <p:cNvPr id="12" name="メモ 11"/>
          <p:cNvSpPr/>
          <p:nvPr/>
        </p:nvSpPr>
        <p:spPr>
          <a:xfrm>
            <a:off x="467544" y="906056"/>
            <a:ext cx="1800200" cy="468313"/>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j-ea"/>
              <a:ea typeface="+mj-ea"/>
            </a:endParaRPr>
          </a:p>
        </p:txBody>
      </p:sp>
      <p:sp>
        <p:nvSpPr>
          <p:cNvPr id="11" name="タイトル 1"/>
          <p:cNvSpPr txBox="1">
            <a:spLocks/>
          </p:cNvSpPr>
          <p:nvPr/>
        </p:nvSpPr>
        <p:spPr bwMode="auto">
          <a:xfrm>
            <a:off x="254000" y="84138"/>
            <a:ext cx="8566472"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２ 代表値　</a:t>
            </a:r>
            <a:r>
              <a:rPr lang="en-US" altLang="ja-JP" sz="2000" b="1" dirty="0">
                <a:solidFill>
                  <a:schemeClr val="tx1"/>
                </a:solidFill>
                <a:latin typeface="+mn-ea"/>
              </a:rPr>
              <a:t>– </a:t>
            </a:r>
            <a:r>
              <a:rPr lang="ja-JP" altLang="en-US" sz="2000" b="1" dirty="0">
                <a:solidFill>
                  <a:schemeClr val="tx1"/>
                </a:solidFill>
                <a:latin typeface="+mn-ea"/>
              </a:rPr>
              <a:t>最頻値 </a:t>
            </a:r>
            <a:r>
              <a:rPr lang="en-US" altLang="ja-JP" sz="2000" b="1" dirty="0">
                <a:solidFill>
                  <a:schemeClr val="tx1"/>
                </a:solidFill>
                <a:latin typeface="+mn-ea"/>
              </a:rPr>
              <a:t>-             </a:t>
            </a:r>
            <a:r>
              <a:rPr lang="en-US" altLang="ja-JP" sz="2800" b="1" dirty="0">
                <a:solidFill>
                  <a:schemeClr val="tx1"/>
                </a:solidFill>
                <a:latin typeface="+mn-ea"/>
              </a:rPr>
              <a:t>             </a:t>
            </a:r>
            <a:r>
              <a:rPr lang="ja-JP" altLang="en-US" sz="2800" b="1" dirty="0">
                <a:solidFill>
                  <a:schemeClr val="accent2">
                    <a:lumMod val="50000"/>
                  </a:schemeClr>
                </a:solidFill>
                <a:latin typeface="+mn-ea"/>
              </a:rPr>
              <a:t>　　　　　</a:t>
            </a:r>
            <a:r>
              <a:rPr lang="ja-JP" altLang="en-US" sz="2800" b="1" dirty="0">
                <a:solidFill>
                  <a:schemeClr val="tx1"/>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p.131)</a:t>
            </a:r>
            <a:endParaRPr lang="ja-JP" altLang="en-US" sz="1600" b="1" dirty="0">
              <a:solidFill>
                <a:schemeClr val="tx1"/>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xit" presetSubtype="6" fill="hold" grpId="0" nodeType="clickEffect">
                                  <p:stCondLst>
                                    <p:cond delay="0"/>
                                  </p:stCondLst>
                                  <p:childTnLst>
                                    <p:animEffect transition="out" filter="strips(downRight)">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コンテンツ プレースホルダ 4"/>
          <p:cNvGraphicFramePr>
            <a:graphicFrameLocks/>
          </p:cNvGraphicFramePr>
          <p:nvPr>
            <p:extLst>
              <p:ext uri="{D42A27DB-BD31-4B8C-83A1-F6EECF244321}">
                <p14:modId xmlns:p14="http://schemas.microsoft.com/office/powerpoint/2010/main" val="1174431616"/>
              </p:ext>
            </p:extLst>
          </p:nvPr>
        </p:nvGraphicFramePr>
        <p:xfrm>
          <a:off x="4772025" y="1053232"/>
          <a:ext cx="4192588" cy="4098923"/>
        </p:xfrm>
        <a:graphic>
          <a:graphicData uri="http://schemas.openxmlformats.org/drawingml/2006/table">
            <a:tbl>
              <a:tblPr firstRow="1" bandRow="1">
                <a:tableStyleId>{21E4AEA4-8DFA-4A89-87EB-49C32662AFE0}</a:tableStyleId>
              </a:tblPr>
              <a:tblGrid>
                <a:gridCol w="2152314">
                  <a:extLst>
                    <a:ext uri="{9D8B030D-6E8A-4147-A177-3AD203B41FA5}">
                      <a16:colId xmlns:a16="http://schemas.microsoft.com/office/drawing/2014/main" xmlns="" val="20000"/>
                    </a:ext>
                  </a:extLst>
                </a:gridCol>
                <a:gridCol w="1139460">
                  <a:extLst>
                    <a:ext uri="{9D8B030D-6E8A-4147-A177-3AD203B41FA5}">
                      <a16:colId xmlns:a16="http://schemas.microsoft.com/office/drawing/2014/main" xmlns="" val="20001"/>
                    </a:ext>
                  </a:extLst>
                </a:gridCol>
                <a:gridCol w="900814">
                  <a:extLst>
                    <a:ext uri="{9D8B030D-6E8A-4147-A177-3AD203B41FA5}">
                      <a16:colId xmlns:a16="http://schemas.microsoft.com/office/drawing/2014/main" xmlns="" val="20002"/>
                    </a:ext>
                  </a:extLst>
                </a:gridCol>
              </a:tblGrid>
              <a:tr h="748587">
                <a:tc>
                  <a:txBody>
                    <a:bodyPr/>
                    <a:lstStyle/>
                    <a:p>
                      <a:pPr algn="ctr"/>
                      <a:r>
                        <a:rPr kumimoji="1" lang="ja-JP" altLang="en-US" sz="2400" dirty="0">
                          <a:latin typeface="+mj-ea"/>
                          <a:ea typeface="+mj-ea"/>
                        </a:rPr>
                        <a:t>時間の階級</a:t>
                      </a:r>
                      <a:endParaRPr kumimoji="1" lang="en-US" altLang="ja-JP" sz="2800" dirty="0">
                        <a:solidFill>
                          <a:schemeClr val="bg1"/>
                        </a:solidFill>
                        <a:latin typeface="+mj-ea"/>
                        <a:ea typeface="+mj-ea"/>
                      </a:endParaRPr>
                    </a:p>
                    <a:p>
                      <a:pPr algn="ctr"/>
                      <a:r>
                        <a:rPr kumimoji="1" lang="en-US" altLang="ja-JP" sz="2000" dirty="0">
                          <a:solidFill>
                            <a:schemeClr val="bg1"/>
                          </a:solidFill>
                          <a:latin typeface="ＭＳ 明朝" panose="02020609040205080304" pitchFamily="17" charset="-128"/>
                          <a:ea typeface="ＭＳ 明朝" panose="02020609040205080304" pitchFamily="17" charset="-128"/>
                        </a:rPr>
                        <a:t>(</a:t>
                      </a:r>
                      <a:r>
                        <a:rPr kumimoji="1" lang="ja-JP" altLang="en-US" sz="2000" dirty="0">
                          <a:solidFill>
                            <a:schemeClr val="bg1"/>
                          </a:solidFill>
                          <a:latin typeface="+mj-ea"/>
                          <a:ea typeface="+mj-ea"/>
                        </a:rPr>
                        <a:t>時間</a:t>
                      </a:r>
                      <a:r>
                        <a:rPr kumimoji="1" lang="en-US" altLang="ja-JP" sz="2000" dirty="0">
                          <a:solidFill>
                            <a:schemeClr val="bg1"/>
                          </a:solidFill>
                          <a:latin typeface="ＭＳ 明朝" panose="02020609040205080304" pitchFamily="17" charset="-128"/>
                          <a:ea typeface="ＭＳ 明朝" panose="02020609040205080304" pitchFamily="17" charset="-128"/>
                        </a:rPr>
                        <a:t>)</a:t>
                      </a: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kumimoji="1" lang="ja-JP" altLang="en-US" sz="2400" dirty="0">
                          <a:solidFill>
                            <a:schemeClr val="bg1"/>
                          </a:solidFill>
                          <a:latin typeface="+mj-ea"/>
                          <a:ea typeface="+mj-ea"/>
                        </a:rPr>
                        <a:t>階級値</a:t>
                      </a:r>
                      <a:endParaRPr kumimoji="1" lang="en-US" altLang="ja-JP" sz="2400" dirty="0">
                        <a:solidFill>
                          <a:schemeClr val="bg1"/>
                        </a:solidFill>
                        <a:latin typeface="+mj-ea"/>
                        <a:ea typeface="+mj-ea"/>
                      </a:endParaRPr>
                    </a:p>
                    <a:p>
                      <a:pPr algn="ctr"/>
                      <a:r>
                        <a:rPr kumimoji="1" lang="en-US" altLang="ja-JP" sz="2000" dirty="0">
                          <a:solidFill>
                            <a:schemeClr val="bg1"/>
                          </a:solidFill>
                          <a:latin typeface="ＭＳ 明朝" panose="02020609040205080304" pitchFamily="17" charset="-128"/>
                          <a:ea typeface="ＭＳ 明朝" panose="02020609040205080304" pitchFamily="17" charset="-128"/>
                        </a:rPr>
                        <a:t>(</a:t>
                      </a:r>
                      <a:r>
                        <a:rPr kumimoji="1" lang="ja-JP" altLang="en-US" sz="2000" dirty="0">
                          <a:solidFill>
                            <a:schemeClr val="bg1"/>
                          </a:solidFill>
                          <a:latin typeface="+mj-ea"/>
                          <a:ea typeface="+mj-ea"/>
                        </a:rPr>
                        <a:t>時間</a:t>
                      </a:r>
                      <a:r>
                        <a:rPr kumimoji="1" lang="en-US" altLang="ja-JP" sz="2000" dirty="0">
                          <a:solidFill>
                            <a:schemeClr val="bg1"/>
                          </a:solidFill>
                          <a:latin typeface="ＭＳ 明朝" panose="02020609040205080304" pitchFamily="17" charset="-128"/>
                          <a:ea typeface="ＭＳ 明朝" panose="02020609040205080304" pitchFamily="17" charset="-128"/>
                        </a:rPr>
                        <a:t>)</a:t>
                      </a:r>
                      <a:endParaRPr kumimoji="1" lang="ja-JP" altLang="en-US" sz="2000" dirty="0">
                        <a:solidFill>
                          <a:schemeClr val="bg1"/>
                        </a:solidFill>
                        <a:latin typeface="ＭＳ 明朝" panose="02020609040205080304" pitchFamily="17" charset="-128"/>
                        <a:ea typeface="ＭＳ 明朝" panose="02020609040205080304" pitchFamily="17" charset="-128"/>
                      </a:endParaRP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kumimoji="1" lang="ja-JP" altLang="en-US" sz="2400" b="1" kern="1200" dirty="0">
                          <a:solidFill>
                            <a:schemeClr val="bg1"/>
                          </a:solidFill>
                          <a:latin typeface="+mj-ea"/>
                          <a:ea typeface="+mn-ea"/>
                          <a:cs typeface="+mn-cs"/>
                        </a:rPr>
                        <a:t>度数</a:t>
                      </a:r>
                      <a:endParaRPr kumimoji="1" lang="en-US" altLang="ja-JP" sz="2400" b="1" kern="1200" dirty="0">
                        <a:solidFill>
                          <a:schemeClr val="bg1"/>
                        </a:solidFill>
                        <a:latin typeface="+mj-ea"/>
                        <a:ea typeface="+mn-ea"/>
                        <a:cs typeface="+mn-cs"/>
                      </a:endParaRPr>
                    </a:p>
                    <a:p>
                      <a:pPr algn="ctr"/>
                      <a:r>
                        <a:rPr kumimoji="1" lang="en-US" altLang="ja-JP" sz="2000" b="1" kern="1200" dirty="0">
                          <a:solidFill>
                            <a:schemeClr val="bg1"/>
                          </a:solidFill>
                          <a:latin typeface="ＭＳ 明朝" panose="02020609040205080304" pitchFamily="17" charset="-128"/>
                          <a:ea typeface="ＭＳ 明朝" panose="02020609040205080304" pitchFamily="17" charset="-128"/>
                          <a:cs typeface="+mn-cs"/>
                        </a:rPr>
                        <a:t>(</a:t>
                      </a:r>
                      <a:r>
                        <a:rPr kumimoji="1" lang="ja-JP" altLang="en-US" sz="2000" b="1" kern="1200" dirty="0">
                          <a:solidFill>
                            <a:schemeClr val="bg1"/>
                          </a:solidFill>
                          <a:latin typeface="+mj-ea"/>
                          <a:ea typeface="+mn-ea"/>
                          <a:cs typeface="+mn-cs"/>
                        </a:rPr>
                        <a:t>人</a:t>
                      </a:r>
                      <a:r>
                        <a:rPr kumimoji="1" lang="en-US" altLang="ja-JP" sz="2000" b="1" kern="1200" dirty="0">
                          <a:solidFill>
                            <a:schemeClr val="bg1"/>
                          </a:solidFill>
                          <a:latin typeface="ＭＳ 明朝" panose="02020609040205080304" pitchFamily="17" charset="-128"/>
                          <a:ea typeface="ＭＳ 明朝" panose="02020609040205080304" pitchFamily="17" charset="-128"/>
                          <a:cs typeface="+mn-cs"/>
                        </a:rPr>
                        <a:t>)</a:t>
                      </a:r>
                      <a:endParaRPr kumimoji="1" lang="ja-JP" altLang="en-US" sz="2000" b="1" kern="1200" dirty="0">
                        <a:solidFill>
                          <a:schemeClr val="bg1"/>
                        </a:solidFill>
                        <a:latin typeface="ＭＳ 明朝" panose="02020609040205080304" pitchFamily="17" charset="-128"/>
                        <a:ea typeface="ＭＳ 明朝" panose="02020609040205080304" pitchFamily="17" charset="-128"/>
                        <a:cs typeface="+mn-cs"/>
                      </a:endParaRP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xmlns="" val="10000"/>
                  </a:ext>
                </a:extLst>
              </a:tr>
              <a:tr h="474265">
                <a:tc>
                  <a:txBody>
                    <a:bodyPr/>
                    <a:lstStyle/>
                    <a:p>
                      <a:pPr algn="ctr"/>
                      <a:r>
                        <a:rPr kumimoji="1" lang="en-US" altLang="ja-JP" sz="2600" dirty="0">
                          <a:latin typeface="ＭＳ 明朝" panose="02020609040205080304" pitchFamily="17" charset="-128"/>
                          <a:ea typeface="ＭＳ 明朝" panose="02020609040205080304" pitchFamily="17" charset="-128"/>
                        </a:rPr>
                        <a:t>0</a:t>
                      </a:r>
                      <a:r>
                        <a:rPr kumimoji="1" lang="ja-JP" altLang="en-US" sz="2400" dirty="0">
                          <a:latin typeface="+mj-ea"/>
                          <a:ea typeface="+mj-ea"/>
                        </a:rPr>
                        <a:t>以上</a:t>
                      </a:r>
                      <a:r>
                        <a:rPr kumimoji="1" lang="ja-JP" altLang="en-US" sz="2600" dirty="0">
                          <a:latin typeface="ＭＳ 明朝" panose="02020609040205080304" pitchFamily="17" charset="-128"/>
                          <a:ea typeface="ＭＳ 明朝" panose="02020609040205080304" pitchFamily="17" charset="-128"/>
                        </a:rPr>
                        <a:t>～</a:t>
                      </a:r>
                      <a:r>
                        <a:rPr kumimoji="1" lang="en-US" altLang="ja-JP" sz="2600" dirty="0">
                          <a:latin typeface="ＭＳ 明朝" panose="02020609040205080304" pitchFamily="17" charset="-128"/>
                          <a:ea typeface="ＭＳ 明朝" panose="02020609040205080304" pitchFamily="17" charset="-128"/>
                        </a:rPr>
                        <a:t>4</a:t>
                      </a:r>
                      <a:r>
                        <a:rPr kumimoji="1" lang="ja-JP" altLang="en-US" sz="2400" dirty="0">
                          <a:latin typeface="+mj-ea"/>
                          <a:ea typeface="+mj-ea"/>
                        </a:rPr>
                        <a:t>未満</a:t>
                      </a: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492125" algn="l"/>
                      <a:r>
                        <a:rPr kumimoji="1" lang="en-US" altLang="ja-JP" sz="2600" dirty="0">
                          <a:latin typeface="ＭＳ 明朝" panose="02020609040205080304" pitchFamily="17" charset="-128"/>
                          <a:ea typeface="ＭＳ 明朝" panose="02020609040205080304" pitchFamily="17" charset="-128"/>
                        </a:rPr>
                        <a:t>2</a:t>
                      </a:r>
                      <a:endParaRPr kumimoji="1" lang="ja-JP" altLang="en-US" sz="2600" dirty="0">
                        <a:solidFill>
                          <a:srgbClr val="C00000"/>
                        </a:solidFill>
                        <a:latin typeface="ＭＳ 明朝" panose="02020609040205080304" pitchFamily="17" charset="-128"/>
                        <a:ea typeface="ＭＳ 明朝" panose="02020609040205080304" pitchFamily="17" charset="-128"/>
                      </a:endParaRP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361950" algn="l" defTabSz="914400" rtl="0" eaLnBrk="1" fontAlgn="auto" latinLnBrk="0" hangingPunct="1">
                        <a:lnSpc>
                          <a:spcPct val="100000"/>
                        </a:lnSpc>
                        <a:spcBef>
                          <a:spcPts val="0"/>
                        </a:spcBef>
                        <a:spcAft>
                          <a:spcPts val="0"/>
                        </a:spcAft>
                        <a:buClrTx/>
                        <a:buSzTx/>
                        <a:buFontTx/>
                        <a:buNone/>
                        <a:tabLst/>
                        <a:defRPr/>
                      </a:pPr>
                      <a:r>
                        <a:rPr kumimoji="1" lang="en-US" altLang="ja-JP" sz="2600" kern="1200" dirty="0">
                          <a:solidFill>
                            <a:schemeClr val="dk1"/>
                          </a:solidFill>
                          <a:latin typeface="ＭＳ 明朝" panose="02020609040205080304" pitchFamily="17" charset="-128"/>
                          <a:ea typeface="ＭＳ 明朝" panose="02020609040205080304" pitchFamily="17" charset="-128"/>
                          <a:cs typeface="+mn-cs"/>
                        </a:rPr>
                        <a:t>3</a:t>
                      </a:r>
                      <a:endParaRPr kumimoji="1" lang="ja-JP" altLang="en-US" sz="2600" kern="1200" dirty="0">
                        <a:solidFill>
                          <a:srgbClr val="C00000"/>
                        </a:solidFill>
                        <a:latin typeface="ＭＳ 明朝" panose="02020609040205080304" pitchFamily="17" charset="-128"/>
                        <a:ea typeface="ＭＳ 明朝" panose="02020609040205080304" pitchFamily="17" charset="-128"/>
                        <a:cs typeface="+mn-cs"/>
                      </a:endParaRP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74265">
                <a:tc>
                  <a:txBody>
                    <a:bodyPr/>
                    <a:lstStyle/>
                    <a:p>
                      <a:pPr algn="ctr"/>
                      <a:r>
                        <a:rPr kumimoji="1" lang="en-US" altLang="ja-JP" sz="2600" dirty="0">
                          <a:latin typeface="ＭＳ 明朝" panose="02020609040205080304" pitchFamily="17" charset="-128"/>
                          <a:ea typeface="ＭＳ 明朝" panose="02020609040205080304" pitchFamily="17" charset="-128"/>
                        </a:rPr>
                        <a:t>4</a:t>
                      </a:r>
                      <a:r>
                        <a:rPr kumimoji="1" lang="ja-JP" altLang="en-US" sz="2600" dirty="0">
                          <a:latin typeface="ＭＳ 明朝" panose="02020609040205080304" pitchFamily="17" charset="-128"/>
                          <a:ea typeface="ＭＳ 明朝" panose="02020609040205080304" pitchFamily="17" charset="-128"/>
                        </a:rPr>
                        <a:t>　 ～　</a:t>
                      </a:r>
                      <a:r>
                        <a:rPr kumimoji="1" lang="en-US" altLang="ja-JP" sz="2600" dirty="0">
                          <a:latin typeface="ＭＳ 明朝" panose="02020609040205080304" pitchFamily="17" charset="-128"/>
                          <a:ea typeface="ＭＳ 明朝" panose="02020609040205080304" pitchFamily="17" charset="-128"/>
                        </a:rPr>
                        <a:t>8</a:t>
                      </a:r>
                      <a:endParaRPr kumimoji="1" lang="ja-JP" altLang="en-US" sz="2600" dirty="0">
                        <a:latin typeface="ＭＳ 明朝" panose="02020609040205080304" pitchFamily="17" charset="-128"/>
                        <a:ea typeface="ＭＳ 明朝" panose="02020609040205080304" pitchFamily="17" charset="-128"/>
                      </a:endParaRP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492125" algn="l"/>
                      <a:r>
                        <a:rPr kumimoji="1" lang="en-US" altLang="ja-JP" sz="2600" dirty="0">
                          <a:solidFill>
                            <a:schemeClr val="dk1"/>
                          </a:solidFill>
                          <a:latin typeface="ＭＳ 明朝" panose="02020609040205080304" pitchFamily="17" charset="-128"/>
                          <a:ea typeface="ＭＳ 明朝" panose="02020609040205080304" pitchFamily="17" charset="-128"/>
                        </a:rPr>
                        <a:t>6</a:t>
                      </a:r>
                      <a:endParaRPr kumimoji="1" lang="ja-JP" altLang="en-US" sz="2600" dirty="0">
                        <a:solidFill>
                          <a:schemeClr val="tx1"/>
                        </a:solidFill>
                        <a:latin typeface="ＭＳ 明朝" panose="02020609040205080304" pitchFamily="17" charset="-128"/>
                        <a:ea typeface="ＭＳ 明朝" panose="02020609040205080304" pitchFamily="17" charset="-128"/>
                      </a:endParaRP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361950" algn="l" defTabSz="914400" rtl="0" eaLnBrk="1" fontAlgn="auto" latinLnBrk="0" hangingPunct="1">
                        <a:lnSpc>
                          <a:spcPct val="100000"/>
                        </a:lnSpc>
                        <a:spcBef>
                          <a:spcPts val="0"/>
                        </a:spcBef>
                        <a:spcAft>
                          <a:spcPts val="0"/>
                        </a:spcAft>
                        <a:buClrTx/>
                        <a:buSzTx/>
                        <a:buFontTx/>
                        <a:buNone/>
                        <a:tabLst/>
                        <a:defRPr/>
                      </a:pPr>
                      <a:r>
                        <a:rPr kumimoji="1" lang="en-US" altLang="ja-JP" sz="2600" kern="1200" dirty="0">
                          <a:solidFill>
                            <a:schemeClr val="dk1"/>
                          </a:solidFill>
                          <a:latin typeface="ＭＳ 明朝" panose="02020609040205080304" pitchFamily="17" charset="-128"/>
                          <a:ea typeface="ＭＳ 明朝" panose="02020609040205080304" pitchFamily="17" charset="-128"/>
                          <a:cs typeface="+mn-cs"/>
                        </a:rPr>
                        <a:t>4</a:t>
                      </a:r>
                      <a:endParaRPr kumimoji="1" lang="ja-JP" altLang="en-US" sz="2600" kern="1200" dirty="0">
                        <a:solidFill>
                          <a:srgbClr val="C00000"/>
                        </a:solidFill>
                        <a:latin typeface="ＭＳ 明朝" panose="02020609040205080304" pitchFamily="17" charset="-128"/>
                        <a:ea typeface="ＭＳ 明朝" panose="02020609040205080304" pitchFamily="17" charset="-128"/>
                        <a:cs typeface="+mn-cs"/>
                      </a:endParaRP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742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600" dirty="0">
                          <a:latin typeface="ＭＳ 明朝" panose="02020609040205080304" pitchFamily="17" charset="-128"/>
                          <a:ea typeface="ＭＳ 明朝" panose="02020609040205080304" pitchFamily="17" charset="-128"/>
                        </a:rPr>
                        <a:t>8</a:t>
                      </a:r>
                      <a:r>
                        <a:rPr kumimoji="1" lang="ja-JP" altLang="en-US" sz="2600" dirty="0">
                          <a:latin typeface="ＭＳ 明朝" panose="02020609040205080304" pitchFamily="17" charset="-128"/>
                          <a:ea typeface="ＭＳ 明朝" panose="02020609040205080304" pitchFamily="17" charset="-128"/>
                        </a:rPr>
                        <a:t>　～　</a:t>
                      </a:r>
                      <a:r>
                        <a:rPr kumimoji="1" lang="en-US" altLang="ja-JP" sz="2600" dirty="0">
                          <a:latin typeface="ＭＳ 明朝" panose="02020609040205080304" pitchFamily="17" charset="-128"/>
                          <a:ea typeface="ＭＳ 明朝" panose="02020609040205080304" pitchFamily="17" charset="-128"/>
                        </a:rPr>
                        <a:t>12</a:t>
                      </a:r>
                      <a:endParaRPr kumimoji="1" lang="ja-JP" altLang="en-US" sz="2600" dirty="0">
                        <a:latin typeface="ＭＳ 明朝" panose="02020609040205080304" pitchFamily="17" charset="-128"/>
                        <a:ea typeface="ＭＳ 明朝" panose="02020609040205080304" pitchFamily="17" charset="-128"/>
                      </a:endParaRP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600" dirty="0">
                          <a:solidFill>
                            <a:schemeClr val="dk1"/>
                          </a:solidFill>
                          <a:latin typeface="ＭＳ 明朝" panose="02020609040205080304" pitchFamily="17" charset="-128"/>
                          <a:ea typeface="ＭＳ 明朝" panose="02020609040205080304" pitchFamily="17" charset="-128"/>
                        </a:rPr>
                        <a:t>10</a:t>
                      </a:r>
                      <a:endParaRPr kumimoji="1" lang="ja-JP" altLang="en-US" sz="2600" dirty="0">
                        <a:solidFill>
                          <a:schemeClr val="tx1"/>
                        </a:solidFill>
                        <a:latin typeface="ＭＳ 明朝" panose="02020609040205080304" pitchFamily="17" charset="-128"/>
                        <a:ea typeface="ＭＳ 明朝" panose="02020609040205080304" pitchFamily="17" charset="-128"/>
                      </a:endParaRP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361950" algn="l" defTabSz="914400" rtl="0" eaLnBrk="1" fontAlgn="auto" latinLnBrk="0" hangingPunct="1">
                        <a:lnSpc>
                          <a:spcPct val="100000"/>
                        </a:lnSpc>
                        <a:spcBef>
                          <a:spcPts val="0"/>
                        </a:spcBef>
                        <a:spcAft>
                          <a:spcPts val="0"/>
                        </a:spcAft>
                        <a:buClrTx/>
                        <a:buSzTx/>
                        <a:buFontTx/>
                        <a:buNone/>
                        <a:tabLst/>
                        <a:defRPr/>
                      </a:pPr>
                      <a:r>
                        <a:rPr kumimoji="1" lang="en-US" altLang="ja-JP" sz="2600" kern="1200" dirty="0">
                          <a:solidFill>
                            <a:schemeClr val="dk1"/>
                          </a:solidFill>
                          <a:latin typeface="ＭＳ 明朝" panose="02020609040205080304" pitchFamily="17" charset="-128"/>
                          <a:ea typeface="ＭＳ 明朝" panose="02020609040205080304" pitchFamily="17" charset="-128"/>
                          <a:cs typeface="+mn-cs"/>
                        </a:rPr>
                        <a:t>6</a:t>
                      </a:r>
                      <a:endParaRPr kumimoji="1" lang="ja-JP" altLang="en-US" sz="2600" kern="1200" dirty="0">
                        <a:solidFill>
                          <a:srgbClr val="C00000"/>
                        </a:solidFill>
                        <a:latin typeface="ＭＳ 明朝" panose="02020609040205080304" pitchFamily="17" charset="-128"/>
                        <a:ea typeface="ＭＳ 明朝" panose="02020609040205080304" pitchFamily="17" charset="-128"/>
                        <a:cs typeface="+mn-cs"/>
                      </a:endParaRP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742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600" dirty="0">
                          <a:latin typeface="ＭＳ 明朝" panose="02020609040205080304" pitchFamily="17" charset="-128"/>
                          <a:ea typeface="ＭＳ 明朝" panose="02020609040205080304" pitchFamily="17" charset="-128"/>
                        </a:rPr>
                        <a:t>12</a:t>
                      </a:r>
                      <a:r>
                        <a:rPr kumimoji="1" lang="ja-JP" altLang="en-US" sz="2600" dirty="0">
                          <a:latin typeface="ＭＳ 明朝" panose="02020609040205080304" pitchFamily="17" charset="-128"/>
                          <a:ea typeface="ＭＳ 明朝" panose="02020609040205080304" pitchFamily="17" charset="-128"/>
                        </a:rPr>
                        <a:t>　～　</a:t>
                      </a:r>
                      <a:r>
                        <a:rPr kumimoji="1" lang="en-US" altLang="ja-JP" sz="2600" dirty="0">
                          <a:latin typeface="ＭＳ 明朝" panose="02020609040205080304" pitchFamily="17" charset="-128"/>
                          <a:ea typeface="ＭＳ 明朝" panose="02020609040205080304" pitchFamily="17" charset="-128"/>
                        </a:rPr>
                        <a:t>16</a:t>
                      </a:r>
                      <a:endParaRPr kumimoji="1" lang="ja-JP" altLang="en-US" sz="2600" dirty="0">
                        <a:latin typeface="ＭＳ 明朝" panose="02020609040205080304" pitchFamily="17" charset="-128"/>
                        <a:ea typeface="ＭＳ 明朝" panose="02020609040205080304" pitchFamily="17" charset="-128"/>
                      </a:endParaRP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600" dirty="0">
                          <a:solidFill>
                            <a:schemeClr val="dk1"/>
                          </a:solidFill>
                          <a:latin typeface="ＭＳ 明朝" panose="02020609040205080304" pitchFamily="17" charset="-128"/>
                          <a:ea typeface="ＭＳ 明朝" panose="02020609040205080304" pitchFamily="17" charset="-128"/>
                        </a:rPr>
                        <a:t>14</a:t>
                      </a:r>
                      <a:endParaRPr kumimoji="1" lang="ja-JP" altLang="en-US" sz="2600" dirty="0">
                        <a:solidFill>
                          <a:schemeClr val="tx1"/>
                        </a:solidFill>
                        <a:latin typeface="ＭＳ 明朝" panose="02020609040205080304" pitchFamily="17" charset="-128"/>
                        <a:ea typeface="ＭＳ 明朝" panose="02020609040205080304" pitchFamily="17" charset="-128"/>
                      </a:endParaRP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361950" algn="l" defTabSz="914400" rtl="0" eaLnBrk="1" fontAlgn="auto" latinLnBrk="0" hangingPunct="1">
                        <a:lnSpc>
                          <a:spcPct val="100000"/>
                        </a:lnSpc>
                        <a:spcBef>
                          <a:spcPts val="0"/>
                        </a:spcBef>
                        <a:spcAft>
                          <a:spcPts val="0"/>
                        </a:spcAft>
                        <a:buClrTx/>
                        <a:buSzTx/>
                        <a:buFontTx/>
                        <a:buNone/>
                        <a:tabLst/>
                        <a:defRPr/>
                      </a:pPr>
                      <a:r>
                        <a:rPr kumimoji="1" lang="en-US" altLang="ja-JP" sz="2600" kern="1200" dirty="0">
                          <a:solidFill>
                            <a:schemeClr val="dk1"/>
                          </a:solidFill>
                          <a:latin typeface="ＭＳ 明朝" panose="02020609040205080304" pitchFamily="17" charset="-128"/>
                          <a:ea typeface="ＭＳ 明朝" panose="02020609040205080304" pitchFamily="17" charset="-128"/>
                          <a:cs typeface="+mn-cs"/>
                        </a:rPr>
                        <a:t>4</a:t>
                      </a:r>
                      <a:endParaRPr kumimoji="1" lang="ja-JP" altLang="en-US" sz="2600" kern="1200" dirty="0">
                        <a:solidFill>
                          <a:srgbClr val="C00000"/>
                        </a:solidFill>
                        <a:latin typeface="ＭＳ 明朝" panose="02020609040205080304" pitchFamily="17" charset="-128"/>
                        <a:ea typeface="ＭＳ 明朝" panose="02020609040205080304" pitchFamily="17" charset="-128"/>
                        <a:cs typeface="+mn-cs"/>
                      </a:endParaRP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4742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600" dirty="0">
                          <a:latin typeface="ＭＳ 明朝" panose="02020609040205080304" pitchFamily="17" charset="-128"/>
                          <a:ea typeface="ＭＳ 明朝" panose="02020609040205080304" pitchFamily="17" charset="-128"/>
                        </a:rPr>
                        <a:t>16</a:t>
                      </a:r>
                      <a:r>
                        <a:rPr kumimoji="1" lang="ja-JP" altLang="en-US" sz="2600" dirty="0">
                          <a:latin typeface="ＭＳ 明朝" panose="02020609040205080304" pitchFamily="17" charset="-128"/>
                          <a:ea typeface="ＭＳ 明朝" panose="02020609040205080304" pitchFamily="17" charset="-128"/>
                        </a:rPr>
                        <a:t>　～　</a:t>
                      </a:r>
                      <a:r>
                        <a:rPr kumimoji="1" lang="en-US" altLang="ja-JP" sz="2600" dirty="0">
                          <a:latin typeface="ＭＳ 明朝" panose="02020609040205080304" pitchFamily="17" charset="-128"/>
                          <a:ea typeface="ＭＳ 明朝" panose="02020609040205080304" pitchFamily="17" charset="-128"/>
                        </a:rPr>
                        <a:t>20</a:t>
                      </a:r>
                      <a:endParaRPr kumimoji="1" lang="ja-JP" altLang="en-US" sz="2600" dirty="0">
                        <a:latin typeface="ＭＳ 明朝" panose="02020609040205080304" pitchFamily="17" charset="-128"/>
                        <a:ea typeface="ＭＳ 明朝" panose="02020609040205080304" pitchFamily="17" charset="-128"/>
                      </a:endParaRP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600" dirty="0">
                          <a:solidFill>
                            <a:schemeClr val="dk1"/>
                          </a:solidFill>
                          <a:latin typeface="ＭＳ 明朝" panose="02020609040205080304" pitchFamily="17" charset="-128"/>
                          <a:ea typeface="ＭＳ 明朝" panose="02020609040205080304" pitchFamily="17" charset="-128"/>
                        </a:rPr>
                        <a:t>18</a:t>
                      </a:r>
                      <a:endParaRPr kumimoji="1" lang="ja-JP" altLang="en-US" sz="2600" dirty="0">
                        <a:solidFill>
                          <a:schemeClr val="tx1"/>
                        </a:solidFill>
                        <a:latin typeface="ＭＳ 明朝" panose="02020609040205080304" pitchFamily="17" charset="-128"/>
                        <a:ea typeface="ＭＳ 明朝" panose="02020609040205080304" pitchFamily="17" charset="-128"/>
                      </a:endParaRP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361950" algn="l" defTabSz="914400" rtl="0" eaLnBrk="1" fontAlgn="auto" latinLnBrk="0" hangingPunct="1">
                        <a:lnSpc>
                          <a:spcPct val="100000"/>
                        </a:lnSpc>
                        <a:spcBef>
                          <a:spcPts val="0"/>
                        </a:spcBef>
                        <a:spcAft>
                          <a:spcPts val="0"/>
                        </a:spcAft>
                        <a:buClrTx/>
                        <a:buSzTx/>
                        <a:buFontTx/>
                        <a:buNone/>
                        <a:tabLst/>
                        <a:defRPr/>
                      </a:pPr>
                      <a:r>
                        <a:rPr kumimoji="1" lang="en-US" altLang="ja-JP" sz="2600" kern="1200" dirty="0">
                          <a:solidFill>
                            <a:schemeClr val="dk1"/>
                          </a:solidFill>
                          <a:latin typeface="ＭＳ 明朝" panose="02020609040205080304" pitchFamily="17" charset="-128"/>
                          <a:ea typeface="ＭＳ 明朝" panose="02020609040205080304" pitchFamily="17" charset="-128"/>
                          <a:cs typeface="+mn-cs"/>
                        </a:rPr>
                        <a:t>2</a:t>
                      </a:r>
                      <a:endParaRPr kumimoji="1" lang="ja-JP" altLang="en-US" sz="2600" kern="1200" dirty="0">
                        <a:solidFill>
                          <a:srgbClr val="C00000"/>
                        </a:solidFill>
                        <a:latin typeface="ＭＳ 明朝" panose="02020609040205080304" pitchFamily="17" charset="-128"/>
                        <a:ea typeface="ＭＳ 明朝" panose="02020609040205080304" pitchFamily="17" charset="-128"/>
                        <a:cs typeface="+mn-cs"/>
                      </a:endParaRP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742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600" dirty="0">
                          <a:latin typeface="ＭＳ 明朝" panose="02020609040205080304" pitchFamily="17" charset="-128"/>
                          <a:ea typeface="ＭＳ 明朝" panose="02020609040205080304" pitchFamily="17" charset="-128"/>
                        </a:rPr>
                        <a:t>20</a:t>
                      </a:r>
                      <a:r>
                        <a:rPr kumimoji="1" lang="ja-JP" altLang="en-US" sz="2600" dirty="0">
                          <a:latin typeface="ＭＳ 明朝" panose="02020609040205080304" pitchFamily="17" charset="-128"/>
                          <a:ea typeface="ＭＳ 明朝" panose="02020609040205080304" pitchFamily="17" charset="-128"/>
                        </a:rPr>
                        <a:t>　～　</a:t>
                      </a:r>
                      <a:r>
                        <a:rPr kumimoji="1" lang="en-US" altLang="ja-JP" sz="2600" dirty="0">
                          <a:latin typeface="ＭＳ 明朝" panose="02020609040205080304" pitchFamily="17" charset="-128"/>
                          <a:ea typeface="ＭＳ 明朝" panose="02020609040205080304" pitchFamily="17" charset="-128"/>
                        </a:rPr>
                        <a:t>24</a:t>
                      </a:r>
                      <a:endParaRPr kumimoji="1" lang="ja-JP" altLang="en-US" sz="2600" dirty="0">
                        <a:latin typeface="ＭＳ 明朝" panose="02020609040205080304" pitchFamily="17" charset="-128"/>
                        <a:ea typeface="ＭＳ 明朝" panose="02020609040205080304" pitchFamily="17" charset="-128"/>
                      </a:endParaRP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600" dirty="0">
                          <a:solidFill>
                            <a:schemeClr val="dk1"/>
                          </a:solidFill>
                          <a:latin typeface="ＭＳ 明朝" panose="02020609040205080304" pitchFamily="17" charset="-128"/>
                          <a:ea typeface="ＭＳ 明朝" panose="02020609040205080304" pitchFamily="17" charset="-128"/>
                        </a:rPr>
                        <a:t>22</a:t>
                      </a:r>
                      <a:endParaRPr kumimoji="1" lang="ja-JP" altLang="en-US" sz="2600" dirty="0">
                        <a:solidFill>
                          <a:schemeClr val="tx1"/>
                        </a:solidFill>
                        <a:latin typeface="ＭＳ 明朝" panose="02020609040205080304" pitchFamily="17" charset="-128"/>
                        <a:ea typeface="ＭＳ 明朝" panose="02020609040205080304" pitchFamily="17" charset="-128"/>
                      </a:endParaRP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361950" algn="l" defTabSz="914400" rtl="0" eaLnBrk="1" fontAlgn="auto" latinLnBrk="0" hangingPunct="1">
                        <a:lnSpc>
                          <a:spcPct val="100000"/>
                        </a:lnSpc>
                        <a:spcBef>
                          <a:spcPts val="0"/>
                        </a:spcBef>
                        <a:spcAft>
                          <a:spcPts val="0"/>
                        </a:spcAft>
                        <a:buClrTx/>
                        <a:buSzTx/>
                        <a:buFontTx/>
                        <a:buNone/>
                        <a:tabLst/>
                        <a:defRPr/>
                      </a:pPr>
                      <a:r>
                        <a:rPr kumimoji="1" lang="en-US" altLang="ja-JP" sz="2600" kern="1200" dirty="0">
                          <a:solidFill>
                            <a:schemeClr val="dk1"/>
                          </a:solidFill>
                          <a:latin typeface="ＭＳ 明朝" panose="02020609040205080304" pitchFamily="17" charset="-128"/>
                          <a:ea typeface="ＭＳ 明朝" panose="02020609040205080304" pitchFamily="17" charset="-128"/>
                          <a:cs typeface="+mn-cs"/>
                        </a:rPr>
                        <a:t>1</a:t>
                      </a:r>
                      <a:endParaRPr kumimoji="1" lang="ja-JP" altLang="en-US" sz="2600" kern="1200" dirty="0">
                        <a:solidFill>
                          <a:srgbClr val="C00000"/>
                        </a:solidFill>
                        <a:latin typeface="ＭＳ 明朝" panose="02020609040205080304" pitchFamily="17" charset="-128"/>
                        <a:ea typeface="ＭＳ 明朝" panose="02020609040205080304" pitchFamily="17" charset="-128"/>
                        <a:cs typeface="+mn-cs"/>
                      </a:endParaRP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04746">
                <a:tc>
                  <a:txBody>
                    <a:bodyPr/>
                    <a:lstStyle/>
                    <a:p>
                      <a:pPr algn="ctr"/>
                      <a:r>
                        <a:rPr kumimoji="1" lang="ja-JP" altLang="en-US" sz="2800" dirty="0">
                          <a:latin typeface="+mj-ea"/>
                          <a:ea typeface="+mj-ea"/>
                        </a:rPr>
                        <a:t>計</a:t>
                      </a: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2800" dirty="0">
                        <a:solidFill>
                          <a:schemeClr val="tx1"/>
                        </a:solidFill>
                        <a:latin typeface="+mj-ea"/>
                        <a:ea typeface="+mj-ea"/>
                      </a:endParaRP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600" kern="1200" dirty="0">
                          <a:solidFill>
                            <a:schemeClr val="dk1"/>
                          </a:solidFill>
                          <a:latin typeface="ＭＳ 明朝" panose="02020609040205080304" pitchFamily="17" charset="-128"/>
                          <a:ea typeface="ＭＳ 明朝" panose="02020609040205080304" pitchFamily="17" charset="-128"/>
                          <a:cs typeface="+mn-cs"/>
                        </a:rPr>
                        <a:t>20</a:t>
                      </a:r>
                      <a:endParaRPr kumimoji="1" lang="ja-JP" altLang="en-US" sz="2600" kern="1200" dirty="0">
                        <a:solidFill>
                          <a:srgbClr val="C00000"/>
                        </a:solidFill>
                        <a:latin typeface="ＭＳ 明朝" panose="02020609040205080304" pitchFamily="17" charset="-128"/>
                        <a:ea typeface="ＭＳ 明朝" panose="02020609040205080304" pitchFamily="17" charset="-128"/>
                        <a:cs typeface="+mn-cs"/>
                      </a:endParaRPr>
                    </a:p>
                  </a:txBody>
                  <a:tcPr marL="78013" marR="78013"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
        <p:nvSpPr>
          <p:cNvPr id="26663" name="正方形/長方形 24"/>
          <p:cNvSpPr>
            <a:spLocks noChangeArrowheads="1"/>
          </p:cNvSpPr>
          <p:nvPr/>
        </p:nvSpPr>
        <p:spPr bwMode="auto">
          <a:xfrm>
            <a:off x="1042988" y="908720"/>
            <a:ext cx="3720304" cy="368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4000"/>
              </a:lnSpc>
              <a:defRPr/>
            </a:pPr>
            <a:r>
              <a:rPr lang="ja-JP" altLang="ja-JP" sz="2400" dirty="0">
                <a:latin typeface="ＭＳ ゴシック" panose="020B0609070205080204" pitchFamily="49" charset="-128"/>
                <a:ea typeface="ＭＳ ゴシック" panose="020B0609070205080204" pitchFamily="49" charset="-128"/>
              </a:rPr>
              <a:t>右の度数分布表で，度数が</a:t>
            </a:r>
            <a:r>
              <a:rPr lang="ja-JP" altLang="en-US" sz="2400" dirty="0">
                <a:latin typeface="ＭＳ ゴシック" panose="020B0609070205080204" pitchFamily="49" charset="-128"/>
                <a:ea typeface="ＭＳ ゴシック" panose="020B0609070205080204" pitchFamily="49" charset="-128"/>
              </a:rPr>
              <a:t>最も大きい</a:t>
            </a:r>
            <a:r>
              <a:rPr lang="ja-JP" altLang="ja-JP" sz="2400" dirty="0">
                <a:latin typeface="ＭＳ ゴシック" panose="020B0609070205080204" pitchFamily="49" charset="-128"/>
                <a:ea typeface="ＭＳ ゴシック" panose="020B0609070205080204" pitchFamily="49" charset="-128"/>
              </a:rPr>
              <a:t>階級は</a:t>
            </a:r>
          </a:p>
          <a:p>
            <a:pPr>
              <a:lnSpc>
                <a:spcPts val="4000"/>
              </a:lnSpc>
              <a:defRPr/>
            </a:pPr>
            <a:r>
              <a:rPr lang="en-US" altLang="ja-JP" sz="2800" dirty="0" smtClean="0">
                <a:latin typeface="ＭＳ 明朝" panose="02020609040205080304" pitchFamily="17" charset="-128"/>
                <a:ea typeface="ＭＳ 明朝" panose="02020609040205080304" pitchFamily="17" charset="-128"/>
              </a:rPr>
              <a:t>(</a:t>
            </a:r>
            <a:r>
              <a:rPr lang="en-US" altLang="ja-JP" sz="2800" b="1" baseline="30000" dirty="0" smtClean="0">
                <a:latin typeface="+mj-ea"/>
                <a:ea typeface="+mj-ea"/>
              </a:rPr>
              <a:t>    </a:t>
            </a:r>
            <a:r>
              <a:rPr lang="en-US" altLang="ja-JP" sz="2800" b="1" dirty="0" smtClean="0">
                <a:latin typeface="+mj-ea"/>
                <a:ea typeface="+mj-ea"/>
              </a:rPr>
              <a:t> </a:t>
            </a:r>
            <a:r>
              <a:rPr lang="en-US" altLang="ja-JP" sz="2800" dirty="0" smtClean="0">
                <a:latin typeface="+mj-ea"/>
                <a:ea typeface="+mj-ea"/>
              </a:rPr>
              <a:t>   </a:t>
            </a:r>
            <a:r>
              <a:rPr lang="en-US" altLang="ja-JP" sz="2800" dirty="0">
                <a:latin typeface="ＭＳ 明朝" panose="02020609040205080304" pitchFamily="17" charset="-128"/>
                <a:ea typeface="ＭＳ 明朝" panose="02020609040205080304" pitchFamily="17" charset="-128"/>
              </a:rPr>
              <a:t>)</a:t>
            </a:r>
            <a:r>
              <a:rPr lang="ja-JP" altLang="en-US" sz="2400" dirty="0">
                <a:latin typeface="ＭＳ ゴシック" panose="020B0609070205080204" pitchFamily="49" charset="-128"/>
                <a:ea typeface="ＭＳ ゴシック" panose="020B0609070205080204" pitchFamily="49" charset="-128"/>
              </a:rPr>
              <a:t>時間</a:t>
            </a:r>
            <a:r>
              <a:rPr lang="ja-JP" altLang="ja-JP" sz="2400" dirty="0">
                <a:latin typeface="ＭＳ ゴシック" panose="020B0609070205080204" pitchFamily="49" charset="-128"/>
                <a:ea typeface="ＭＳ ゴシック" panose="020B0609070205080204" pitchFamily="49" charset="-128"/>
              </a:rPr>
              <a:t>以上</a:t>
            </a:r>
            <a:r>
              <a:rPr lang="en-US" altLang="ja-JP" sz="2400" dirty="0">
                <a:latin typeface="ＭＳ ゴシック" panose="020B0609070205080204" pitchFamily="49" charset="-128"/>
                <a:ea typeface="ＭＳ ゴシック" panose="020B0609070205080204" pitchFamily="49" charset="-128"/>
              </a:rPr>
              <a:t> </a:t>
            </a:r>
            <a:endParaRPr lang="en-US" altLang="ja-JP" sz="2800" dirty="0">
              <a:latin typeface="ＭＳ ゴシック" panose="020B0609070205080204" pitchFamily="49" charset="-128"/>
              <a:ea typeface="ＭＳ ゴシック" panose="020B0609070205080204" pitchFamily="49" charset="-128"/>
            </a:endParaRPr>
          </a:p>
          <a:p>
            <a:pPr>
              <a:lnSpc>
                <a:spcPts val="4000"/>
              </a:lnSpc>
              <a:defRPr/>
            </a:pPr>
            <a:r>
              <a:rPr lang="en-US" altLang="ja-JP" sz="2800" dirty="0" smtClean="0">
                <a:latin typeface="ＭＳ 明朝" panose="02020609040205080304" pitchFamily="17" charset="-128"/>
                <a:ea typeface="ＭＳ 明朝" panose="02020609040205080304" pitchFamily="17" charset="-128"/>
              </a:rPr>
              <a:t>(</a:t>
            </a:r>
            <a:r>
              <a:rPr lang="en-US" altLang="ja-JP" sz="2800" b="1" baseline="30000" dirty="0" smtClean="0">
                <a:latin typeface="+mj-ea"/>
                <a:ea typeface="+mj-ea"/>
              </a:rPr>
              <a:t>    </a:t>
            </a:r>
            <a:r>
              <a:rPr lang="en-US" altLang="ja-JP" sz="2800" b="1" dirty="0" smtClean="0">
                <a:solidFill>
                  <a:srgbClr val="FF0000"/>
                </a:solidFill>
                <a:latin typeface="+mj-ea"/>
                <a:ea typeface="+mj-ea"/>
              </a:rPr>
              <a:t>    </a:t>
            </a:r>
            <a:r>
              <a:rPr lang="en-US" altLang="ja-JP" sz="2800" dirty="0">
                <a:latin typeface="ＭＳ 明朝" panose="02020609040205080304" pitchFamily="17" charset="-128"/>
                <a:ea typeface="ＭＳ 明朝" panose="02020609040205080304" pitchFamily="17" charset="-128"/>
              </a:rPr>
              <a:t>)</a:t>
            </a:r>
            <a:r>
              <a:rPr lang="ja-JP" altLang="en-US" sz="2400" dirty="0">
                <a:latin typeface="ＭＳ ゴシック" panose="020B0609070205080204" pitchFamily="49" charset="-128"/>
                <a:ea typeface="ＭＳ ゴシック" panose="020B0609070205080204" pitchFamily="49" charset="-128"/>
              </a:rPr>
              <a:t>時間</a:t>
            </a:r>
            <a:r>
              <a:rPr lang="ja-JP" altLang="ja-JP" sz="2400" dirty="0" smtClean="0">
                <a:latin typeface="ＭＳ ゴシック" panose="020B0609070205080204" pitchFamily="49" charset="-128"/>
                <a:ea typeface="ＭＳ ゴシック" panose="020B0609070205080204" pitchFamily="49" charset="-128"/>
              </a:rPr>
              <a:t>未満</a:t>
            </a:r>
            <a:r>
              <a:rPr lang="ja-JP" altLang="en-US" sz="2400" dirty="0" smtClean="0">
                <a:latin typeface="+mj-ea"/>
                <a:ea typeface="+mj-ea"/>
              </a:rPr>
              <a:t>で</a:t>
            </a:r>
            <a:r>
              <a:rPr lang="ja-JP" altLang="en-US" sz="2400" dirty="0">
                <a:latin typeface="+mj-ea"/>
                <a:ea typeface="+mj-ea"/>
              </a:rPr>
              <a:t>ある。</a:t>
            </a:r>
            <a:endParaRPr lang="en-US" altLang="ja-JP" sz="2400" dirty="0">
              <a:latin typeface="+mj-ea"/>
              <a:ea typeface="+mj-ea"/>
            </a:endParaRPr>
          </a:p>
          <a:p>
            <a:pPr>
              <a:lnSpc>
                <a:spcPts val="4000"/>
              </a:lnSpc>
              <a:defRPr/>
            </a:pPr>
            <a:r>
              <a:rPr lang="ja-JP" altLang="en-US" sz="2400" dirty="0">
                <a:latin typeface="ＭＳ ゴシック" panose="020B0609070205080204" pitchFamily="49" charset="-128"/>
                <a:ea typeface="ＭＳ ゴシック" panose="020B0609070205080204" pitchFamily="49" charset="-128"/>
              </a:rPr>
              <a:t>したがって，</a:t>
            </a:r>
            <a:r>
              <a:rPr lang="ja-JP" altLang="ja-JP" sz="2400" dirty="0">
                <a:latin typeface="ＭＳ ゴシック" panose="020B0609070205080204" pitchFamily="49" charset="-128"/>
                <a:ea typeface="ＭＳ ゴシック" panose="020B0609070205080204" pitchFamily="49" charset="-128"/>
              </a:rPr>
              <a:t>最頻値</a:t>
            </a:r>
            <a:r>
              <a:rPr lang="ja-JP" altLang="ja-JP" sz="2400" dirty="0" smtClean="0">
                <a:latin typeface="ＭＳ ゴシック" panose="020B0609070205080204" pitchFamily="49" charset="-128"/>
                <a:ea typeface="ＭＳ ゴシック" panose="020B0609070205080204" pitchFamily="49" charset="-128"/>
              </a:rPr>
              <a:t>は</a:t>
            </a:r>
            <a:endParaRPr lang="en-US" altLang="ja-JP" sz="2400" dirty="0" smtClean="0">
              <a:latin typeface="ＭＳ ゴシック" panose="020B0609070205080204" pitchFamily="49" charset="-128"/>
              <a:ea typeface="ＭＳ ゴシック" panose="020B0609070205080204" pitchFamily="49" charset="-128"/>
            </a:endParaRPr>
          </a:p>
          <a:p>
            <a:pPr>
              <a:lnSpc>
                <a:spcPts val="4000"/>
              </a:lnSpc>
              <a:defRPr/>
            </a:pPr>
            <a:r>
              <a:rPr lang="ja-JP" altLang="en-US" sz="2400" dirty="0" smtClean="0">
                <a:latin typeface="ＭＳ ゴシック" panose="020B0609070205080204" pitchFamily="49" charset="-128"/>
                <a:ea typeface="ＭＳ ゴシック" panose="020B0609070205080204" pitchFamily="49" charset="-128"/>
              </a:rPr>
              <a:t>その階級値の</a:t>
            </a:r>
            <a:r>
              <a:rPr lang="en-US" altLang="ja-JP" sz="2800" dirty="0">
                <a:latin typeface="ＭＳ 明朝" panose="02020609040205080304" pitchFamily="17" charset="-128"/>
                <a:ea typeface="ＭＳ 明朝" panose="02020609040205080304" pitchFamily="17" charset="-128"/>
              </a:rPr>
              <a:t>(</a:t>
            </a:r>
            <a:r>
              <a:rPr lang="en-US" altLang="ja-JP" sz="2800" b="1" baseline="30000" dirty="0">
                <a:latin typeface="+mj-ea"/>
              </a:rPr>
              <a:t>    </a:t>
            </a:r>
            <a:r>
              <a:rPr lang="en-US" altLang="ja-JP" sz="2800" b="1" dirty="0">
                <a:solidFill>
                  <a:srgbClr val="FF0000"/>
                </a:solidFill>
                <a:latin typeface="+mj-ea"/>
              </a:rPr>
              <a:t>    </a:t>
            </a:r>
            <a:r>
              <a:rPr lang="en-US" altLang="ja-JP" sz="2800" dirty="0">
                <a:latin typeface="ＭＳ 明朝" panose="02020609040205080304" pitchFamily="17" charset="-128"/>
                <a:ea typeface="ＭＳ 明朝" panose="02020609040205080304" pitchFamily="17" charset="-128"/>
              </a:rPr>
              <a:t>)</a:t>
            </a:r>
            <a:r>
              <a:rPr lang="ja-JP" altLang="en-US" sz="2400" dirty="0" smtClean="0">
                <a:latin typeface="ＭＳ ゴシック" panose="020B0609070205080204" pitchFamily="49" charset="-128"/>
                <a:ea typeface="ＭＳ ゴシック" panose="020B0609070205080204" pitchFamily="49" charset="-128"/>
              </a:rPr>
              <a:t>時間</a:t>
            </a:r>
            <a:r>
              <a:rPr lang="ja-JP" altLang="ja-JP" sz="2400" dirty="0">
                <a:latin typeface="ＭＳ ゴシック" panose="020B0609070205080204" pitchFamily="49" charset="-128"/>
                <a:ea typeface="ＭＳ ゴシック" panose="020B0609070205080204" pitchFamily="49" charset="-128"/>
              </a:rPr>
              <a:t>である。</a:t>
            </a:r>
          </a:p>
        </p:txBody>
      </p:sp>
      <p:sp>
        <p:nvSpPr>
          <p:cNvPr id="32" name="円/楕円 31"/>
          <p:cNvSpPr/>
          <p:nvPr/>
        </p:nvSpPr>
        <p:spPr>
          <a:xfrm>
            <a:off x="4927600" y="2794720"/>
            <a:ext cx="1798638" cy="417512"/>
          </a:xfrm>
          <a:prstGeom prst="ellipse">
            <a:avLst/>
          </a:prstGeom>
          <a:noFill/>
          <a:ln w="34925">
            <a:solidFill>
              <a:srgbClr val="FF0000"/>
            </a:solid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11" name="タイトル 1"/>
          <p:cNvSpPr txBox="1">
            <a:spLocks/>
          </p:cNvSpPr>
          <p:nvPr/>
        </p:nvSpPr>
        <p:spPr bwMode="auto">
          <a:xfrm>
            <a:off x="254000" y="84138"/>
            <a:ext cx="8566472"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２ 代表値　</a:t>
            </a:r>
            <a:r>
              <a:rPr lang="en-US" altLang="ja-JP" sz="2000" b="1" dirty="0">
                <a:solidFill>
                  <a:schemeClr val="tx1"/>
                </a:solidFill>
                <a:latin typeface="+mn-ea"/>
              </a:rPr>
              <a:t>– </a:t>
            </a:r>
            <a:r>
              <a:rPr lang="ja-JP" altLang="en-US" sz="2000" b="1" dirty="0">
                <a:solidFill>
                  <a:schemeClr val="tx1"/>
                </a:solidFill>
                <a:latin typeface="+mn-ea"/>
              </a:rPr>
              <a:t>最頻値 </a:t>
            </a:r>
            <a:r>
              <a:rPr lang="en-US" altLang="ja-JP" sz="2000" b="1" dirty="0">
                <a:solidFill>
                  <a:schemeClr val="tx1"/>
                </a:solidFill>
                <a:latin typeface="+mn-ea"/>
              </a:rPr>
              <a:t>-             </a:t>
            </a:r>
            <a:r>
              <a:rPr lang="en-US" altLang="ja-JP" sz="2800" b="1" dirty="0">
                <a:solidFill>
                  <a:schemeClr val="tx1"/>
                </a:solidFill>
                <a:latin typeface="+mn-ea"/>
              </a:rPr>
              <a:t>             </a:t>
            </a:r>
            <a:r>
              <a:rPr lang="ja-JP" altLang="en-US" sz="2800" b="1" dirty="0">
                <a:solidFill>
                  <a:schemeClr val="accent2">
                    <a:lumMod val="50000"/>
                  </a:schemeClr>
                </a:solidFill>
                <a:latin typeface="+mn-ea"/>
              </a:rPr>
              <a:t>　　　　　</a:t>
            </a:r>
            <a:r>
              <a:rPr lang="ja-JP" altLang="en-US" sz="2800" b="1" dirty="0">
                <a:solidFill>
                  <a:schemeClr val="tx1"/>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p.131)</a:t>
            </a:r>
            <a:endParaRPr lang="ja-JP" altLang="en-US" sz="1600" b="1" dirty="0">
              <a:solidFill>
                <a:schemeClr val="tx1"/>
              </a:solidFill>
              <a:latin typeface="+mn-ea"/>
            </a:endParaRPr>
          </a:p>
        </p:txBody>
      </p:sp>
      <p:sp>
        <p:nvSpPr>
          <p:cNvPr id="14" name="正方形/長方形 24"/>
          <p:cNvSpPr>
            <a:spLocks noChangeArrowheads="1"/>
          </p:cNvSpPr>
          <p:nvPr/>
        </p:nvSpPr>
        <p:spPr bwMode="auto">
          <a:xfrm>
            <a:off x="1485553" y="1908696"/>
            <a:ext cx="638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altLang="ja-JP" sz="3200" dirty="0">
                <a:latin typeface="ＭＳ 明朝" panose="02020609040205080304" pitchFamily="17" charset="-128"/>
                <a:ea typeface="ＭＳ 明朝" panose="02020609040205080304" pitchFamily="17" charset="-128"/>
              </a:rPr>
              <a:t>8</a:t>
            </a:r>
          </a:p>
        </p:txBody>
      </p:sp>
      <p:sp>
        <p:nvSpPr>
          <p:cNvPr id="15" name="正方形/長方形 24"/>
          <p:cNvSpPr>
            <a:spLocks noChangeArrowheads="1"/>
          </p:cNvSpPr>
          <p:nvPr/>
        </p:nvSpPr>
        <p:spPr bwMode="auto">
          <a:xfrm>
            <a:off x="1331640" y="2420888"/>
            <a:ext cx="752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altLang="ja-JP" sz="3200" dirty="0">
                <a:latin typeface="ＭＳ 明朝" panose="02020609040205080304" pitchFamily="17" charset="-128"/>
                <a:ea typeface="ＭＳ 明朝" panose="02020609040205080304" pitchFamily="17" charset="-128"/>
              </a:rPr>
              <a:t>12</a:t>
            </a:r>
          </a:p>
        </p:txBody>
      </p:sp>
      <p:sp>
        <p:nvSpPr>
          <p:cNvPr id="16" name="正方形/長方形 24"/>
          <p:cNvSpPr>
            <a:spLocks noChangeArrowheads="1"/>
          </p:cNvSpPr>
          <p:nvPr/>
        </p:nvSpPr>
        <p:spPr bwMode="auto">
          <a:xfrm>
            <a:off x="3245049" y="3429000"/>
            <a:ext cx="750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altLang="ja-JP" sz="3200" dirty="0">
                <a:latin typeface="ＭＳ 明朝" panose="02020609040205080304" pitchFamily="17" charset="-128"/>
                <a:ea typeface="ＭＳ 明朝" panose="02020609040205080304" pitchFamily="17" charset="-128"/>
              </a:rPr>
              <a:t>10</a:t>
            </a:r>
          </a:p>
        </p:txBody>
      </p:sp>
      <p:sp>
        <p:nvSpPr>
          <p:cNvPr id="13" name="円/楕円 12"/>
          <p:cNvSpPr/>
          <p:nvPr/>
        </p:nvSpPr>
        <p:spPr>
          <a:xfrm>
            <a:off x="7142163" y="2775670"/>
            <a:ext cx="746125" cy="417512"/>
          </a:xfrm>
          <a:prstGeom prst="ellipse">
            <a:avLst/>
          </a:prstGeom>
          <a:noFill/>
          <a:ln w="34925">
            <a:solidFill>
              <a:srgbClr val="FF0000"/>
            </a:solid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22" name="1 つの角を丸めた四角形 21"/>
          <p:cNvSpPr/>
          <p:nvPr/>
        </p:nvSpPr>
        <p:spPr>
          <a:xfrm flipV="1">
            <a:off x="260253" y="1019477"/>
            <a:ext cx="702614" cy="393299"/>
          </a:xfrm>
          <a:prstGeom prst="round1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p:cNvSpPr txBox="1"/>
          <p:nvPr/>
        </p:nvSpPr>
        <p:spPr>
          <a:xfrm>
            <a:off x="251520" y="980728"/>
            <a:ext cx="720080" cy="461665"/>
          </a:xfrm>
          <a:prstGeom prst="rect">
            <a:avLst/>
          </a:prstGeom>
          <a:noFill/>
        </p:spPr>
        <p:txBody>
          <a:bodyPr wrap="square" rtlCol="0">
            <a:spAutoFit/>
          </a:bodyPr>
          <a:lstStyle/>
          <a:p>
            <a:r>
              <a:rPr kumimoji="1" lang="ja-JP" altLang="en-US" sz="2400" dirty="0">
                <a:latin typeface="HGPｺﾞｼｯｸE" panose="020B0900000000000000" pitchFamily="50" charset="-128"/>
                <a:ea typeface="HGPｺﾞｼｯｸE" panose="020B0900000000000000" pitchFamily="50" charset="-128"/>
              </a:rPr>
              <a:t>例３</a:t>
            </a:r>
          </a:p>
        </p:txBody>
      </p:sp>
      <p:sp>
        <p:nvSpPr>
          <p:cNvPr id="19" name="メモ 18"/>
          <p:cNvSpPr/>
          <p:nvPr/>
        </p:nvSpPr>
        <p:spPr>
          <a:xfrm>
            <a:off x="1115616" y="1988840"/>
            <a:ext cx="1052976" cy="468313"/>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j-ea"/>
              <a:ea typeface="+mj-ea"/>
            </a:endParaRPr>
          </a:p>
        </p:txBody>
      </p:sp>
      <p:sp>
        <p:nvSpPr>
          <p:cNvPr id="21" name="メモ 20"/>
          <p:cNvSpPr/>
          <p:nvPr/>
        </p:nvSpPr>
        <p:spPr>
          <a:xfrm>
            <a:off x="1115616" y="2564904"/>
            <a:ext cx="1052976" cy="468313"/>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j-ea"/>
              <a:ea typeface="+mj-ea"/>
            </a:endParaRPr>
          </a:p>
        </p:txBody>
      </p:sp>
      <p:sp>
        <p:nvSpPr>
          <p:cNvPr id="24" name="メモ 23"/>
          <p:cNvSpPr/>
          <p:nvPr/>
        </p:nvSpPr>
        <p:spPr>
          <a:xfrm>
            <a:off x="2987824" y="3536751"/>
            <a:ext cx="995436" cy="468313"/>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j-ea"/>
              <a:ea typeface="+mj-ea"/>
            </a:endParaRPr>
          </a:p>
        </p:txBody>
      </p:sp>
    </p:spTree>
    <p:extLst>
      <p:ext uri="{BB962C8B-B14F-4D97-AF65-F5344CB8AC3E}">
        <p14:creationId xmlns:p14="http://schemas.microsoft.com/office/powerpoint/2010/main" val="191093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9" grpId="0" animBg="1"/>
      <p:bldP spid="21"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コンテンツ プレースホルダー 14"/>
          <p:cNvGraphicFramePr>
            <a:graphicFrameLocks noGrp="1"/>
          </p:cNvGraphicFramePr>
          <p:nvPr>
            <p:ph sz="quarter" idx="4294967295"/>
            <p:extLst>
              <p:ext uri="{D42A27DB-BD31-4B8C-83A1-F6EECF244321}">
                <p14:modId xmlns:p14="http://schemas.microsoft.com/office/powerpoint/2010/main" val="1426587915"/>
              </p:ext>
            </p:extLst>
          </p:nvPr>
        </p:nvGraphicFramePr>
        <p:xfrm>
          <a:off x="467544" y="1701800"/>
          <a:ext cx="8127180" cy="955342"/>
        </p:xfrm>
        <a:graphic>
          <a:graphicData uri="http://schemas.openxmlformats.org/drawingml/2006/table">
            <a:tbl>
              <a:tblPr>
                <a:tableStyleId>{5C22544A-7EE6-4342-B048-85BDC9FD1C3A}</a:tableStyleId>
              </a:tblPr>
              <a:tblGrid>
                <a:gridCol w="812718">
                  <a:extLst>
                    <a:ext uri="{9D8B030D-6E8A-4147-A177-3AD203B41FA5}">
                      <a16:colId xmlns:a16="http://schemas.microsoft.com/office/drawing/2014/main" xmlns="" val="20000"/>
                    </a:ext>
                  </a:extLst>
                </a:gridCol>
                <a:gridCol w="812718">
                  <a:extLst>
                    <a:ext uri="{9D8B030D-6E8A-4147-A177-3AD203B41FA5}">
                      <a16:colId xmlns:a16="http://schemas.microsoft.com/office/drawing/2014/main" xmlns="" val="20001"/>
                    </a:ext>
                  </a:extLst>
                </a:gridCol>
                <a:gridCol w="812718">
                  <a:extLst>
                    <a:ext uri="{9D8B030D-6E8A-4147-A177-3AD203B41FA5}">
                      <a16:colId xmlns:a16="http://schemas.microsoft.com/office/drawing/2014/main" xmlns="" val="20002"/>
                    </a:ext>
                  </a:extLst>
                </a:gridCol>
                <a:gridCol w="812718">
                  <a:extLst>
                    <a:ext uri="{9D8B030D-6E8A-4147-A177-3AD203B41FA5}">
                      <a16:colId xmlns:a16="http://schemas.microsoft.com/office/drawing/2014/main" xmlns="" val="20003"/>
                    </a:ext>
                  </a:extLst>
                </a:gridCol>
                <a:gridCol w="812718">
                  <a:extLst>
                    <a:ext uri="{9D8B030D-6E8A-4147-A177-3AD203B41FA5}">
                      <a16:colId xmlns:a16="http://schemas.microsoft.com/office/drawing/2014/main" xmlns="" val="20004"/>
                    </a:ext>
                  </a:extLst>
                </a:gridCol>
                <a:gridCol w="812718">
                  <a:extLst>
                    <a:ext uri="{9D8B030D-6E8A-4147-A177-3AD203B41FA5}">
                      <a16:colId xmlns:a16="http://schemas.microsoft.com/office/drawing/2014/main" xmlns="" val="20005"/>
                    </a:ext>
                  </a:extLst>
                </a:gridCol>
                <a:gridCol w="812718">
                  <a:extLst>
                    <a:ext uri="{9D8B030D-6E8A-4147-A177-3AD203B41FA5}">
                      <a16:colId xmlns:a16="http://schemas.microsoft.com/office/drawing/2014/main" xmlns="" val="20006"/>
                    </a:ext>
                  </a:extLst>
                </a:gridCol>
                <a:gridCol w="812718">
                  <a:extLst>
                    <a:ext uri="{9D8B030D-6E8A-4147-A177-3AD203B41FA5}">
                      <a16:colId xmlns:a16="http://schemas.microsoft.com/office/drawing/2014/main" xmlns="" val="20007"/>
                    </a:ext>
                  </a:extLst>
                </a:gridCol>
                <a:gridCol w="812718">
                  <a:extLst>
                    <a:ext uri="{9D8B030D-6E8A-4147-A177-3AD203B41FA5}">
                      <a16:colId xmlns:a16="http://schemas.microsoft.com/office/drawing/2014/main" xmlns="" val="20008"/>
                    </a:ext>
                  </a:extLst>
                </a:gridCol>
                <a:gridCol w="812718">
                  <a:extLst>
                    <a:ext uri="{9D8B030D-6E8A-4147-A177-3AD203B41FA5}">
                      <a16:colId xmlns:a16="http://schemas.microsoft.com/office/drawing/2014/main" xmlns="" val="20009"/>
                    </a:ext>
                  </a:extLst>
                </a:gridCol>
              </a:tblGrid>
              <a:tr h="477671">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3 </a:t>
                      </a:r>
                    </a:p>
                  </a:txBody>
                  <a:tcPr marL="9027" marR="9027" marT="9036"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10 </a:t>
                      </a:r>
                    </a:p>
                  </a:txBody>
                  <a:tcPr marL="9027" marR="9027" marT="9036"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7 </a:t>
                      </a:r>
                    </a:p>
                  </a:txBody>
                  <a:tcPr marL="9027" marR="9027" marT="9036"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14 </a:t>
                      </a:r>
                    </a:p>
                  </a:txBody>
                  <a:tcPr marL="9027" marR="9027" marT="9036"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5 </a:t>
                      </a:r>
                    </a:p>
                  </a:txBody>
                  <a:tcPr marL="9027" marR="9027" marT="9036"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9 </a:t>
                      </a:r>
                    </a:p>
                  </a:txBody>
                  <a:tcPr marL="9027" marR="9027" marT="9036"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15</a:t>
                      </a:r>
                    </a:p>
                  </a:txBody>
                  <a:tcPr marL="9027" marR="9027" marT="9036"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0 </a:t>
                      </a:r>
                    </a:p>
                  </a:txBody>
                  <a:tcPr marL="9027" marR="9027" marT="9036"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9 </a:t>
                      </a:r>
                    </a:p>
                  </a:txBody>
                  <a:tcPr marL="9027" marR="9027" marT="9036"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18 </a:t>
                      </a:r>
                    </a:p>
                  </a:txBody>
                  <a:tcPr marL="9027" marR="9027" marT="9036" marB="0" anchor="ctr">
                    <a:noFill/>
                  </a:tcPr>
                </a:tc>
                <a:extLst>
                  <a:ext uri="{0D108BD9-81ED-4DB2-BD59-A6C34878D82A}">
                    <a16:rowId xmlns:a16="http://schemas.microsoft.com/office/drawing/2014/main" xmlns="" val="10000"/>
                  </a:ext>
                </a:extLst>
              </a:tr>
              <a:tr h="477671">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0 </a:t>
                      </a:r>
                    </a:p>
                  </a:txBody>
                  <a:tcPr marL="9027" marR="9027" marT="9036"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8 </a:t>
                      </a:r>
                    </a:p>
                  </a:txBody>
                  <a:tcPr marL="9027" marR="9027" marT="9036"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11 </a:t>
                      </a:r>
                    </a:p>
                  </a:txBody>
                  <a:tcPr marL="9027" marR="9027" marT="9036"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10</a:t>
                      </a:r>
                    </a:p>
                  </a:txBody>
                  <a:tcPr marL="9027" marR="9027" marT="9036"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15</a:t>
                      </a:r>
                    </a:p>
                  </a:txBody>
                  <a:tcPr marL="9027" marR="9027" marT="9036"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19</a:t>
                      </a:r>
                    </a:p>
                  </a:txBody>
                  <a:tcPr marL="9027" marR="9027" marT="9036"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6</a:t>
                      </a:r>
                    </a:p>
                  </a:txBody>
                  <a:tcPr marL="9027" marR="9027" marT="9036"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23</a:t>
                      </a:r>
                    </a:p>
                  </a:txBody>
                  <a:tcPr marL="9027" marR="9027" marT="9036"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13</a:t>
                      </a:r>
                    </a:p>
                  </a:txBody>
                  <a:tcPr marL="9027" marR="9027" marT="9036"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5 </a:t>
                      </a:r>
                    </a:p>
                  </a:txBody>
                  <a:tcPr marL="9027" marR="9027" marT="9036" marB="0" anchor="ctr">
                    <a:noFill/>
                  </a:tcPr>
                </a:tc>
                <a:extLst>
                  <a:ext uri="{0D108BD9-81ED-4DB2-BD59-A6C34878D82A}">
                    <a16:rowId xmlns:a16="http://schemas.microsoft.com/office/drawing/2014/main" xmlns="" val="10001"/>
                  </a:ext>
                </a:extLst>
              </a:tr>
            </a:tbl>
          </a:graphicData>
        </a:graphic>
      </p:graphicFrame>
      <p:sp>
        <p:nvSpPr>
          <p:cNvPr id="10291" name="テキスト ボックス 16"/>
          <p:cNvSpPr txBox="1">
            <a:spLocks noChangeArrowheads="1"/>
          </p:cNvSpPr>
          <p:nvPr/>
        </p:nvSpPr>
        <p:spPr bwMode="auto">
          <a:xfrm>
            <a:off x="690563" y="5064125"/>
            <a:ext cx="79041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ja-JP" altLang="en-US" sz="2800" dirty="0">
                <a:latin typeface="ＭＳ ゴシック" panose="020B0609070205080204" pitchFamily="49" charset="-128"/>
                <a:ea typeface="ＭＳ ゴシック" panose="020B0609070205080204" pitchFamily="49" charset="-128"/>
              </a:rPr>
              <a:t>このように，何かを調べるために，調査して集めた資料や実験をして得られた資料のことを</a:t>
            </a:r>
            <a:r>
              <a:rPr lang="en-US" altLang="ja-JP" sz="2800" dirty="0">
                <a:latin typeface="ＭＳ ゴシック" panose="020B0609070205080204" pitchFamily="49" charset="-128"/>
                <a:ea typeface="ＭＳ ゴシック" panose="020B0609070205080204" pitchFamily="49" charset="-128"/>
              </a:rPr>
              <a:t>(</a:t>
            </a:r>
            <a:r>
              <a:rPr lang="en-US" altLang="ja-JP" sz="2800" b="1" baseline="30000" dirty="0">
                <a:latin typeface="ＭＳ ゴシック" panose="020B0609070205080204" pitchFamily="49" charset="-128"/>
                <a:ea typeface="ＭＳ ゴシック" panose="020B0609070205080204" pitchFamily="49" charset="-128"/>
              </a:rPr>
              <a:t>  </a:t>
            </a:r>
            <a:r>
              <a:rPr lang="ja-JP" altLang="en-US" sz="2800" b="1" dirty="0">
                <a:solidFill>
                  <a:srgbClr val="FF0000"/>
                </a:solidFill>
                <a:latin typeface="ＭＳ ゴシック" panose="020B0609070205080204" pitchFamily="49" charset="-128"/>
                <a:ea typeface="ＭＳ ゴシック" panose="020B0609070205080204" pitchFamily="49" charset="-128"/>
              </a:rPr>
              <a:t>データ </a:t>
            </a:r>
            <a:r>
              <a:rPr lang="en-US" altLang="ja-JP" sz="2800" dirty="0">
                <a:latin typeface="ＭＳ ゴシック" panose="020B0609070205080204" pitchFamily="49" charset="-128"/>
                <a:ea typeface="ＭＳ ゴシック" panose="020B0609070205080204" pitchFamily="49" charset="-128"/>
              </a:rPr>
              <a:t>) </a:t>
            </a:r>
            <a:r>
              <a:rPr lang="ja-JP" altLang="en-US" sz="2800" dirty="0">
                <a:latin typeface="ＭＳ ゴシック" panose="020B0609070205080204" pitchFamily="49" charset="-128"/>
                <a:ea typeface="ＭＳ ゴシック" panose="020B0609070205080204" pitchFamily="49" charset="-128"/>
              </a:rPr>
              <a:t>という。</a:t>
            </a:r>
            <a:endParaRPr lang="en-US" altLang="ja-JP" sz="2800" dirty="0">
              <a:latin typeface="ＭＳ ゴシック" panose="020B0609070205080204" pitchFamily="49" charset="-128"/>
              <a:ea typeface="ＭＳ ゴシック" panose="020B0609070205080204" pitchFamily="49" charset="-128"/>
            </a:endParaRPr>
          </a:p>
        </p:txBody>
      </p:sp>
      <p:sp>
        <p:nvSpPr>
          <p:cNvPr id="21" name="メモ 20"/>
          <p:cNvSpPr/>
          <p:nvPr/>
        </p:nvSpPr>
        <p:spPr>
          <a:xfrm>
            <a:off x="827584" y="6021288"/>
            <a:ext cx="1728192" cy="442912"/>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j-ea"/>
              <a:ea typeface="+mj-ea"/>
            </a:endParaRPr>
          </a:p>
        </p:txBody>
      </p:sp>
      <p:sp>
        <p:nvSpPr>
          <p:cNvPr id="10" name="タイトル 1"/>
          <p:cNvSpPr txBox="1">
            <a:spLocks/>
          </p:cNvSpPr>
          <p:nvPr/>
        </p:nvSpPr>
        <p:spPr bwMode="auto">
          <a:xfrm>
            <a:off x="257175" y="84138"/>
            <a:ext cx="8778875"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smtClean="0">
                <a:solidFill>
                  <a:schemeClr val="tx1"/>
                </a:solidFill>
                <a:latin typeface="+mn-ea"/>
              </a:rPr>
              <a:t>１ </a:t>
            </a:r>
            <a:r>
              <a:rPr lang="ja-JP" altLang="en-US" sz="2800" b="1" dirty="0">
                <a:solidFill>
                  <a:schemeClr val="tx1"/>
                </a:solidFill>
                <a:latin typeface="+mn-ea"/>
                <a:ea typeface="+mn-ea"/>
              </a:rPr>
              <a:t>データと度数分布表                                  </a:t>
            </a:r>
            <a:r>
              <a:rPr lang="ja-JP" altLang="en-US" sz="1400" b="1" dirty="0">
                <a:solidFill>
                  <a:schemeClr val="tx1"/>
                </a:solidFill>
                <a:latin typeface="+mn-ea"/>
              </a:rPr>
              <a:t> </a:t>
            </a:r>
            <a:r>
              <a:rPr lang="en-US" altLang="ja-JP" sz="1600" b="1" dirty="0">
                <a:solidFill>
                  <a:schemeClr val="tx1"/>
                </a:solidFill>
                <a:latin typeface="+mn-ea"/>
                <a:ea typeface="+mn-ea"/>
              </a:rPr>
              <a:t>(</a:t>
            </a:r>
            <a:r>
              <a:rPr lang="ja-JP" altLang="en-US" sz="1600" b="1" dirty="0">
                <a:solidFill>
                  <a:schemeClr val="tx1"/>
                </a:solidFill>
                <a:latin typeface="+mn-ea"/>
                <a:ea typeface="+mn-ea"/>
              </a:rPr>
              <a:t>教科書 </a:t>
            </a:r>
            <a:r>
              <a:rPr lang="en-US" altLang="ja-JP" sz="1600" b="1" dirty="0">
                <a:solidFill>
                  <a:schemeClr val="tx1"/>
                </a:solidFill>
                <a:latin typeface="+mn-ea"/>
                <a:ea typeface="+mn-ea"/>
              </a:rPr>
              <a:t>p.128)</a:t>
            </a:r>
            <a:endParaRPr lang="ja-JP" altLang="en-US" sz="1600" b="1" dirty="0">
              <a:solidFill>
                <a:schemeClr val="tx1"/>
              </a:solidFill>
              <a:latin typeface="+mn-ea"/>
              <a:ea typeface="+mn-ea"/>
            </a:endParaRPr>
          </a:p>
        </p:txBody>
      </p:sp>
      <p:sp>
        <p:nvSpPr>
          <p:cNvPr id="8" name="角丸四角形 7"/>
          <p:cNvSpPr/>
          <p:nvPr/>
        </p:nvSpPr>
        <p:spPr>
          <a:xfrm>
            <a:off x="395288" y="1123950"/>
            <a:ext cx="8353425" cy="1657350"/>
          </a:xfrm>
          <a:prstGeom prst="roundRect">
            <a:avLst>
              <a:gd name="adj" fmla="val 7437"/>
            </a:avLst>
          </a:prstGeom>
          <a:noFill/>
          <a:ln w="44450">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ja-JP" altLang="en-US" dirty="0">
              <a:latin typeface="+mj-ea"/>
              <a:ea typeface="+mj-ea"/>
            </a:endParaRPr>
          </a:p>
        </p:txBody>
      </p:sp>
      <p:sp>
        <p:nvSpPr>
          <p:cNvPr id="10243" name="テキスト ボックス 4"/>
          <p:cNvSpPr txBox="1">
            <a:spLocks noChangeArrowheads="1"/>
          </p:cNvSpPr>
          <p:nvPr/>
        </p:nvSpPr>
        <p:spPr bwMode="auto">
          <a:xfrm>
            <a:off x="1768475" y="871538"/>
            <a:ext cx="5683250"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ja-JP" altLang="en-US" sz="2400" b="1" dirty="0">
                <a:latin typeface="ＭＳ ゴシック" panose="020B0609070205080204" pitchFamily="49" charset="-128"/>
                <a:ea typeface="ＭＳ ゴシック" panose="020B0609070205080204" pitchFamily="49" charset="-128"/>
              </a:rPr>
              <a:t>［電車で通学する生徒</a:t>
            </a:r>
            <a:r>
              <a:rPr lang="en-US" altLang="ja-JP" sz="2400" b="1" dirty="0">
                <a:latin typeface="ＭＳ 明朝" panose="02020609040205080304" pitchFamily="17" charset="-128"/>
                <a:ea typeface="ＭＳ 明朝" panose="02020609040205080304" pitchFamily="17" charset="-128"/>
              </a:rPr>
              <a:t>20</a:t>
            </a:r>
            <a:r>
              <a:rPr lang="ja-JP" altLang="en-US" sz="2400" b="1" dirty="0">
                <a:latin typeface="ＭＳ ゴシック" panose="020B0609070205080204" pitchFamily="49" charset="-128"/>
                <a:ea typeface="ＭＳ ゴシック" panose="020B0609070205080204" pitchFamily="49" charset="-128"/>
              </a:rPr>
              <a:t>人の先月の読書の合計</a:t>
            </a:r>
            <a:r>
              <a:rPr lang="ja-JP" altLang="en-US" sz="2400" b="1" dirty="0" smtClean="0">
                <a:latin typeface="ＭＳ ゴシック" panose="020B0609070205080204" pitchFamily="49" charset="-128"/>
                <a:ea typeface="ＭＳ ゴシック" panose="020B0609070205080204" pitchFamily="49" charset="-128"/>
              </a:rPr>
              <a:t>時間（</a:t>
            </a:r>
            <a:r>
              <a:rPr lang="ja-JP" altLang="ja-JP" sz="2400" b="1" dirty="0" smtClean="0">
                <a:latin typeface="ＭＳ ゴシック" panose="020B0609070205080204" pitchFamily="49" charset="-128"/>
                <a:ea typeface="ＭＳ ゴシック" panose="020B0609070205080204" pitchFamily="49" charset="-128"/>
              </a:rPr>
              <a:t>単位</a:t>
            </a:r>
            <a:r>
              <a:rPr lang="ja-JP" altLang="en-US" sz="2400" b="1" dirty="0">
                <a:latin typeface="+mj-ea"/>
                <a:ea typeface="+mj-ea"/>
              </a:rPr>
              <a:t>　</a:t>
            </a:r>
            <a:r>
              <a:rPr lang="ja-JP" altLang="en-US" sz="2400" b="1" dirty="0" smtClean="0">
                <a:latin typeface="ＭＳ ゴシック" panose="020B0609070205080204" pitchFamily="49" charset="-128"/>
                <a:ea typeface="ＭＳ ゴシック" panose="020B0609070205080204" pitchFamily="49" charset="-128"/>
              </a:rPr>
              <a:t>時間</a:t>
            </a:r>
            <a:r>
              <a:rPr lang="ja-JP" altLang="en-US" sz="2400" b="1" dirty="0">
                <a:latin typeface="ＭＳ ゴシック" panose="020B0609070205080204" pitchFamily="49" charset="-128"/>
                <a:ea typeface="ＭＳ ゴシック" panose="020B0609070205080204" pitchFamily="49" charset="-128"/>
              </a:rPr>
              <a:t>）</a:t>
            </a:r>
            <a:r>
              <a:rPr lang="ja-JP" altLang="en-US" sz="2400" b="1" dirty="0" smtClean="0">
                <a:latin typeface="ＭＳ ゴシック" panose="020B0609070205080204" pitchFamily="49" charset="-128"/>
                <a:ea typeface="ＭＳ ゴシック" panose="020B0609070205080204" pitchFamily="49" charset="-128"/>
              </a:rPr>
              <a:t>］</a:t>
            </a:r>
            <a:endParaRPr lang="ja-JP" altLang="ja-JP" sz="2400" b="1" dirty="0">
              <a:latin typeface="ＭＳ ゴシック" panose="020B0609070205080204" pitchFamily="49" charset="-128"/>
              <a:ea typeface="ＭＳ ゴシック" panose="020B0609070205080204" pitchFamily="49" charset="-128"/>
            </a:endParaRPr>
          </a:p>
        </p:txBody>
      </p:sp>
      <p:graphicFrame>
        <p:nvGraphicFramePr>
          <p:cNvPr id="11" name="コンテンツ プレースホルダー 14"/>
          <p:cNvGraphicFramePr>
            <a:graphicFrameLocks/>
          </p:cNvGraphicFramePr>
          <p:nvPr>
            <p:extLst>
              <p:ext uri="{D42A27DB-BD31-4B8C-83A1-F6EECF244321}">
                <p14:modId xmlns:p14="http://schemas.microsoft.com/office/powerpoint/2010/main" val="3814854017"/>
              </p:ext>
            </p:extLst>
          </p:nvPr>
        </p:nvGraphicFramePr>
        <p:xfrm>
          <a:off x="467544" y="3862388"/>
          <a:ext cx="8133910" cy="956132"/>
        </p:xfrm>
        <a:graphic>
          <a:graphicData uri="http://schemas.openxmlformats.org/drawingml/2006/table">
            <a:tbl>
              <a:tblPr>
                <a:tableStyleId>{5C22544A-7EE6-4342-B048-85BDC9FD1C3A}</a:tableStyleId>
              </a:tblPr>
              <a:tblGrid>
                <a:gridCol w="813391">
                  <a:extLst>
                    <a:ext uri="{9D8B030D-6E8A-4147-A177-3AD203B41FA5}">
                      <a16:colId xmlns:a16="http://schemas.microsoft.com/office/drawing/2014/main" xmlns="" val="20000"/>
                    </a:ext>
                  </a:extLst>
                </a:gridCol>
                <a:gridCol w="813391">
                  <a:extLst>
                    <a:ext uri="{9D8B030D-6E8A-4147-A177-3AD203B41FA5}">
                      <a16:colId xmlns:a16="http://schemas.microsoft.com/office/drawing/2014/main" xmlns="" val="20001"/>
                    </a:ext>
                  </a:extLst>
                </a:gridCol>
                <a:gridCol w="813391">
                  <a:extLst>
                    <a:ext uri="{9D8B030D-6E8A-4147-A177-3AD203B41FA5}">
                      <a16:colId xmlns:a16="http://schemas.microsoft.com/office/drawing/2014/main" xmlns="" val="20002"/>
                    </a:ext>
                  </a:extLst>
                </a:gridCol>
                <a:gridCol w="813391">
                  <a:extLst>
                    <a:ext uri="{9D8B030D-6E8A-4147-A177-3AD203B41FA5}">
                      <a16:colId xmlns:a16="http://schemas.microsoft.com/office/drawing/2014/main" xmlns="" val="20003"/>
                    </a:ext>
                  </a:extLst>
                </a:gridCol>
                <a:gridCol w="813391">
                  <a:extLst>
                    <a:ext uri="{9D8B030D-6E8A-4147-A177-3AD203B41FA5}">
                      <a16:colId xmlns:a16="http://schemas.microsoft.com/office/drawing/2014/main" xmlns="" val="20004"/>
                    </a:ext>
                  </a:extLst>
                </a:gridCol>
                <a:gridCol w="813391">
                  <a:extLst>
                    <a:ext uri="{9D8B030D-6E8A-4147-A177-3AD203B41FA5}">
                      <a16:colId xmlns:a16="http://schemas.microsoft.com/office/drawing/2014/main" xmlns="" val="20005"/>
                    </a:ext>
                  </a:extLst>
                </a:gridCol>
                <a:gridCol w="813391">
                  <a:extLst>
                    <a:ext uri="{9D8B030D-6E8A-4147-A177-3AD203B41FA5}">
                      <a16:colId xmlns:a16="http://schemas.microsoft.com/office/drawing/2014/main" xmlns="" val="20006"/>
                    </a:ext>
                  </a:extLst>
                </a:gridCol>
                <a:gridCol w="813391">
                  <a:extLst>
                    <a:ext uri="{9D8B030D-6E8A-4147-A177-3AD203B41FA5}">
                      <a16:colId xmlns:a16="http://schemas.microsoft.com/office/drawing/2014/main" xmlns="" val="20007"/>
                    </a:ext>
                  </a:extLst>
                </a:gridCol>
                <a:gridCol w="813391">
                  <a:extLst>
                    <a:ext uri="{9D8B030D-6E8A-4147-A177-3AD203B41FA5}">
                      <a16:colId xmlns:a16="http://schemas.microsoft.com/office/drawing/2014/main" xmlns="" val="20008"/>
                    </a:ext>
                  </a:extLst>
                </a:gridCol>
                <a:gridCol w="813391">
                  <a:extLst>
                    <a:ext uri="{9D8B030D-6E8A-4147-A177-3AD203B41FA5}">
                      <a16:colId xmlns:a16="http://schemas.microsoft.com/office/drawing/2014/main" xmlns="" val="20009"/>
                    </a:ext>
                  </a:extLst>
                </a:gridCol>
              </a:tblGrid>
              <a:tr h="478066">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6 </a:t>
                      </a:r>
                    </a:p>
                  </a:txBody>
                  <a:tcPr marL="9034" marR="9034" marT="9043"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20 </a:t>
                      </a:r>
                    </a:p>
                  </a:txBody>
                  <a:tcPr marL="9034" marR="9034" marT="9043"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0 </a:t>
                      </a:r>
                    </a:p>
                  </a:txBody>
                  <a:tcPr marL="9034" marR="9034" marT="9043"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14 </a:t>
                      </a:r>
                    </a:p>
                  </a:txBody>
                  <a:tcPr marL="9034" marR="9034" marT="9043"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16 </a:t>
                      </a:r>
                    </a:p>
                  </a:txBody>
                  <a:tcPr marL="9034" marR="9034" marT="9043"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23 </a:t>
                      </a:r>
                    </a:p>
                  </a:txBody>
                  <a:tcPr marL="9034" marR="9034" marT="9043"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1</a:t>
                      </a:r>
                    </a:p>
                  </a:txBody>
                  <a:tcPr marL="9034" marR="9034" marT="9043"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4</a:t>
                      </a:r>
                    </a:p>
                  </a:txBody>
                  <a:tcPr marL="9034" marR="9034" marT="9043"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5 </a:t>
                      </a:r>
                    </a:p>
                  </a:txBody>
                  <a:tcPr marL="9034" marR="9034" marT="9043"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0 </a:t>
                      </a:r>
                    </a:p>
                  </a:txBody>
                  <a:tcPr marL="9034" marR="9034" marT="9043" marB="0" anchor="ctr">
                    <a:noFill/>
                  </a:tcPr>
                </a:tc>
                <a:extLst>
                  <a:ext uri="{0D108BD9-81ED-4DB2-BD59-A6C34878D82A}">
                    <a16:rowId xmlns:a16="http://schemas.microsoft.com/office/drawing/2014/main" xmlns="" val="10000"/>
                  </a:ext>
                </a:extLst>
              </a:tr>
              <a:tr h="478066">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18</a:t>
                      </a:r>
                    </a:p>
                  </a:txBody>
                  <a:tcPr marL="9034" marR="9034" marT="9043"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13 </a:t>
                      </a:r>
                    </a:p>
                  </a:txBody>
                  <a:tcPr marL="9034" marR="9034" marT="9043"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21 </a:t>
                      </a:r>
                    </a:p>
                  </a:txBody>
                  <a:tcPr marL="9034" marR="9034" marT="9043"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0</a:t>
                      </a:r>
                    </a:p>
                  </a:txBody>
                  <a:tcPr marL="9034" marR="9034" marT="9043"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9</a:t>
                      </a:r>
                    </a:p>
                  </a:txBody>
                  <a:tcPr marL="9034" marR="9034" marT="9043" marB="0" anchor="ctr">
                    <a:noFill/>
                  </a:tcPr>
                </a:tc>
                <a:tc>
                  <a:txBody>
                    <a:bodyPr/>
                    <a:lstStyle/>
                    <a:p>
                      <a:pPr algn="ctr" fontAlgn="ctr"/>
                      <a:endParaRPr lang="en-US" altLang="ja-JP" sz="2300" b="1" i="0" u="none" strike="noStrike" baseline="0" dirty="0">
                        <a:effectLst/>
                        <a:latin typeface="ＭＳ 明朝" panose="02020609040205080304" pitchFamily="17" charset="-128"/>
                        <a:ea typeface="ＭＳ 明朝" panose="02020609040205080304" pitchFamily="17" charset="-128"/>
                      </a:endParaRPr>
                    </a:p>
                  </a:txBody>
                  <a:tcPr marL="9034" marR="9034" marT="9043" marB="0" anchor="ctr">
                    <a:noFill/>
                  </a:tcPr>
                </a:tc>
                <a:tc>
                  <a:txBody>
                    <a:bodyPr/>
                    <a:lstStyle/>
                    <a:p>
                      <a:pPr algn="ctr" fontAlgn="ctr"/>
                      <a:endParaRPr lang="en-US" altLang="ja-JP" sz="2300" b="1" i="0" u="none" strike="noStrike" baseline="0" dirty="0">
                        <a:effectLst/>
                        <a:latin typeface="ＭＳ 明朝" panose="02020609040205080304" pitchFamily="17" charset="-128"/>
                        <a:ea typeface="ＭＳ 明朝" panose="02020609040205080304" pitchFamily="17" charset="-128"/>
                      </a:endParaRPr>
                    </a:p>
                  </a:txBody>
                  <a:tcPr marL="9034" marR="9034" marT="9043" marB="0" anchor="ctr">
                    <a:noFill/>
                  </a:tcPr>
                </a:tc>
                <a:tc>
                  <a:txBody>
                    <a:bodyPr/>
                    <a:lstStyle/>
                    <a:p>
                      <a:pPr algn="ctr" fontAlgn="ctr"/>
                      <a:endParaRPr lang="en-US" altLang="ja-JP" sz="2300" b="1" i="0" u="none" strike="noStrike" baseline="0" dirty="0">
                        <a:effectLst/>
                        <a:latin typeface="ＭＳ 明朝" panose="02020609040205080304" pitchFamily="17" charset="-128"/>
                        <a:ea typeface="ＭＳ 明朝" panose="02020609040205080304" pitchFamily="17" charset="-128"/>
                      </a:endParaRPr>
                    </a:p>
                  </a:txBody>
                  <a:tcPr marL="9034" marR="9034" marT="9043" marB="0" anchor="ctr">
                    <a:noFill/>
                  </a:tcPr>
                </a:tc>
                <a:tc>
                  <a:txBody>
                    <a:bodyPr/>
                    <a:lstStyle/>
                    <a:p>
                      <a:pPr algn="ctr" fontAlgn="ctr"/>
                      <a:endParaRPr lang="en-US" altLang="ja-JP" sz="2300" b="1" i="0" u="none" strike="noStrike" baseline="0" dirty="0">
                        <a:effectLst/>
                        <a:latin typeface="ＭＳ 明朝" panose="02020609040205080304" pitchFamily="17" charset="-128"/>
                        <a:ea typeface="ＭＳ 明朝" panose="02020609040205080304" pitchFamily="17" charset="-128"/>
                      </a:endParaRPr>
                    </a:p>
                  </a:txBody>
                  <a:tcPr marL="9034" marR="9034" marT="9043" marB="0" anchor="ctr">
                    <a:noFill/>
                  </a:tcPr>
                </a:tc>
                <a:tc>
                  <a:txBody>
                    <a:bodyPr/>
                    <a:lstStyle/>
                    <a:p>
                      <a:pPr algn="ctr" fontAlgn="ctr"/>
                      <a:r>
                        <a:rPr lang="en-US" altLang="ja-JP" sz="2300" b="1" i="0" u="none" strike="noStrike" baseline="0" dirty="0">
                          <a:effectLst/>
                          <a:latin typeface="ＭＳ 明朝" panose="02020609040205080304" pitchFamily="17" charset="-128"/>
                          <a:ea typeface="ＭＳ 明朝" panose="02020609040205080304" pitchFamily="17" charset="-128"/>
                        </a:rPr>
                        <a:t> </a:t>
                      </a:r>
                    </a:p>
                  </a:txBody>
                  <a:tcPr marL="9034" marR="9034" marT="9043" marB="0" anchor="ctr">
                    <a:noFill/>
                  </a:tcPr>
                </a:tc>
                <a:extLst>
                  <a:ext uri="{0D108BD9-81ED-4DB2-BD59-A6C34878D82A}">
                    <a16:rowId xmlns:a16="http://schemas.microsoft.com/office/drawing/2014/main" xmlns="" val="10001"/>
                  </a:ext>
                </a:extLst>
              </a:tr>
            </a:tbl>
          </a:graphicData>
        </a:graphic>
      </p:graphicFrame>
      <p:sp>
        <p:nvSpPr>
          <p:cNvPr id="12" name="角丸四角形 11"/>
          <p:cNvSpPr/>
          <p:nvPr/>
        </p:nvSpPr>
        <p:spPr>
          <a:xfrm>
            <a:off x="395288" y="3284538"/>
            <a:ext cx="8353425" cy="1657350"/>
          </a:xfrm>
          <a:prstGeom prst="roundRect">
            <a:avLst>
              <a:gd name="adj" fmla="val 7437"/>
            </a:avLst>
          </a:prstGeom>
          <a:noFill/>
          <a:ln w="44450">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ja-JP" altLang="en-US" dirty="0">
              <a:latin typeface="+mj-ea"/>
              <a:ea typeface="+mj-ea"/>
            </a:endParaRPr>
          </a:p>
        </p:txBody>
      </p:sp>
      <p:sp>
        <p:nvSpPr>
          <p:cNvPr id="13" name="テキスト ボックス 4"/>
          <p:cNvSpPr txBox="1">
            <a:spLocks noChangeArrowheads="1"/>
          </p:cNvSpPr>
          <p:nvPr/>
        </p:nvSpPr>
        <p:spPr bwMode="auto">
          <a:xfrm>
            <a:off x="1801813" y="3032125"/>
            <a:ext cx="5938837"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ja-JP" altLang="en-US" sz="2400" b="1" dirty="0" smtClean="0">
                <a:latin typeface="ＭＳ ゴシック" panose="020B0609070205080204" pitchFamily="49" charset="-128"/>
                <a:ea typeface="ＭＳ ゴシック" panose="020B0609070205080204" pitchFamily="49" charset="-128"/>
              </a:rPr>
              <a:t>［</a:t>
            </a:r>
            <a:r>
              <a:rPr lang="ja-JP" altLang="en-US" sz="2400" b="1" dirty="0" smtClean="0">
                <a:latin typeface="+mj-ea"/>
                <a:ea typeface="+mj-ea"/>
              </a:rPr>
              <a:t>徒歩</a:t>
            </a:r>
            <a:r>
              <a:rPr lang="ja-JP" altLang="en-US" sz="2400" b="1" dirty="0">
                <a:latin typeface="+mj-ea"/>
                <a:ea typeface="+mj-ea"/>
              </a:rPr>
              <a:t>で通学する生徒</a:t>
            </a:r>
            <a:r>
              <a:rPr lang="en-US" altLang="ja-JP" sz="2400" b="1" dirty="0">
                <a:latin typeface="ＭＳ 明朝" panose="02020609040205080304" pitchFamily="17" charset="-128"/>
                <a:ea typeface="ＭＳ 明朝" panose="02020609040205080304" pitchFamily="17" charset="-128"/>
              </a:rPr>
              <a:t>15</a:t>
            </a:r>
            <a:r>
              <a:rPr lang="ja-JP" altLang="en-US" sz="2400" b="1" dirty="0">
                <a:latin typeface="+mj-ea"/>
                <a:ea typeface="+mj-ea"/>
              </a:rPr>
              <a:t>人の先月の読書の合計</a:t>
            </a:r>
            <a:r>
              <a:rPr lang="ja-JP" altLang="en-US" sz="2400" b="1" dirty="0" smtClean="0">
                <a:latin typeface="+mj-ea"/>
                <a:ea typeface="+mj-ea"/>
              </a:rPr>
              <a:t>時間</a:t>
            </a:r>
            <a:r>
              <a:rPr lang="ja-JP" altLang="en-US" sz="2400" b="1" dirty="0" smtClean="0">
                <a:latin typeface="ＭＳ ゴシック" panose="020B0609070205080204" pitchFamily="49" charset="-128"/>
                <a:ea typeface="ＭＳ ゴシック" panose="020B0609070205080204" pitchFamily="49" charset="-128"/>
              </a:rPr>
              <a:t>（</a:t>
            </a:r>
            <a:r>
              <a:rPr lang="ja-JP" altLang="ja-JP" sz="2400" b="1" dirty="0" smtClean="0">
                <a:latin typeface="+mj-ea"/>
                <a:ea typeface="+mj-ea"/>
              </a:rPr>
              <a:t>単位</a:t>
            </a:r>
            <a:r>
              <a:rPr lang="ja-JP" altLang="en-US" sz="2400" b="1" dirty="0" smtClean="0">
                <a:latin typeface="+mj-ea"/>
                <a:ea typeface="+mj-ea"/>
              </a:rPr>
              <a:t>　時間</a:t>
            </a:r>
            <a:r>
              <a:rPr lang="ja-JP" altLang="en-US" sz="2400" b="1" dirty="0" smtClean="0">
                <a:latin typeface="ＭＳ ゴシック" panose="020B0609070205080204" pitchFamily="49" charset="-128"/>
                <a:ea typeface="ＭＳ ゴシック" panose="020B0609070205080204" pitchFamily="49" charset="-128"/>
              </a:rPr>
              <a:t>）］</a:t>
            </a:r>
            <a:endParaRPr lang="ja-JP" altLang="ja-JP" sz="2400" b="1" dirty="0">
              <a:latin typeface="ＭＳ ゴシック" panose="020B0609070205080204" pitchFamily="49" charset="-128"/>
              <a:ea typeface="ＭＳ ゴシック" panose="020B0609070205080204" pitchFamily="49" charset="-128"/>
            </a:endParaRPr>
          </a:p>
        </p:txBody>
      </p:sp>
      <p:sp>
        <p:nvSpPr>
          <p:cNvPr id="12367" name="テキスト ボックス 1"/>
          <p:cNvSpPr txBox="1">
            <a:spLocks noChangeArrowheads="1"/>
          </p:cNvSpPr>
          <p:nvPr/>
        </p:nvSpPr>
        <p:spPr bwMode="auto">
          <a:xfrm>
            <a:off x="619125" y="893763"/>
            <a:ext cx="64953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r>
              <a:rPr lang="en-US" altLang="ja-JP" sz="2400" b="1" dirty="0">
                <a:latin typeface="ＭＳ ゴシック" panose="020B0609070205080204" pitchFamily="49" charset="-128"/>
                <a:ea typeface="ＭＳ ゴシック" panose="020B0609070205080204" pitchFamily="49" charset="-128"/>
                <a:cs typeface="Times New Roman" panose="02020603050405020304" pitchFamily="18" charset="0"/>
              </a:rPr>
              <a:t>A</a:t>
            </a:r>
            <a:r>
              <a:rPr lang="ja-JP" altLang="en-US" sz="2400" b="1" dirty="0" smtClean="0"/>
              <a:t>班</a:t>
            </a:r>
            <a:endParaRPr lang="ja-JP" altLang="en-US" sz="2400" b="1" dirty="0"/>
          </a:p>
        </p:txBody>
      </p:sp>
      <p:sp>
        <p:nvSpPr>
          <p:cNvPr id="12368" name="テキスト ボックス 13"/>
          <p:cNvSpPr txBox="1">
            <a:spLocks noChangeArrowheads="1"/>
          </p:cNvSpPr>
          <p:nvPr/>
        </p:nvSpPr>
        <p:spPr bwMode="auto">
          <a:xfrm>
            <a:off x="619125" y="3032125"/>
            <a:ext cx="64953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r>
              <a:rPr lang="en-US" altLang="ja-JP" sz="2400" b="1" dirty="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en-US" sz="2400" b="1" dirty="0"/>
              <a:t>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xit" presetSubtype="6" fill="hold" grpId="0" nodeType="clickEffect">
                                  <p:stCondLst>
                                    <p:cond delay="0"/>
                                  </p:stCondLst>
                                  <p:childTnLst>
                                    <p:animEffect transition="out" filter="strips(downRight)">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bwMode="auto">
          <a:xfrm>
            <a:off x="257175" y="84138"/>
            <a:ext cx="8636000"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２ 代表値　</a:t>
            </a:r>
            <a:r>
              <a:rPr lang="en-US" altLang="ja-JP" sz="2000" b="1" dirty="0">
                <a:solidFill>
                  <a:schemeClr val="tx1"/>
                </a:solidFill>
                <a:latin typeface="+mn-ea"/>
              </a:rPr>
              <a:t>– </a:t>
            </a:r>
            <a:r>
              <a:rPr lang="ja-JP" altLang="en-US" sz="2000" b="1" dirty="0">
                <a:solidFill>
                  <a:schemeClr val="tx1"/>
                </a:solidFill>
                <a:latin typeface="+mn-ea"/>
              </a:rPr>
              <a:t>最頻値 </a:t>
            </a:r>
            <a:r>
              <a:rPr lang="en-US" altLang="ja-JP" sz="2000" b="1" dirty="0">
                <a:solidFill>
                  <a:schemeClr val="tx1"/>
                </a:solidFill>
                <a:latin typeface="+mn-ea"/>
              </a:rPr>
              <a:t>-             </a:t>
            </a:r>
            <a:r>
              <a:rPr lang="en-US" altLang="ja-JP" sz="2800" b="1" dirty="0">
                <a:solidFill>
                  <a:schemeClr val="tx1"/>
                </a:solidFill>
                <a:latin typeface="+mn-ea"/>
              </a:rPr>
              <a:t>             </a:t>
            </a:r>
            <a:r>
              <a:rPr lang="ja-JP" altLang="en-US" sz="2800" b="1" dirty="0">
                <a:solidFill>
                  <a:schemeClr val="accent2">
                    <a:lumMod val="50000"/>
                  </a:schemeClr>
                </a:solidFill>
                <a:latin typeface="+mn-ea"/>
              </a:rPr>
              <a:t>　　　　　     </a:t>
            </a:r>
            <a:r>
              <a:rPr lang="ja-JP" altLang="en-US" sz="2800" b="1" dirty="0">
                <a:solidFill>
                  <a:schemeClr val="tx1"/>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p.131)</a:t>
            </a:r>
            <a:endParaRPr lang="ja-JP" altLang="en-US" sz="1600" b="1" dirty="0">
              <a:solidFill>
                <a:schemeClr val="tx1"/>
              </a:solidFill>
              <a:latin typeface="+mn-ea"/>
            </a:endParaRPr>
          </a:p>
        </p:txBody>
      </p:sp>
      <p:sp>
        <p:nvSpPr>
          <p:cNvPr id="13" name="角丸四角形 12"/>
          <p:cNvSpPr/>
          <p:nvPr/>
        </p:nvSpPr>
        <p:spPr>
          <a:xfrm>
            <a:off x="251560" y="911935"/>
            <a:ext cx="720000" cy="396000"/>
          </a:xfrm>
          <a:prstGeom prst="roundRect">
            <a:avLst/>
          </a:prstGeom>
          <a:solidFill>
            <a:schemeClr val="accent4">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51520" y="879103"/>
            <a:ext cx="720080" cy="461665"/>
          </a:xfrm>
          <a:prstGeom prst="rect">
            <a:avLst/>
          </a:prstGeom>
          <a:noFill/>
        </p:spPr>
        <p:txBody>
          <a:bodyPr wrap="square" rtlCol="0">
            <a:spAutoFit/>
          </a:bodyPr>
          <a:lstStyle/>
          <a:p>
            <a:r>
              <a:rPr kumimoji="1" lang="ja-JP" altLang="en-US" sz="2400" dirty="0">
                <a:latin typeface="HGPｺﾞｼｯｸE" panose="020B0900000000000000" pitchFamily="50" charset="-128"/>
                <a:ea typeface="HGPｺﾞｼｯｸE" panose="020B0900000000000000" pitchFamily="50" charset="-128"/>
              </a:rPr>
              <a:t>問５</a:t>
            </a:r>
          </a:p>
        </p:txBody>
      </p:sp>
      <p:sp>
        <p:nvSpPr>
          <p:cNvPr id="4" name="正方形/長方形 3"/>
          <p:cNvSpPr/>
          <p:nvPr/>
        </p:nvSpPr>
        <p:spPr>
          <a:xfrm>
            <a:off x="1042988" y="2955446"/>
            <a:ext cx="7850187" cy="1815882"/>
          </a:xfrm>
          <a:prstGeom prst="rect">
            <a:avLst/>
          </a:prstGeom>
        </p:spPr>
        <p:txBody>
          <a:bodyPr wrap="square">
            <a:spAutoFit/>
          </a:bodyPr>
          <a:lstStyle/>
          <a:p>
            <a:pPr>
              <a:spcAft>
                <a:spcPts val="0"/>
              </a:spcAft>
            </a:pPr>
            <a:r>
              <a:rPr lang="ja-JP" altLang="ja-JP" sz="2800" kern="0" dirty="0">
                <a:latin typeface="ＭＳ ゴシック" panose="020B0609070205080204" pitchFamily="49" charset="-128"/>
                <a:ea typeface="ＭＳ ゴシック" panose="020B0609070205080204" pitchFamily="49" charset="-128"/>
                <a:cs typeface="HiraMinPro-W3-Identity-H"/>
              </a:rPr>
              <a:t>度数が最も大きい階級は</a:t>
            </a:r>
            <a:r>
              <a:rPr lang="en-US" altLang="ja-JP" sz="2800" kern="0" dirty="0">
                <a:latin typeface="ＭＳ 明朝" panose="02020609040205080304" pitchFamily="17" charset="-128"/>
                <a:ea typeface="ＭＳ 明朝" panose="02020609040205080304" pitchFamily="17" charset="-128"/>
                <a:cs typeface="TSMath-Roman"/>
              </a:rPr>
              <a:t>0</a:t>
            </a:r>
            <a:r>
              <a:rPr lang="ja-JP" altLang="ja-JP" sz="2800" kern="0" dirty="0">
                <a:latin typeface="ＭＳ ゴシック" panose="020B0609070205080204" pitchFamily="49" charset="-128"/>
                <a:ea typeface="ＭＳ ゴシック" panose="020B0609070205080204" pitchFamily="49" charset="-128"/>
                <a:cs typeface="HiraMinPro-W3-Identity-H"/>
              </a:rPr>
              <a:t>時間以上</a:t>
            </a:r>
            <a:r>
              <a:rPr lang="en-US" altLang="ja-JP" sz="2800" kern="0" dirty="0">
                <a:latin typeface="ＭＳ 明朝" panose="02020609040205080304" pitchFamily="17" charset="-128"/>
                <a:ea typeface="ＭＳ 明朝" panose="02020609040205080304" pitchFamily="17" charset="-128"/>
                <a:cs typeface="TSMath-Roman"/>
              </a:rPr>
              <a:t>4</a:t>
            </a:r>
            <a:r>
              <a:rPr lang="ja-JP" altLang="ja-JP" sz="2800" kern="0" dirty="0">
                <a:latin typeface="ＭＳ ゴシック" panose="020B0609070205080204" pitchFamily="49" charset="-128"/>
                <a:ea typeface="ＭＳ ゴシック" panose="020B0609070205080204" pitchFamily="49" charset="-128"/>
                <a:cs typeface="HiraMinPro-W3-Identity-H"/>
              </a:rPr>
              <a:t>時間未満である</a:t>
            </a:r>
            <a:r>
              <a:rPr lang="ja-JP" altLang="ja-JP" sz="2800" kern="0" dirty="0" smtClean="0">
                <a:latin typeface="ＭＳ ゴシック" panose="020B0609070205080204" pitchFamily="49" charset="-128"/>
                <a:ea typeface="ＭＳ ゴシック" panose="020B0609070205080204" pitchFamily="49" charset="-128"/>
                <a:cs typeface="HiraMinPro-W3-Identity-H"/>
              </a:rPr>
              <a:t>。</a:t>
            </a:r>
            <a:endParaRPr lang="en-US" altLang="ja-JP" sz="2800" kern="0" dirty="0" smtClean="0">
              <a:latin typeface="ＭＳ ゴシック" panose="020B0609070205080204" pitchFamily="49" charset="-128"/>
              <a:ea typeface="ＭＳ ゴシック" panose="020B0609070205080204" pitchFamily="49" charset="-128"/>
              <a:cs typeface="HiraMinPro-W3-Identity-H"/>
            </a:endParaRPr>
          </a:p>
          <a:p>
            <a:pPr>
              <a:spcAft>
                <a:spcPts val="0"/>
              </a:spcAft>
            </a:pPr>
            <a:r>
              <a:rPr lang="ja-JP" altLang="ja-JP" sz="2800" kern="0" dirty="0">
                <a:latin typeface="ＭＳ ゴシック" panose="020B0609070205080204" pitchFamily="49" charset="-128"/>
                <a:ea typeface="ＭＳ ゴシック" panose="020B0609070205080204" pitchFamily="49" charset="-128"/>
                <a:cs typeface="HiraMinPro-W3-Identity-H"/>
              </a:rPr>
              <a:t>したがって，最頻値はその階級値であるから</a:t>
            </a:r>
            <a:r>
              <a:rPr lang="ja-JP" altLang="en-US" sz="2800" kern="0" dirty="0">
                <a:latin typeface="ＭＳ ゴシック" panose="020B0609070205080204" pitchFamily="49" charset="-128"/>
                <a:ea typeface="ＭＳ ゴシック" panose="020B0609070205080204" pitchFamily="49" charset="-128"/>
                <a:cs typeface="HiraMinPro-W3-Identity-H"/>
              </a:rPr>
              <a:t>　　</a:t>
            </a:r>
            <a:endParaRPr lang="en-US" altLang="ja-JP" sz="2800" kern="0" dirty="0">
              <a:latin typeface="ＭＳ ゴシック" panose="020B0609070205080204" pitchFamily="49" charset="-128"/>
              <a:ea typeface="ＭＳ ゴシック" panose="020B0609070205080204" pitchFamily="49" charset="-128"/>
              <a:cs typeface="HiraMinPro-W3-Identity-H"/>
            </a:endParaRPr>
          </a:p>
          <a:p>
            <a:pPr>
              <a:spcAft>
                <a:spcPts val="0"/>
              </a:spcAft>
            </a:pPr>
            <a:r>
              <a:rPr lang="ja-JP" altLang="en-US" sz="2800" b="1" kern="0" dirty="0" smtClean="0">
                <a:solidFill>
                  <a:srgbClr val="FF0000"/>
                </a:solidFill>
                <a:latin typeface="ＭＳ 明朝" panose="02020609040205080304" pitchFamily="17" charset="-128"/>
                <a:ea typeface="ＭＳ 明朝" panose="02020609040205080304" pitchFamily="17" charset="-128"/>
                <a:cs typeface="TSMath-Bold"/>
              </a:rPr>
              <a:t>　　</a:t>
            </a:r>
            <a:r>
              <a:rPr lang="en-US" altLang="ja-JP" sz="2800" b="1" kern="0" dirty="0" smtClean="0">
                <a:solidFill>
                  <a:srgbClr val="FF0000"/>
                </a:solidFill>
                <a:latin typeface="ＭＳ 明朝" panose="02020609040205080304" pitchFamily="17" charset="-128"/>
                <a:ea typeface="ＭＳ 明朝" panose="02020609040205080304" pitchFamily="17" charset="-128"/>
                <a:cs typeface="TSMath-Bold"/>
              </a:rPr>
              <a:t>2</a:t>
            </a:r>
            <a:r>
              <a:rPr lang="ja-JP" altLang="ja-JP" sz="2800" b="1" kern="0" dirty="0" smtClean="0">
                <a:solidFill>
                  <a:srgbClr val="FF0000"/>
                </a:solidFill>
                <a:latin typeface="+mn-ea"/>
                <a:cs typeface="HiraKakuStd-W5-Identity-H"/>
              </a:rPr>
              <a:t>時間</a:t>
            </a:r>
            <a:endParaRPr lang="ja-JP" altLang="ja-JP" sz="2800" b="1" kern="100" dirty="0">
              <a:solidFill>
                <a:srgbClr val="FF0000"/>
              </a:solidFill>
              <a:latin typeface="+mn-ea"/>
              <a:cs typeface="Times New Roman" panose="02020603050405020304" pitchFamily="18" charset="0"/>
            </a:endParaRPr>
          </a:p>
        </p:txBody>
      </p:sp>
      <p:sp>
        <p:nvSpPr>
          <p:cNvPr id="3" name="テキスト ボックス 2"/>
          <p:cNvSpPr txBox="1"/>
          <p:nvPr/>
        </p:nvSpPr>
        <p:spPr>
          <a:xfrm>
            <a:off x="1042988" y="879103"/>
            <a:ext cx="7705474" cy="954107"/>
          </a:xfrm>
          <a:prstGeom prst="rect">
            <a:avLst/>
          </a:prstGeom>
          <a:noFill/>
        </p:spPr>
        <p:txBody>
          <a:bodyPr wrap="square" rtlCol="0">
            <a:spAutoFit/>
          </a:bodyPr>
          <a:lstStyle/>
          <a:p>
            <a:r>
              <a:rPr lang="ja-JP" altLang="en-US" sz="2800" dirty="0">
                <a:latin typeface="ＭＳ ゴシック" panose="020B0609070205080204" pitchFamily="49" charset="-128"/>
                <a:ea typeface="ＭＳ ゴシック" panose="020B0609070205080204" pitchFamily="49" charset="-128"/>
              </a:rPr>
              <a:t>教科書</a:t>
            </a:r>
            <a:r>
              <a:rPr lang="en-US" altLang="ja-JP" sz="2800" dirty="0">
                <a:latin typeface="ＭＳ 明朝" panose="02020609040205080304" pitchFamily="17" charset="-128"/>
                <a:ea typeface="ＭＳ 明朝" panose="02020609040205080304" pitchFamily="17" charset="-128"/>
              </a:rPr>
              <a:t>129</a:t>
            </a:r>
            <a:r>
              <a:rPr lang="ja-JP" altLang="en-US" sz="2800" dirty="0">
                <a:latin typeface="ＭＳ ゴシック" panose="020B0609070205080204" pitchFamily="49" charset="-128"/>
                <a:ea typeface="ＭＳ ゴシック" panose="020B0609070205080204" pitchFamily="49" charset="-128"/>
              </a:rPr>
              <a:t>ページの問</a:t>
            </a:r>
            <a:r>
              <a:rPr lang="en-US" altLang="ja-JP" sz="2800" dirty="0">
                <a:latin typeface="ＭＳ 明朝" panose="02020609040205080304" pitchFamily="17" charset="-128"/>
                <a:ea typeface="ＭＳ 明朝" panose="02020609040205080304" pitchFamily="17" charset="-128"/>
              </a:rPr>
              <a:t>1</a:t>
            </a:r>
            <a:r>
              <a:rPr lang="ja-JP" altLang="en-US" sz="2800" dirty="0">
                <a:latin typeface="ＭＳ ゴシック" panose="020B0609070205080204" pitchFamily="49" charset="-128"/>
                <a:ea typeface="ＭＳ ゴシック" panose="020B0609070205080204" pitchFamily="49" charset="-128"/>
              </a:rPr>
              <a:t>でつくった度数分布表から，</a:t>
            </a:r>
            <a:r>
              <a:rPr lang="en-US" altLang="ja-JP" sz="28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en-US" sz="2800" dirty="0">
                <a:latin typeface="ＭＳ ゴシック" panose="020B0609070205080204" pitchFamily="49" charset="-128"/>
                <a:ea typeface="ＭＳ ゴシック" panose="020B0609070205080204" pitchFamily="49" charset="-128"/>
              </a:rPr>
              <a:t>班の読書時間の最頻値を求めなさい。</a:t>
            </a:r>
          </a:p>
        </p:txBody>
      </p:sp>
    </p:spTree>
    <p:extLst>
      <p:ext uri="{BB962C8B-B14F-4D97-AF65-F5344CB8AC3E}">
        <p14:creationId xmlns:p14="http://schemas.microsoft.com/office/powerpoint/2010/main" val="77528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8"/>
          <p:cNvSpPr>
            <a:spLocks noChangeArrowheads="1"/>
          </p:cNvSpPr>
          <p:nvPr/>
        </p:nvSpPr>
        <p:spPr bwMode="auto">
          <a:xfrm>
            <a:off x="1042988" y="908720"/>
            <a:ext cx="77771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ja-JP" sz="28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lang="ja-JP" altLang="en-US" sz="2800" dirty="0">
                <a:latin typeface="ＭＳ ゴシック" panose="020B0609070205080204" pitchFamily="49" charset="-128"/>
                <a:ea typeface="ＭＳ ゴシック" panose="020B0609070205080204" pitchFamily="49" charset="-128"/>
              </a:rPr>
              <a:t>班の読書時間の</a:t>
            </a:r>
            <a:r>
              <a:rPr lang="en-US" altLang="ja-JP" sz="2800" dirty="0">
                <a:latin typeface="ＭＳ 明朝" panose="02020609040205080304" pitchFamily="17" charset="-128"/>
                <a:ea typeface="ＭＳ 明朝" panose="02020609040205080304" pitchFamily="17" charset="-128"/>
              </a:rPr>
              <a:t>3</a:t>
            </a:r>
            <a:r>
              <a:rPr lang="ja-JP" altLang="en-US" sz="2800" dirty="0" err="1">
                <a:latin typeface="ＭＳ ゴシック" panose="020B0609070205080204" pitchFamily="49" charset="-128"/>
                <a:ea typeface="ＭＳ ゴシック" panose="020B0609070205080204" pitchFamily="49" charset="-128"/>
              </a:rPr>
              <a:t>つの</a:t>
            </a:r>
            <a:r>
              <a:rPr lang="ja-JP" altLang="en-US" sz="2800" dirty="0">
                <a:latin typeface="ＭＳ ゴシック" panose="020B0609070205080204" pitchFamily="49" charset="-128"/>
                <a:ea typeface="ＭＳ ゴシック" panose="020B0609070205080204" pitchFamily="49" charset="-128"/>
              </a:rPr>
              <a:t>代表値をヒストグラムに表すと</a:t>
            </a:r>
            <a:r>
              <a:rPr lang="ja-JP" altLang="en-US" sz="2800" dirty="0" smtClean="0">
                <a:latin typeface="ＭＳ ゴシック" panose="020B0609070205080204" pitchFamily="49" charset="-128"/>
                <a:ea typeface="ＭＳ ゴシック" panose="020B0609070205080204" pitchFamily="49" charset="-128"/>
              </a:rPr>
              <a:t>，次の</a:t>
            </a:r>
            <a:r>
              <a:rPr lang="ja-JP" altLang="en-US" sz="2800" dirty="0">
                <a:latin typeface="ＭＳ ゴシック" panose="020B0609070205080204" pitchFamily="49" charset="-128"/>
                <a:ea typeface="ＭＳ ゴシック" panose="020B0609070205080204" pitchFamily="49" charset="-128"/>
              </a:rPr>
              <a:t>図のようになる。</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2344412"/>
            <a:ext cx="5796136" cy="4234369"/>
          </a:xfrm>
          <a:prstGeom prst="rect">
            <a:avLst/>
          </a:prstGeom>
        </p:spPr>
      </p:pic>
      <p:sp>
        <p:nvSpPr>
          <p:cNvPr id="8" name="1 つの角を丸めた四角形 7"/>
          <p:cNvSpPr/>
          <p:nvPr/>
        </p:nvSpPr>
        <p:spPr>
          <a:xfrm flipV="1">
            <a:off x="260253" y="913286"/>
            <a:ext cx="702614" cy="393299"/>
          </a:xfrm>
          <a:prstGeom prst="round1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251520" y="879103"/>
            <a:ext cx="720080" cy="461665"/>
          </a:xfrm>
          <a:prstGeom prst="rect">
            <a:avLst/>
          </a:prstGeom>
          <a:noFill/>
        </p:spPr>
        <p:txBody>
          <a:bodyPr wrap="square" rtlCol="0">
            <a:spAutoFit/>
          </a:bodyPr>
          <a:lstStyle/>
          <a:p>
            <a:r>
              <a:rPr kumimoji="1" lang="ja-JP" altLang="en-US" sz="2400" dirty="0">
                <a:latin typeface="HGPｺﾞｼｯｸE" panose="020B0900000000000000" pitchFamily="50" charset="-128"/>
                <a:ea typeface="HGPｺﾞｼｯｸE" panose="020B0900000000000000" pitchFamily="50" charset="-128"/>
              </a:rPr>
              <a:t>例４</a:t>
            </a:r>
          </a:p>
        </p:txBody>
      </p:sp>
      <p:sp>
        <p:nvSpPr>
          <p:cNvPr id="10" name="タイトル 1"/>
          <p:cNvSpPr txBox="1">
            <a:spLocks/>
          </p:cNvSpPr>
          <p:nvPr/>
        </p:nvSpPr>
        <p:spPr bwMode="auto">
          <a:xfrm>
            <a:off x="257175" y="84138"/>
            <a:ext cx="8636000"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２ 代表値　</a:t>
            </a:r>
            <a:r>
              <a:rPr lang="en-US" altLang="ja-JP" sz="2000" b="1" dirty="0">
                <a:solidFill>
                  <a:schemeClr val="tx1"/>
                </a:solidFill>
                <a:latin typeface="+mn-ea"/>
              </a:rPr>
              <a:t>– </a:t>
            </a:r>
            <a:r>
              <a:rPr lang="ja-JP" altLang="en-US" sz="2000" b="1" dirty="0">
                <a:solidFill>
                  <a:schemeClr val="tx1"/>
                </a:solidFill>
                <a:latin typeface="+mn-ea"/>
              </a:rPr>
              <a:t>最頻値 </a:t>
            </a:r>
            <a:r>
              <a:rPr lang="en-US" altLang="ja-JP" sz="2000" b="1" dirty="0">
                <a:solidFill>
                  <a:schemeClr val="tx1"/>
                </a:solidFill>
                <a:latin typeface="+mn-ea"/>
              </a:rPr>
              <a:t>-             </a:t>
            </a:r>
            <a:r>
              <a:rPr lang="en-US" altLang="ja-JP" sz="2800" b="1" dirty="0">
                <a:solidFill>
                  <a:schemeClr val="tx1"/>
                </a:solidFill>
                <a:latin typeface="+mn-ea"/>
              </a:rPr>
              <a:t>             </a:t>
            </a:r>
            <a:r>
              <a:rPr lang="ja-JP" altLang="en-US" sz="2800" b="1" dirty="0">
                <a:solidFill>
                  <a:schemeClr val="accent2">
                    <a:lumMod val="50000"/>
                  </a:schemeClr>
                </a:solidFill>
                <a:latin typeface="+mn-ea"/>
              </a:rPr>
              <a:t>　　　　　     </a:t>
            </a:r>
            <a:r>
              <a:rPr lang="ja-JP" altLang="en-US" sz="2800" b="1" dirty="0">
                <a:solidFill>
                  <a:schemeClr val="tx1"/>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p.131)</a:t>
            </a:r>
            <a:endParaRPr lang="ja-JP" altLang="en-US" sz="1600" b="1" dirty="0">
              <a:solidFill>
                <a:schemeClr val="tx1"/>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857184"/>
            <a:ext cx="6422287" cy="4812176"/>
          </a:xfrm>
          <a:prstGeom prst="rect">
            <a:avLst/>
          </a:prstGeom>
        </p:spPr>
      </p:pic>
      <p:sp>
        <p:nvSpPr>
          <p:cNvPr id="3" name="タイトル 1"/>
          <p:cNvSpPr txBox="1">
            <a:spLocks/>
          </p:cNvSpPr>
          <p:nvPr/>
        </p:nvSpPr>
        <p:spPr bwMode="auto">
          <a:xfrm>
            <a:off x="257175" y="84138"/>
            <a:ext cx="8563297"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２ 代表値　</a:t>
            </a:r>
            <a:r>
              <a:rPr lang="en-US" altLang="ja-JP" sz="2000" b="1" dirty="0">
                <a:solidFill>
                  <a:schemeClr val="tx1"/>
                </a:solidFill>
                <a:latin typeface="+mn-ea"/>
              </a:rPr>
              <a:t>– </a:t>
            </a:r>
            <a:r>
              <a:rPr lang="ja-JP" altLang="en-US" sz="2000" b="1" dirty="0">
                <a:solidFill>
                  <a:schemeClr val="tx1"/>
                </a:solidFill>
                <a:latin typeface="+mn-ea"/>
              </a:rPr>
              <a:t>最頻値 </a:t>
            </a:r>
            <a:r>
              <a:rPr lang="en-US" altLang="ja-JP" sz="2000" b="1" dirty="0">
                <a:solidFill>
                  <a:schemeClr val="tx1"/>
                </a:solidFill>
                <a:latin typeface="+mn-ea"/>
              </a:rPr>
              <a:t>-             </a:t>
            </a:r>
            <a:r>
              <a:rPr lang="en-US" altLang="ja-JP" sz="2800" b="1" dirty="0">
                <a:solidFill>
                  <a:schemeClr val="tx1"/>
                </a:solidFill>
                <a:latin typeface="+mn-ea"/>
              </a:rPr>
              <a:t>             </a:t>
            </a:r>
            <a:r>
              <a:rPr lang="ja-JP" altLang="en-US" sz="2800" b="1" dirty="0">
                <a:solidFill>
                  <a:schemeClr val="accent2">
                    <a:lumMod val="50000"/>
                  </a:schemeClr>
                </a:solidFill>
                <a:latin typeface="+mn-ea"/>
              </a:rPr>
              <a:t>　　　　　</a:t>
            </a:r>
            <a:r>
              <a:rPr lang="ja-JP" altLang="en-US" sz="2800" b="1" dirty="0">
                <a:solidFill>
                  <a:schemeClr val="tx1"/>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p.131)</a:t>
            </a:r>
            <a:endParaRPr lang="ja-JP" altLang="en-US" sz="1600" b="1" dirty="0">
              <a:solidFill>
                <a:schemeClr val="tx1"/>
              </a:solidFill>
              <a:latin typeface="+mn-ea"/>
            </a:endParaRPr>
          </a:p>
        </p:txBody>
      </p:sp>
      <p:sp>
        <p:nvSpPr>
          <p:cNvPr id="5" name="正方形/長方形 8"/>
          <p:cNvSpPr>
            <a:spLocks noChangeArrowheads="1"/>
          </p:cNvSpPr>
          <p:nvPr/>
        </p:nvSpPr>
        <p:spPr bwMode="auto">
          <a:xfrm>
            <a:off x="1907704" y="6007319"/>
            <a:ext cx="1416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ja-JP" altLang="en-US" sz="3200" b="1" dirty="0">
                <a:solidFill>
                  <a:srgbClr val="FF0000"/>
                </a:solidFill>
                <a:latin typeface="+mn-ea"/>
                <a:ea typeface="+mn-ea"/>
              </a:rPr>
              <a:t>最頻値</a:t>
            </a:r>
          </a:p>
        </p:txBody>
      </p:sp>
      <p:sp>
        <p:nvSpPr>
          <p:cNvPr id="6" name="正方形/長方形 8"/>
          <p:cNvSpPr>
            <a:spLocks noChangeArrowheads="1"/>
          </p:cNvSpPr>
          <p:nvPr/>
        </p:nvSpPr>
        <p:spPr bwMode="auto">
          <a:xfrm>
            <a:off x="4104140" y="6007319"/>
            <a:ext cx="1416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ja-JP" altLang="en-US" sz="3200" b="1" dirty="0">
                <a:solidFill>
                  <a:srgbClr val="FF0000"/>
                </a:solidFill>
                <a:latin typeface="+mn-ea"/>
                <a:ea typeface="+mn-ea"/>
              </a:rPr>
              <a:t>中央値</a:t>
            </a:r>
          </a:p>
        </p:txBody>
      </p:sp>
      <p:sp>
        <p:nvSpPr>
          <p:cNvPr id="7" name="正方形/長方形 8"/>
          <p:cNvSpPr>
            <a:spLocks noChangeArrowheads="1"/>
          </p:cNvSpPr>
          <p:nvPr/>
        </p:nvSpPr>
        <p:spPr bwMode="auto">
          <a:xfrm>
            <a:off x="6300577" y="6007319"/>
            <a:ext cx="1416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ja-JP" altLang="en-US" sz="3200" b="1" dirty="0">
                <a:solidFill>
                  <a:srgbClr val="FF0000"/>
                </a:solidFill>
                <a:latin typeface="+mn-ea"/>
                <a:ea typeface="+mn-ea"/>
              </a:rPr>
              <a:t>平均値</a:t>
            </a:r>
          </a:p>
        </p:txBody>
      </p:sp>
      <p:sp>
        <p:nvSpPr>
          <p:cNvPr id="10" name="角丸四角形 9"/>
          <p:cNvSpPr/>
          <p:nvPr/>
        </p:nvSpPr>
        <p:spPr>
          <a:xfrm>
            <a:off x="251560" y="911935"/>
            <a:ext cx="720000" cy="396000"/>
          </a:xfrm>
          <a:prstGeom prst="roundRect">
            <a:avLst/>
          </a:prstGeom>
          <a:solidFill>
            <a:schemeClr val="accent4">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51520" y="879103"/>
            <a:ext cx="720080" cy="461665"/>
          </a:xfrm>
          <a:prstGeom prst="rect">
            <a:avLst/>
          </a:prstGeom>
          <a:noFill/>
        </p:spPr>
        <p:txBody>
          <a:bodyPr wrap="square" rtlCol="0">
            <a:spAutoFit/>
          </a:bodyPr>
          <a:lstStyle/>
          <a:p>
            <a:r>
              <a:rPr kumimoji="1" lang="ja-JP" altLang="en-US" sz="2400" dirty="0">
                <a:latin typeface="HGPｺﾞｼｯｸE" panose="020B0900000000000000" pitchFamily="50" charset="-128"/>
                <a:ea typeface="HGPｺﾞｼｯｸE" panose="020B0900000000000000" pitchFamily="50" charset="-128"/>
              </a:rPr>
              <a:t>問６</a:t>
            </a:r>
          </a:p>
        </p:txBody>
      </p:sp>
      <p:sp>
        <p:nvSpPr>
          <p:cNvPr id="9" name="正方形/長方形 8"/>
          <p:cNvSpPr>
            <a:spLocks noChangeArrowheads="1"/>
          </p:cNvSpPr>
          <p:nvPr/>
        </p:nvSpPr>
        <p:spPr bwMode="auto">
          <a:xfrm>
            <a:off x="1042988" y="836712"/>
            <a:ext cx="77771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例</a:t>
            </a:r>
            <a:r>
              <a:rPr lang="en-US" altLang="ja-JP" sz="2400" dirty="0">
                <a:latin typeface="ＭＳ 明朝" panose="02020609040205080304" pitchFamily="17" charset="-128"/>
                <a:ea typeface="ＭＳ 明朝" panose="02020609040205080304" pitchFamily="17" charset="-128"/>
                <a:cs typeface="Times New Roman" panose="02020603050405020304" pitchFamily="18" charset="0"/>
              </a:rPr>
              <a:t>4</a:t>
            </a:r>
            <a:r>
              <a:rPr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にならって，</a:t>
            </a:r>
            <a:r>
              <a:rPr lang="en-US" altLang="ja-JP" sz="24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班の読書時間の</a:t>
            </a:r>
            <a:r>
              <a:rPr lang="en-US" altLang="ja-JP" sz="2400" dirty="0">
                <a:latin typeface="ＭＳ 明朝" panose="02020609040205080304" pitchFamily="17" charset="-128"/>
                <a:ea typeface="ＭＳ 明朝" panose="02020609040205080304" pitchFamily="17" charset="-128"/>
                <a:cs typeface="Times New Roman" panose="02020603050405020304" pitchFamily="18" charset="0"/>
              </a:rPr>
              <a:t>3</a:t>
            </a:r>
            <a:r>
              <a:rPr lang="ja-JP" altLang="en-US" sz="2400" dirty="0" err="1">
                <a:latin typeface="ＭＳ ゴシック" panose="020B0609070205080204" pitchFamily="49" charset="-128"/>
                <a:ea typeface="ＭＳ ゴシック" panose="020B0609070205080204" pitchFamily="49" charset="-128"/>
                <a:cs typeface="Times New Roman" panose="02020603050405020304" pitchFamily="18" charset="0"/>
              </a:rPr>
              <a:t>つの</a:t>
            </a:r>
            <a:r>
              <a:rPr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代表値を</a:t>
            </a:r>
            <a:r>
              <a:rPr lang="ja-JP" altLang="en-US" sz="2400" dirty="0" smtClean="0">
                <a:latin typeface="ＭＳ ゴシック" panose="020B0609070205080204" pitchFamily="49" charset="-128"/>
                <a:ea typeface="ＭＳ ゴシック" panose="020B0609070205080204" pitchFamily="49" charset="-128"/>
                <a:cs typeface="Times New Roman" panose="02020603050405020304" pitchFamily="18" charset="0"/>
              </a:rPr>
              <a:t>，次のヒストグラム</a:t>
            </a:r>
            <a:r>
              <a:rPr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の</a:t>
            </a:r>
            <a:r>
              <a:rPr lang="ja-JP" altLang="en-US" sz="2400" dirty="0">
                <a:latin typeface="Times New Roman" panose="02020603050405020304" pitchFamily="18" charset="0"/>
                <a:ea typeface="+mn-ea"/>
                <a:cs typeface="Times New Roman" panose="02020603050405020304" pitchFamily="18" charset="0"/>
              </a:rPr>
              <a:t> 　　  </a:t>
            </a:r>
            <a:r>
              <a:rPr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に入れなさい。</a:t>
            </a:r>
            <a:endParaRPr lang="ja-JP" altLang="en-US" sz="2400" dirty="0">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3275856" y="1285538"/>
            <a:ext cx="576064" cy="296193"/>
          </a:xfrm>
          <a:prstGeom prst="rect">
            <a:avLst/>
          </a:prstGeom>
          <a:noFill/>
          <a:ln w="19050">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bwMode="auto">
          <a:xfrm>
            <a:off x="257175" y="84138"/>
            <a:ext cx="8564605"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３ 四分位数と箱</a:t>
            </a:r>
            <a:r>
              <a:rPr lang="ja-JP" altLang="en-US" sz="2800" b="1" dirty="0" err="1">
                <a:solidFill>
                  <a:schemeClr val="tx1"/>
                </a:solidFill>
                <a:latin typeface="+mn-ea"/>
              </a:rPr>
              <a:t>ひげ</a:t>
            </a:r>
            <a:r>
              <a:rPr lang="ja-JP" altLang="en-US" sz="2800" b="1" dirty="0">
                <a:solidFill>
                  <a:schemeClr val="tx1"/>
                </a:solidFill>
                <a:latin typeface="+mn-ea"/>
              </a:rPr>
              <a:t>図　</a:t>
            </a:r>
            <a:r>
              <a:rPr lang="en-US" altLang="ja-JP" sz="2000" b="1" dirty="0">
                <a:solidFill>
                  <a:schemeClr val="tx1"/>
                </a:solidFill>
                <a:latin typeface="+mn-ea"/>
              </a:rPr>
              <a:t>– </a:t>
            </a:r>
            <a:r>
              <a:rPr lang="ja-JP" altLang="en-US" sz="2000" b="1" dirty="0">
                <a:solidFill>
                  <a:schemeClr val="tx1"/>
                </a:solidFill>
                <a:latin typeface="+mn-ea"/>
              </a:rPr>
              <a:t>四分位数と四分位範囲 </a:t>
            </a:r>
            <a:r>
              <a:rPr lang="en-US" altLang="ja-JP" sz="2000" b="1" dirty="0">
                <a:solidFill>
                  <a:schemeClr val="tx1"/>
                </a:solidFill>
                <a:latin typeface="+mn-ea"/>
              </a:rPr>
              <a:t>-</a:t>
            </a:r>
            <a:r>
              <a:rPr lang="ja-JP" altLang="en-US" sz="2800" b="1" dirty="0">
                <a:solidFill>
                  <a:schemeClr val="accent2">
                    <a:lumMod val="50000"/>
                  </a:schemeClr>
                </a:solidFill>
                <a:latin typeface="+mn-ea"/>
              </a:rPr>
              <a:t>　 </a:t>
            </a:r>
            <a:r>
              <a:rPr lang="ja-JP" altLang="en-US" sz="2800" b="1" dirty="0">
                <a:solidFill>
                  <a:schemeClr val="tx1"/>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p.132)</a:t>
            </a:r>
            <a:endParaRPr lang="ja-JP" altLang="en-US" sz="1600" b="1" dirty="0">
              <a:solidFill>
                <a:schemeClr val="tx1"/>
              </a:solidFill>
              <a:latin typeface="+mn-ea"/>
            </a:endParaRPr>
          </a:p>
        </p:txBody>
      </p:sp>
      <p:sp>
        <p:nvSpPr>
          <p:cNvPr id="2" name="テキスト ボックス 1"/>
          <p:cNvSpPr txBox="1"/>
          <p:nvPr/>
        </p:nvSpPr>
        <p:spPr>
          <a:xfrm>
            <a:off x="323850" y="836712"/>
            <a:ext cx="8496300" cy="2308324"/>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データの散らばりぐあいは，代表値ではとらえられない。</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データの値</a:t>
            </a:r>
            <a:r>
              <a:rPr lang="ja-JP" altLang="en-US" sz="2400" dirty="0" smtClean="0">
                <a:latin typeface="ＭＳ ゴシック" panose="020B0609070205080204" pitchFamily="49" charset="-128"/>
                <a:ea typeface="ＭＳ ゴシック" panose="020B0609070205080204" pitchFamily="49" charset="-128"/>
              </a:rPr>
              <a:t>で（最大値）</a:t>
            </a:r>
            <a:r>
              <a:rPr lang="ja-JP" altLang="en-US" sz="2400" dirty="0" smtClean="0">
                <a:latin typeface="ＭＳ 明朝" panose="02020609040205080304" pitchFamily="17" charset="-128"/>
                <a:ea typeface="ＭＳ 明朝" panose="02020609040205080304" pitchFamily="17" charset="-128"/>
              </a:rPr>
              <a:t>－</a:t>
            </a:r>
            <a:r>
              <a:rPr lang="ja-JP" altLang="en-US" sz="2400" dirty="0" smtClean="0">
                <a:latin typeface="ＭＳ ゴシック" panose="020B0609070205080204" pitchFamily="49" charset="-128"/>
                <a:ea typeface="ＭＳ ゴシック" panose="020B0609070205080204" pitchFamily="49" charset="-128"/>
              </a:rPr>
              <a:t>（最小値）を</a:t>
            </a:r>
            <a:r>
              <a:rPr lang="ja-JP" altLang="en-US" sz="2400" dirty="0">
                <a:latin typeface="ＭＳ ゴシック" panose="020B0609070205080204" pitchFamily="49" charset="-128"/>
                <a:ea typeface="ＭＳ ゴシック" panose="020B0609070205080204" pitchFamily="49" charset="-128"/>
              </a:rPr>
              <a:t>、そのデータの分布</a:t>
            </a:r>
            <a:r>
              <a:rPr lang="ja-JP" altLang="en-US" sz="2400" dirty="0" smtClean="0">
                <a:latin typeface="ＭＳ ゴシック" panose="020B0609070205080204" pitchFamily="49" charset="-128"/>
                <a:ea typeface="ＭＳ ゴシック" panose="020B0609070205080204" pitchFamily="49" charset="-128"/>
              </a:rPr>
              <a:t>の</a:t>
            </a:r>
            <a:r>
              <a:rPr lang="en-US" altLang="ja-JP" sz="2400" dirty="0" smtClean="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　</a:t>
            </a:r>
            <a:r>
              <a:rPr lang="ja-JP" altLang="en-US" sz="2400" dirty="0">
                <a:solidFill>
                  <a:srgbClr val="FF0000"/>
                </a:solidFill>
                <a:latin typeface="ＭＳ ゴシック" panose="020B0609070205080204" pitchFamily="49" charset="-128"/>
                <a:ea typeface="ＭＳ ゴシック" panose="020B0609070205080204" pitchFamily="49" charset="-128"/>
              </a:rPr>
              <a:t>範囲</a:t>
            </a:r>
            <a:r>
              <a:rPr lang="ja-JP" altLang="en-US" sz="2400" dirty="0">
                <a:latin typeface="ＭＳ ゴシック" panose="020B0609070205080204" pitchFamily="49" charset="-128"/>
                <a:ea typeface="ＭＳ ゴシック" panose="020B0609070205080204" pitchFamily="49" charset="-128"/>
              </a:rPr>
              <a:t>　</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という。</a:t>
            </a:r>
          </a:p>
          <a:p>
            <a:r>
              <a:rPr lang="ja-JP" altLang="en-US" sz="2400" dirty="0">
                <a:latin typeface="ＭＳ ゴシック" panose="020B0609070205080204" pitchFamily="49" charset="-128"/>
                <a:ea typeface="ＭＳ ゴシック" panose="020B0609070205080204" pitchFamily="49" charset="-128"/>
              </a:rPr>
              <a:t>範囲を調べて，データの散らばりぐあいを比べてみよう。</a:t>
            </a:r>
          </a:p>
          <a:p>
            <a:r>
              <a:rPr lang="ja-JP" altLang="en-US" sz="2400" dirty="0">
                <a:latin typeface="ＭＳ ゴシック" panose="020B0609070205080204" pitchFamily="49" charset="-128"/>
                <a:ea typeface="ＭＳ ゴシック" panose="020B0609070205080204" pitchFamily="49" charset="-128"/>
              </a:rPr>
              <a:t>下の表はバスケットボール部の</a:t>
            </a:r>
            <a:r>
              <a:rPr lang="en-US" altLang="ja-JP" sz="24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lang="ja-JP" altLang="en-US" sz="2400" dirty="0" err="1">
                <a:latin typeface="ＭＳ ゴシック" panose="020B0609070205080204" pitchFamily="49" charset="-128"/>
                <a:ea typeface="ＭＳ ゴシック" panose="020B0609070205080204" pitchFamily="49" charset="-128"/>
              </a:rPr>
              <a:t>さん</a:t>
            </a:r>
            <a:r>
              <a:rPr lang="ja-JP" altLang="en-US" sz="2400" dirty="0">
                <a:latin typeface="ＭＳ ゴシック" panose="020B0609070205080204" pitchFamily="49" charset="-128"/>
                <a:ea typeface="ＭＳ ゴシック" panose="020B0609070205080204" pitchFamily="49" charset="-128"/>
              </a:rPr>
              <a:t>と</a:t>
            </a:r>
            <a:r>
              <a:rPr lang="en-US" altLang="ja-JP" sz="24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en-US" sz="2400" dirty="0">
                <a:latin typeface="ＭＳ ゴシック" panose="020B0609070205080204" pitchFamily="49" charset="-128"/>
                <a:ea typeface="ＭＳ ゴシック" panose="020B0609070205080204" pitchFamily="49" charset="-128"/>
              </a:rPr>
              <a:t>さんの，最近</a:t>
            </a:r>
            <a:r>
              <a:rPr lang="en-US" altLang="ja-JP" sz="2400" dirty="0">
                <a:latin typeface="ＭＳ 明朝" panose="02020609040205080304" pitchFamily="17" charset="-128"/>
                <a:ea typeface="ＭＳ 明朝" panose="02020609040205080304" pitchFamily="17" charset="-128"/>
              </a:rPr>
              <a:t>10</a:t>
            </a:r>
            <a:r>
              <a:rPr lang="ja-JP" altLang="en-US" sz="2400" dirty="0">
                <a:latin typeface="ＭＳ ゴシック" panose="020B0609070205080204" pitchFamily="49" charset="-128"/>
                <a:ea typeface="ＭＳ ゴシック" panose="020B0609070205080204" pitchFamily="49" charset="-128"/>
              </a:rPr>
              <a:t>試合で成功したシュートの本数である。</a:t>
            </a:r>
          </a:p>
        </p:txBody>
      </p:sp>
      <p:sp>
        <p:nvSpPr>
          <p:cNvPr id="51" name="テキスト ボックス 50"/>
          <p:cNvSpPr txBox="1"/>
          <p:nvPr/>
        </p:nvSpPr>
        <p:spPr>
          <a:xfrm>
            <a:off x="323851" y="3212976"/>
            <a:ext cx="4140000" cy="461665"/>
          </a:xfrm>
          <a:prstGeom prst="rect">
            <a:avLst/>
          </a:prstGeom>
          <a:noFill/>
        </p:spPr>
        <p:txBody>
          <a:bodyPr wrap="square" rtlCol="0">
            <a:spAutoFit/>
          </a:bodyPr>
          <a:lstStyle/>
          <a:p>
            <a:r>
              <a:rPr lang="en-US" altLang="ja-JP" sz="24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lang="ja-JP" altLang="en-US" sz="2400" dirty="0">
                <a:latin typeface="ＭＳ ゴシック" panose="020B0609070205080204" pitchFamily="49" charset="-128"/>
                <a:ea typeface="ＭＳ ゴシック" panose="020B0609070205080204" pitchFamily="49" charset="-128"/>
              </a:rPr>
              <a:t>さん</a:t>
            </a:r>
            <a:r>
              <a:rPr lang="ja-JP" altLang="en-US" sz="2400" dirty="0"/>
              <a:t>　　　　　　　　 </a:t>
            </a:r>
            <a:r>
              <a:rPr lang="ja-JP" altLang="en-US" sz="2400" dirty="0" smtClean="0"/>
              <a:t>（単位</a:t>
            </a:r>
            <a:r>
              <a:rPr lang="ja-JP" altLang="en-US" sz="2400" dirty="0"/>
              <a:t>　</a:t>
            </a:r>
            <a:r>
              <a:rPr lang="ja-JP" altLang="en-US" sz="2400" dirty="0" smtClean="0"/>
              <a:t>本）</a:t>
            </a:r>
            <a:endParaRPr lang="ja-JP" altLang="en-US" sz="2400" dirty="0">
              <a:latin typeface="ＭＳ 明朝" panose="02020609040205080304" pitchFamily="17" charset="-128"/>
              <a:ea typeface="ＭＳ 明朝" panose="02020609040205080304" pitchFamily="17" charset="-128"/>
            </a:endParaRPr>
          </a:p>
        </p:txBody>
      </p:sp>
      <p:sp>
        <p:nvSpPr>
          <p:cNvPr id="52" name="テキスト ボックス 51"/>
          <p:cNvSpPr txBox="1"/>
          <p:nvPr/>
        </p:nvSpPr>
        <p:spPr>
          <a:xfrm>
            <a:off x="323850" y="3674641"/>
            <a:ext cx="4140000" cy="461665"/>
          </a:xfrm>
          <a:prstGeom prst="rect">
            <a:avLst/>
          </a:prstGeom>
          <a:noFill/>
          <a:ln>
            <a:solidFill>
              <a:schemeClr val="tx1"/>
            </a:solidFill>
          </a:ln>
        </p:spPr>
        <p:txBody>
          <a:bodyPr wrap="square" rtlCol="0">
            <a:spAutoFit/>
          </a:bodyPr>
          <a:lstStyle/>
          <a:p>
            <a:r>
              <a:rPr lang="ja-JP" altLang="en-US" dirty="0"/>
              <a:t>　</a:t>
            </a:r>
            <a:r>
              <a:rPr lang="en-US" altLang="ja-JP" sz="2400" dirty="0">
                <a:latin typeface="ＭＳ 明朝" panose="02020609040205080304" pitchFamily="17" charset="-128"/>
                <a:ea typeface="ＭＳ 明朝" panose="02020609040205080304" pitchFamily="17" charset="-128"/>
              </a:rPr>
              <a:t>5</a:t>
            </a:r>
            <a:r>
              <a:rPr lang="ja-JP" altLang="en-US"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6</a:t>
            </a:r>
            <a:r>
              <a:rPr lang="ja-JP" altLang="en-US"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5</a:t>
            </a:r>
            <a:r>
              <a:rPr lang="ja-JP" altLang="en-US"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6</a:t>
            </a:r>
            <a:r>
              <a:rPr lang="ja-JP" altLang="en-US"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7</a:t>
            </a:r>
            <a:r>
              <a:rPr lang="ja-JP" altLang="en-US"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8</a:t>
            </a:r>
            <a:r>
              <a:rPr lang="ja-JP" altLang="en-US"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7</a:t>
            </a:r>
            <a:r>
              <a:rPr lang="ja-JP" altLang="en-US"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8</a:t>
            </a:r>
            <a:r>
              <a:rPr lang="ja-JP" altLang="en-US"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10</a:t>
            </a:r>
            <a:r>
              <a:rPr lang="ja-JP" altLang="en-US" dirty="0"/>
              <a:t>　</a:t>
            </a:r>
            <a:endParaRPr lang="ja-JP" altLang="en-US" sz="2400" dirty="0"/>
          </a:p>
        </p:txBody>
      </p:sp>
      <p:sp>
        <p:nvSpPr>
          <p:cNvPr id="53" name="テキスト ボックス 52"/>
          <p:cNvSpPr txBox="1"/>
          <p:nvPr/>
        </p:nvSpPr>
        <p:spPr>
          <a:xfrm>
            <a:off x="4608714" y="3212976"/>
            <a:ext cx="4140000" cy="461665"/>
          </a:xfrm>
          <a:prstGeom prst="rect">
            <a:avLst/>
          </a:prstGeom>
          <a:noFill/>
        </p:spPr>
        <p:txBody>
          <a:bodyPr wrap="square" rtlCol="0">
            <a:spAutoFit/>
          </a:bodyPr>
          <a:lstStyle/>
          <a:p>
            <a:r>
              <a:rPr lang="en-US" altLang="ja-JP" sz="24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en-US" sz="2400" dirty="0">
                <a:latin typeface="ＭＳ ゴシック" panose="020B0609070205080204" pitchFamily="49" charset="-128"/>
                <a:ea typeface="ＭＳ ゴシック" panose="020B0609070205080204" pitchFamily="49" charset="-128"/>
              </a:rPr>
              <a:t>さん　　　　</a:t>
            </a:r>
            <a:r>
              <a:rPr lang="ja-JP" altLang="en-US" sz="2400" dirty="0" smtClean="0">
                <a:latin typeface="ＭＳ ゴシック" panose="020B0609070205080204" pitchFamily="49" charset="-128"/>
                <a:ea typeface="ＭＳ ゴシック" panose="020B0609070205080204" pitchFamily="49" charset="-128"/>
              </a:rPr>
              <a:t>（単位</a:t>
            </a:r>
            <a:r>
              <a:rPr lang="ja-JP" altLang="en-US" sz="2400" dirty="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本）</a:t>
            </a:r>
            <a:endParaRPr lang="ja-JP" altLang="en-US" sz="2400" dirty="0">
              <a:latin typeface="ＭＳ ゴシック" panose="020B0609070205080204" pitchFamily="49" charset="-128"/>
              <a:ea typeface="ＭＳ ゴシック" panose="020B0609070205080204" pitchFamily="49" charset="-128"/>
            </a:endParaRPr>
          </a:p>
        </p:txBody>
      </p:sp>
      <p:sp>
        <p:nvSpPr>
          <p:cNvPr id="54" name="テキスト ボックス 53"/>
          <p:cNvSpPr txBox="1"/>
          <p:nvPr/>
        </p:nvSpPr>
        <p:spPr>
          <a:xfrm>
            <a:off x="4608713" y="3674641"/>
            <a:ext cx="4140000" cy="461665"/>
          </a:xfrm>
          <a:prstGeom prst="rect">
            <a:avLst/>
          </a:prstGeom>
          <a:noFill/>
          <a:ln>
            <a:solidFill>
              <a:schemeClr val="tx1"/>
            </a:solidFill>
          </a:ln>
        </p:spPr>
        <p:txBody>
          <a:bodyPr wrap="square" rtlCol="0">
            <a:spAutoFit/>
          </a:bodyPr>
          <a:lstStyle/>
          <a:p>
            <a:r>
              <a:rPr lang="ja-JP" altLang="en-US" dirty="0"/>
              <a:t>　</a:t>
            </a:r>
            <a:r>
              <a:rPr lang="en-US" altLang="ja-JP" sz="2400" dirty="0">
                <a:latin typeface="ＭＳ 明朝" panose="02020609040205080304" pitchFamily="17" charset="-128"/>
                <a:ea typeface="ＭＳ 明朝" panose="02020609040205080304" pitchFamily="17" charset="-128"/>
              </a:rPr>
              <a:t>4</a:t>
            </a:r>
            <a:r>
              <a:rPr lang="ja-JP" altLang="en-US"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5</a:t>
            </a:r>
            <a:r>
              <a:rPr lang="ja-JP" altLang="en-US"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13</a:t>
            </a:r>
            <a:r>
              <a:rPr lang="ja-JP" altLang="en-US"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5</a:t>
            </a:r>
            <a:r>
              <a:rPr lang="ja-JP" altLang="en-US"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9</a:t>
            </a:r>
            <a:r>
              <a:rPr lang="ja-JP" altLang="en-US"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6</a:t>
            </a:r>
            <a:r>
              <a:rPr lang="ja-JP" altLang="en-US"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6</a:t>
            </a:r>
            <a:r>
              <a:rPr lang="ja-JP" altLang="en-US"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7</a:t>
            </a:r>
            <a:r>
              <a:rPr lang="ja-JP" altLang="en-US"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6</a:t>
            </a:r>
            <a:r>
              <a:rPr lang="ja-JP" altLang="en-US"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5</a:t>
            </a:r>
            <a:r>
              <a:rPr lang="ja-JP" altLang="en-US" dirty="0"/>
              <a:t>　</a:t>
            </a:r>
            <a:endParaRPr lang="ja-JP" altLang="en-US" sz="2400" dirty="0"/>
          </a:p>
        </p:txBody>
      </p:sp>
      <p:sp>
        <p:nvSpPr>
          <p:cNvPr id="55" name="テキスト ボックス 54"/>
          <p:cNvSpPr txBox="1"/>
          <p:nvPr/>
        </p:nvSpPr>
        <p:spPr>
          <a:xfrm>
            <a:off x="323851" y="4293096"/>
            <a:ext cx="8424862" cy="461665"/>
          </a:xfrm>
          <a:prstGeom prst="rect">
            <a:avLst/>
          </a:prstGeom>
          <a:noFill/>
        </p:spPr>
        <p:txBody>
          <a:bodyPr wrap="square" rtlCol="0">
            <a:spAutoFit/>
          </a:bodyPr>
          <a:lstStyle/>
          <a:p>
            <a:r>
              <a:rPr lang="en-US" altLang="ja-JP" sz="2400" dirty="0" smtClean="0">
                <a:latin typeface="ＭＳ 明朝" panose="02020609040205080304" pitchFamily="17" charset="-128"/>
                <a:ea typeface="ＭＳ 明朝" panose="02020609040205080304" pitchFamily="17" charset="-128"/>
                <a:cs typeface="Times New Roman" panose="02020603050405020304" pitchFamily="18" charset="0"/>
              </a:rPr>
              <a:t>2</a:t>
            </a:r>
            <a:r>
              <a:rPr lang="ja-JP" altLang="en-US" sz="2400" dirty="0" smtClean="0">
                <a:latin typeface="ＭＳ ゴシック" panose="020B0609070205080204" pitchFamily="49" charset="-128"/>
                <a:ea typeface="ＭＳ ゴシック" panose="020B0609070205080204" pitchFamily="49" charset="-128"/>
                <a:cs typeface="Times New Roman" panose="02020603050405020304" pitchFamily="18" charset="0"/>
              </a:rPr>
              <a:t>人の</a:t>
            </a:r>
            <a:r>
              <a:rPr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成功したシュートの本数の範囲は，それぞれ</a:t>
            </a:r>
            <a:endParaRPr lang="ja-JP" altLang="en-US" sz="2400" dirty="0">
              <a:latin typeface="ＭＳ ゴシック" panose="020B0609070205080204" pitchFamily="49" charset="-128"/>
              <a:ea typeface="ＭＳ ゴシック" panose="020B0609070205080204" pitchFamily="49" charset="-128"/>
            </a:endParaRPr>
          </a:p>
        </p:txBody>
      </p:sp>
      <p:sp>
        <p:nvSpPr>
          <p:cNvPr id="56" name="テキスト ボックス 55"/>
          <p:cNvSpPr txBox="1"/>
          <p:nvPr/>
        </p:nvSpPr>
        <p:spPr>
          <a:xfrm>
            <a:off x="1187624" y="4797516"/>
            <a:ext cx="3421089" cy="461665"/>
          </a:xfrm>
          <a:prstGeom prst="rect">
            <a:avLst/>
          </a:prstGeom>
          <a:noFill/>
        </p:spPr>
        <p:txBody>
          <a:bodyPr wrap="square" rtlCol="0">
            <a:spAutoFit/>
          </a:bodyPr>
          <a:lstStyle/>
          <a:p>
            <a:r>
              <a:rPr lang="en-US" altLang="ja-JP" sz="24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lang="ja-JP" altLang="en-US" sz="2400" dirty="0">
                <a:latin typeface="ＭＳ ゴシック" panose="020B0609070205080204" pitchFamily="49" charset="-128"/>
                <a:ea typeface="ＭＳ ゴシック" panose="020B0609070205080204" pitchFamily="49" charset="-128"/>
              </a:rPr>
              <a:t>さん</a:t>
            </a:r>
            <a:r>
              <a:rPr lang="ja-JP" altLang="en-US" sz="2400" dirty="0"/>
              <a:t>　　　　　　　　　</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本</a:t>
            </a:r>
            <a:r>
              <a:rPr lang="en-US" altLang="ja-JP" sz="2400" dirty="0">
                <a:latin typeface="ＭＳ ゴシック" panose="020B0609070205080204" pitchFamily="49" charset="-128"/>
                <a:ea typeface="ＭＳ ゴシック" panose="020B0609070205080204" pitchFamily="49" charset="-128"/>
              </a:rPr>
              <a:t>)</a:t>
            </a:r>
            <a:endParaRPr lang="ja-JP" altLang="en-US" sz="2400" dirty="0">
              <a:latin typeface="ＭＳ ゴシック" panose="020B0609070205080204" pitchFamily="49" charset="-128"/>
              <a:ea typeface="ＭＳ ゴシック" panose="020B0609070205080204" pitchFamily="49" charset="-128"/>
            </a:endParaRPr>
          </a:p>
        </p:txBody>
      </p:sp>
      <p:sp>
        <p:nvSpPr>
          <p:cNvPr id="58" name="テキスト ボックス 57"/>
          <p:cNvSpPr txBox="1"/>
          <p:nvPr/>
        </p:nvSpPr>
        <p:spPr>
          <a:xfrm>
            <a:off x="2195736" y="4797152"/>
            <a:ext cx="1512168" cy="461665"/>
          </a:xfrm>
          <a:prstGeom prst="rect">
            <a:avLst/>
          </a:prstGeom>
          <a:noFill/>
        </p:spPr>
        <p:txBody>
          <a:bodyPr wrap="square" rtlCol="0">
            <a:spAutoFit/>
          </a:bodyPr>
          <a:lstStyle/>
          <a:p>
            <a:r>
              <a:rPr lang="en-US" altLang="ja-JP" sz="2400" dirty="0">
                <a:latin typeface="ＭＳ 明朝" panose="02020609040205080304" pitchFamily="17" charset="-128"/>
                <a:ea typeface="ＭＳ 明朝" panose="02020609040205080304" pitchFamily="17" charset="-128"/>
              </a:rPr>
              <a:t>10</a:t>
            </a:r>
            <a:r>
              <a:rPr lang="ja-JP" altLang="en-US" sz="2400" dirty="0">
                <a:latin typeface="ＭＳ 明朝" panose="02020609040205080304" pitchFamily="17" charset="-128"/>
                <a:ea typeface="ＭＳ 明朝" panose="02020609040205080304" pitchFamily="17" charset="-128"/>
              </a:rPr>
              <a:t>－</a:t>
            </a:r>
            <a:r>
              <a:rPr lang="en-US" altLang="ja-JP" sz="2400" dirty="0">
                <a:latin typeface="ＭＳ 明朝" panose="02020609040205080304" pitchFamily="17" charset="-128"/>
                <a:ea typeface="ＭＳ 明朝" panose="02020609040205080304" pitchFamily="17" charset="-128"/>
              </a:rPr>
              <a:t>3</a:t>
            </a:r>
            <a:r>
              <a:rPr lang="ja-JP" altLang="en-US" sz="2400" dirty="0">
                <a:latin typeface="ＭＳ 明朝" panose="02020609040205080304" pitchFamily="17" charset="-128"/>
                <a:ea typeface="ＭＳ 明朝" panose="02020609040205080304" pitchFamily="17" charset="-128"/>
              </a:rPr>
              <a:t>＝</a:t>
            </a:r>
            <a:r>
              <a:rPr lang="en-US" altLang="ja-JP" sz="2400" dirty="0">
                <a:latin typeface="ＭＳ 明朝" panose="02020609040205080304" pitchFamily="17" charset="-128"/>
                <a:ea typeface="ＭＳ 明朝" panose="02020609040205080304" pitchFamily="17" charset="-128"/>
              </a:rPr>
              <a:t>7</a:t>
            </a:r>
            <a:endParaRPr lang="ja-JP" altLang="en-US" sz="2400" dirty="0">
              <a:latin typeface="ＭＳ 明朝" panose="02020609040205080304" pitchFamily="17" charset="-128"/>
              <a:ea typeface="ＭＳ 明朝" panose="02020609040205080304" pitchFamily="17" charset="-128"/>
            </a:endParaRPr>
          </a:p>
        </p:txBody>
      </p:sp>
      <p:sp>
        <p:nvSpPr>
          <p:cNvPr id="59" name="テキスト ボックス 58"/>
          <p:cNvSpPr txBox="1"/>
          <p:nvPr/>
        </p:nvSpPr>
        <p:spPr>
          <a:xfrm>
            <a:off x="1187624" y="5373580"/>
            <a:ext cx="3421089" cy="461665"/>
          </a:xfrm>
          <a:prstGeom prst="rect">
            <a:avLst/>
          </a:prstGeom>
          <a:noFill/>
        </p:spPr>
        <p:txBody>
          <a:bodyPr wrap="square" rtlCol="0">
            <a:spAutoFit/>
          </a:bodyPr>
          <a:lstStyle/>
          <a:p>
            <a:r>
              <a:rPr lang="en-US" altLang="ja-JP" sz="24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en-US" sz="2400" dirty="0" err="1">
                <a:latin typeface="ＭＳ ゴシック" panose="020B0609070205080204" pitchFamily="49" charset="-128"/>
                <a:ea typeface="ＭＳ ゴシック" panose="020B0609070205080204" pitchFamily="49" charset="-128"/>
              </a:rPr>
              <a:t>さん</a:t>
            </a:r>
            <a:r>
              <a:rPr lang="ja-JP" altLang="en-US" sz="2400" dirty="0"/>
              <a:t>　　　　　　　　　</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本</a:t>
            </a:r>
            <a:r>
              <a:rPr lang="en-US" altLang="ja-JP" sz="2400" dirty="0">
                <a:latin typeface="ＭＳ ゴシック" panose="020B0609070205080204" pitchFamily="49" charset="-128"/>
                <a:ea typeface="ＭＳ ゴシック" panose="020B0609070205080204" pitchFamily="49" charset="-128"/>
              </a:rPr>
              <a:t>)</a:t>
            </a:r>
            <a:endParaRPr lang="ja-JP" altLang="en-US" sz="2400" dirty="0">
              <a:latin typeface="ＭＳ ゴシック" panose="020B0609070205080204" pitchFamily="49" charset="-128"/>
              <a:ea typeface="ＭＳ ゴシック" panose="020B0609070205080204" pitchFamily="49" charset="-128"/>
            </a:endParaRPr>
          </a:p>
        </p:txBody>
      </p:sp>
      <p:sp>
        <p:nvSpPr>
          <p:cNvPr id="60" name="テキスト ボックス 59"/>
          <p:cNvSpPr txBox="1"/>
          <p:nvPr/>
        </p:nvSpPr>
        <p:spPr>
          <a:xfrm>
            <a:off x="2195736" y="5373216"/>
            <a:ext cx="1512168" cy="461665"/>
          </a:xfrm>
          <a:prstGeom prst="rect">
            <a:avLst/>
          </a:prstGeom>
          <a:noFill/>
        </p:spPr>
        <p:txBody>
          <a:bodyPr wrap="square" rtlCol="0">
            <a:spAutoFit/>
          </a:bodyPr>
          <a:lstStyle/>
          <a:p>
            <a:r>
              <a:rPr lang="en-US" altLang="ja-JP" sz="2400" dirty="0">
                <a:latin typeface="ＭＳ 明朝" panose="02020609040205080304" pitchFamily="17" charset="-128"/>
                <a:ea typeface="ＭＳ 明朝" panose="02020609040205080304" pitchFamily="17" charset="-128"/>
              </a:rPr>
              <a:t>13</a:t>
            </a:r>
            <a:r>
              <a:rPr lang="ja-JP" altLang="en-US" sz="2400" dirty="0">
                <a:latin typeface="ＭＳ 明朝" panose="02020609040205080304" pitchFamily="17" charset="-128"/>
                <a:ea typeface="ＭＳ 明朝" panose="02020609040205080304" pitchFamily="17" charset="-128"/>
              </a:rPr>
              <a:t>－</a:t>
            </a:r>
            <a:r>
              <a:rPr lang="en-US" altLang="ja-JP" sz="2400" dirty="0">
                <a:latin typeface="ＭＳ 明朝" panose="02020609040205080304" pitchFamily="17" charset="-128"/>
                <a:ea typeface="ＭＳ 明朝" panose="02020609040205080304" pitchFamily="17" charset="-128"/>
              </a:rPr>
              <a:t>4</a:t>
            </a:r>
            <a:r>
              <a:rPr lang="ja-JP" altLang="en-US" sz="2400" dirty="0">
                <a:latin typeface="ＭＳ 明朝" panose="02020609040205080304" pitchFamily="17" charset="-128"/>
                <a:ea typeface="ＭＳ 明朝" panose="02020609040205080304" pitchFamily="17" charset="-128"/>
              </a:rPr>
              <a:t>＝</a:t>
            </a:r>
            <a:r>
              <a:rPr lang="en-US" altLang="ja-JP" sz="2400" dirty="0">
                <a:latin typeface="ＭＳ 明朝" panose="02020609040205080304" pitchFamily="17" charset="-128"/>
                <a:ea typeface="ＭＳ 明朝" panose="02020609040205080304" pitchFamily="17" charset="-128"/>
              </a:rPr>
              <a:t>9</a:t>
            </a:r>
            <a:endParaRPr lang="ja-JP" altLang="en-US" sz="2400" dirty="0">
              <a:latin typeface="ＭＳ 明朝" panose="02020609040205080304" pitchFamily="17" charset="-128"/>
              <a:ea typeface="ＭＳ 明朝" panose="02020609040205080304" pitchFamily="17" charset="-128"/>
            </a:endParaRPr>
          </a:p>
        </p:txBody>
      </p:sp>
      <p:sp>
        <p:nvSpPr>
          <p:cNvPr id="61" name="メモ 100"/>
          <p:cNvSpPr/>
          <p:nvPr/>
        </p:nvSpPr>
        <p:spPr>
          <a:xfrm>
            <a:off x="755576" y="1610093"/>
            <a:ext cx="1512168" cy="360000"/>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n-ea"/>
            </a:endParaRPr>
          </a:p>
        </p:txBody>
      </p:sp>
      <p:sp>
        <p:nvSpPr>
          <p:cNvPr id="62" name="テキスト ボックス 61"/>
          <p:cNvSpPr txBox="1"/>
          <p:nvPr/>
        </p:nvSpPr>
        <p:spPr>
          <a:xfrm>
            <a:off x="323850" y="5877272"/>
            <a:ext cx="8496299" cy="830997"/>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範囲の値を比べると，散らばりぐあいは</a:t>
            </a:r>
            <a:r>
              <a:rPr lang="en-US" altLang="ja-JP" sz="24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lang="ja-JP" altLang="en-US" sz="2400" dirty="0" err="1">
                <a:latin typeface="ＭＳ ゴシック" panose="020B0609070205080204" pitchFamily="49" charset="-128"/>
                <a:ea typeface="ＭＳ ゴシック" panose="020B0609070205080204" pitchFamily="49" charset="-128"/>
                <a:cs typeface="Times New Roman" panose="02020603050405020304" pitchFamily="18" charset="0"/>
              </a:rPr>
              <a:t>さん</a:t>
            </a:r>
            <a:r>
              <a:rPr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より</a:t>
            </a:r>
            <a:r>
              <a:rPr lang="en-US" altLang="ja-JP" sz="24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en-US" sz="2400" dirty="0" err="1">
                <a:latin typeface="ＭＳ ゴシック" panose="020B0609070205080204" pitchFamily="49" charset="-128"/>
                <a:ea typeface="ＭＳ ゴシック" panose="020B0609070205080204" pitchFamily="49" charset="-128"/>
                <a:cs typeface="Times New Roman" panose="02020603050405020304" pitchFamily="18" charset="0"/>
              </a:rPr>
              <a:t>さんの</a:t>
            </a:r>
            <a:r>
              <a:rPr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方が大きいといえる。</a:t>
            </a:r>
            <a:endParaRPr lang="ja-JP" altLang="en-US" sz="2400" dirty="0">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500"/>
                                        <p:tgtEl>
                                          <p:spTgt spid="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0" grpId="0"/>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p:cNvSpPr/>
          <p:nvPr/>
        </p:nvSpPr>
        <p:spPr>
          <a:xfrm>
            <a:off x="164676" y="6045908"/>
            <a:ext cx="8829648" cy="441628"/>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76" name="正方形/長方形 75"/>
          <p:cNvSpPr/>
          <p:nvPr/>
        </p:nvSpPr>
        <p:spPr>
          <a:xfrm>
            <a:off x="206402" y="5572994"/>
            <a:ext cx="8829648" cy="499888"/>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75" name="正方形/長方形 74"/>
          <p:cNvSpPr/>
          <p:nvPr/>
        </p:nvSpPr>
        <p:spPr>
          <a:xfrm>
            <a:off x="206402" y="5144734"/>
            <a:ext cx="8829648" cy="441628"/>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62" name="正方形/長方形 61"/>
          <p:cNvSpPr/>
          <p:nvPr/>
        </p:nvSpPr>
        <p:spPr>
          <a:xfrm>
            <a:off x="206402" y="4709616"/>
            <a:ext cx="8829648" cy="441628"/>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61" name="正方形/長方形 60"/>
          <p:cNvSpPr/>
          <p:nvPr/>
        </p:nvSpPr>
        <p:spPr>
          <a:xfrm>
            <a:off x="206402" y="4256166"/>
            <a:ext cx="8829648" cy="441628"/>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238556" y="1976892"/>
            <a:ext cx="8829648" cy="222794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88" name="正方形/長方形 87"/>
          <p:cNvSpPr/>
          <p:nvPr/>
        </p:nvSpPr>
        <p:spPr>
          <a:xfrm>
            <a:off x="217868" y="4676211"/>
            <a:ext cx="10468629" cy="400110"/>
          </a:xfrm>
          <a:prstGeom prst="rect">
            <a:avLst/>
          </a:prstGeom>
        </p:spPr>
        <p:txBody>
          <a:bodyPr wrap="square">
            <a:spAutoFit/>
          </a:bodyPr>
          <a:lstStyle/>
          <a:p>
            <a:pPr>
              <a:defRPr/>
            </a:pPr>
            <a:r>
              <a:rPr lang="ja-JP" altLang="en-US" sz="2000" dirty="0">
                <a:latin typeface="ＭＳ ゴシック" panose="020B0609070205080204" pitchFamily="49" charset="-128"/>
                <a:ea typeface="ＭＳ ゴシック" panose="020B0609070205080204" pitchFamily="49" charset="-128"/>
              </a:rPr>
              <a:t>③　最小値を含む方のデータの中央値を</a:t>
            </a:r>
            <a:r>
              <a:rPr lang="en-US" altLang="ja-JP" sz="2000" dirty="0">
                <a:latin typeface="ＭＳ ゴシック" panose="020B0609070205080204" pitchFamily="49" charset="-128"/>
                <a:ea typeface="ＭＳ ゴシック" panose="020B0609070205080204" pitchFamily="49" charset="-128"/>
              </a:rPr>
              <a:t>(</a:t>
            </a:r>
            <a:r>
              <a:rPr lang="en-US" altLang="ja-JP" sz="2000" b="1" baseline="30000" dirty="0">
                <a:latin typeface="ＭＳ ゴシック" panose="020B0609070205080204" pitchFamily="49" charset="-128"/>
                <a:ea typeface="ＭＳ ゴシック" panose="020B0609070205080204" pitchFamily="49" charset="-128"/>
              </a:rPr>
              <a:t>  </a:t>
            </a:r>
            <a:r>
              <a:rPr lang="en-US" altLang="ja-JP" sz="2000" baseline="30000" dirty="0">
                <a:latin typeface="ＭＳ ゴシック" panose="020B0609070205080204" pitchFamily="49" charset="-128"/>
                <a:ea typeface="ＭＳ ゴシック" panose="020B0609070205080204" pitchFamily="49" charset="-128"/>
              </a:rPr>
              <a:t>                  </a:t>
            </a:r>
            <a:r>
              <a:rPr lang="en-US" altLang="ja-JP" sz="2000" baseline="30000" dirty="0" smtClean="0">
                <a:latin typeface="ＭＳ ゴシック" panose="020B0609070205080204" pitchFamily="49" charset="-128"/>
                <a:ea typeface="ＭＳ ゴシック" panose="020B0609070205080204" pitchFamily="49" charset="-128"/>
              </a:rPr>
              <a:t>   </a:t>
            </a:r>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という。</a:t>
            </a:r>
            <a:endParaRPr lang="en-US" altLang="ja-JP" sz="2000" dirty="0">
              <a:latin typeface="ＭＳ ゴシック" panose="020B0609070205080204" pitchFamily="49" charset="-128"/>
              <a:ea typeface="ＭＳ ゴシック" panose="020B0609070205080204" pitchFamily="49" charset="-128"/>
            </a:endParaRPr>
          </a:p>
        </p:txBody>
      </p:sp>
      <p:sp>
        <p:nvSpPr>
          <p:cNvPr id="89" name="正方形/長方形 88"/>
          <p:cNvSpPr/>
          <p:nvPr/>
        </p:nvSpPr>
        <p:spPr>
          <a:xfrm>
            <a:off x="227153" y="5141080"/>
            <a:ext cx="10468629" cy="400110"/>
          </a:xfrm>
          <a:prstGeom prst="rect">
            <a:avLst/>
          </a:prstGeom>
        </p:spPr>
        <p:txBody>
          <a:bodyPr wrap="square">
            <a:spAutoFit/>
          </a:bodyPr>
          <a:lstStyle/>
          <a:p>
            <a:pPr>
              <a:defRPr/>
            </a:pPr>
            <a:r>
              <a:rPr lang="ja-JP" altLang="en-US" sz="2000" dirty="0">
                <a:latin typeface="ＭＳ ゴシック" panose="020B0609070205080204" pitchFamily="49" charset="-128"/>
                <a:ea typeface="ＭＳ ゴシック" panose="020B0609070205080204" pitchFamily="49" charset="-128"/>
              </a:rPr>
              <a:t>④　最大値を含む方のデータの中央値を</a:t>
            </a:r>
            <a:r>
              <a:rPr lang="en-US" altLang="ja-JP" sz="2000" dirty="0">
                <a:latin typeface="ＭＳ ゴシック" panose="020B0609070205080204" pitchFamily="49" charset="-128"/>
                <a:ea typeface="ＭＳ ゴシック" panose="020B0609070205080204" pitchFamily="49" charset="-128"/>
              </a:rPr>
              <a:t>(</a:t>
            </a:r>
            <a:r>
              <a:rPr lang="en-US" altLang="ja-JP" sz="2000" b="1" baseline="30000" dirty="0">
                <a:latin typeface="ＭＳ ゴシック" panose="020B0609070205080204" pitchFamily="49" charset="-128"/>
                <a:ea typeface="ＭＳ ゴシック" panose="020B0609070205080204" pitchFamily="49" charset="-128"/>
              </a:rPr>
              <a:t> </a:t>
            </a:r>
            <a:r>
              <a:rPr lang="en-US" altLang="ja-JP" sz="2000" baseline="30000" dirty="0">
                <a:latin typeface="ＭＳ ゴシック" panose="020B0609070205080204" pitchFamily="49" charset="-128"/>
                <a:ea typeface="ＭＳ ゴシック" panose="020B0609070205080204" pitchFamily="49" charset="-128"/>
              </a:rPr>
              <a:t>                  </a:t>
            </a:r>
            <a:r>
              <a:rPr lang="en-US" altLang="ja-JP" sz="2000" baseline="30000" dirty="0" smtClean="0">
                <a:latin typeface="ＭＳ ゴシック" panose="020B0609070205080204" pitchFamily="49" charset="-128"/>
                <a:ea typeface="ＭＳ ゴシック" panose="020B0609070205080204" pitchFamily="49" charset="-128"/>
              </a:rPr>
              <a:t>   </a:t>
            </a:r>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という。</a:t>
            </a:r>
            <a:endParaRPr lang="en-US" altLang="ja-JP" sz="2000" dirty="0">
              <a:latin typeface="ＭＳ ゴシック" panose="020B0609070205080204" pitchFamily="49" charset="-128"/>
              <a:ea typeface="ＭＳ ゴシック" panose="020B0609070205080204" pitchFamily="49" charset="-128"/>
            </a:endParaRPr>
          </a:p>
        </p:txBody>
      </p:sp>
      <p:grpSp>
        <p:nvGrpSpPr>
          <p:cNvPr id="84" name="グループ化 83"/>
          <p:cNvGrpSpPr/>
          <p:nvPr/>
        </p:nvGrpSpPr>
        <p:grpSpPr>
          <a:xfrm>
            <a:off x="4771121" y="2340180"/>
            <a:ext cx="4050659" cy="672169"/>
            <a:chOff x="-2428591" y="3100000"/>
            <a:chExt cx="4050659" cy="672169"/>
          </a:xfrm>
        </p:grpSpPr>
        <p:sp>
          <p:nvSpPr>
            <p:cNvPr id="85" name="正方形/長方形 84"/>
            <p:cNvSpPr/>
            <p:nvPr/>
          </p:nvSpPr>
          <p:spPr>
            <a:xfrm>
              <a:off x="-2410379" y="3299032"/>
              <a:ext cx="1768413" cy="468691"/>
            </a:xfrm>
            <a:prstGeom prst="rect">
              <a:avLst/>
            </a:prstGeom>
            <a:noFill/>
            <a:ln w="28575">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86" name="正方形/長方形 85"/>
            <p:cNvSpPr/>
            <p:nvPr/>
          </p:nvSpPr>
          <p:spPr>
            <a:xfrm>
              <a:off x="-288372" y="3303478"/>
              <a:ext cx="1806765" cy="468691"/>
            </a:xfrm>
            <a:prstGeom prst="rect">
              <a:avLst/>
            </a:prstGeom>
            <a:noFill/>
            <a:ln w="28575">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87" name="正方形/長方形 86"/>
            <p:cNvSpPr/>
            <p:nvPr/>
          </p:nvSpPr>
          <p:spPr>
            <a:xfrm>
              <a:off x="-2428591" y="3100000"/>
              <a:ext cx="4050659" cy="432048"/>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grpSp>
      <p:grpSp>
        <p:nvGrpSpPr>
          <p:cNvPr id="28706" name="グループ化 28705"/>
          <p:cNvGrpSpPr/>
          <p:nvPr/>
        </p:nvGrpSpPr>
        <p:grpSpPr>
          <a:xfrm>
            <a:off x="525255" y="2340686"/>
            <a:ext cx="3705895" cy="672169"/>
            <a:chOff x="-2287266" y="3100000"/>
            <a:chExt cx="3705895" cy="672169"/>
          </a:xfrm>
        </p:grpSpPr>
        <p:sp>
          <p:nvSpPr>
            <p:cNvPr id="28704" name="正方形/長方形 28703"/>
            <p:cNvSpPr/>
            <p:nvPr/>
          </p:nvSpPr>
          <p:spPr>
            <a:xfrm>
              <a:off x="-2248562" y="3299032"/>
              <a:ext cx="1606596" cy="468691"/>
            </a:xfrm>
            <a:prstGeom prst="rect">
              <a:avLst/>
            </a:prstGeom>
            <a:noFill/>
            <a:ln w="28575">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77" name="正方形/長方形 76"/>
            <p:cNvSpPr/>
            <p:nvPr/>
          </p:nvSpPr>
          <p:spPr>
            <a:xfrm>
              <a:off x="-288371" y="3303478"/>
              <a:ext cx="1606596" cy="468691"/>
            </a:xfrm>
            <a:prstGeom prst="rect">
              <a:avLst/>
            </a:prstGeom>
            <a:noFill/>
            <a:ln w="28575">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28705" name="正方形/長方形 28704"/>
            <p:cNvSpPr/>
            <p:nvPr/>
          </p:nvSpPr>
          <p:spPr>
            <a:xfrm>
              <a:off x="-2287266" y="3100000"/>
              <a:ext cx="3705895" cy="432048"/>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grpSp>
      <p:sp>
        <p:nvSpPr>
          <p:cNvPr id="63" name="正方形/長方形 62"/>
          <p:cNvSpPr/>
          <p:nvPr/>
        </p:nvSpPr>
        <p:spPr>
          <a:xfrm>
            <a:off x="1993557" y="2405595"/>
            <a:ext cx="691978" cy="365231"/>
          </a:xfrm>
          <a:prstGeom prst="rect">
            <a:avLst/>
          </a:prstGeom>
          <a:solidFill>
            <a:srgbClr val="FFC5C5"/>
          </a:solidFill>
          <a:ln w="38100">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64" name="正方形/長方形 63"/>
          <p:cNvSpPr/>
          <p:nvPr/>
        </p:nvSpPr>
        <p:spPr>
          <a:xfrm>
            <a:off x="3064121" y="2401487"/>
            <a:ext cx="337752" cy="373445"/>
          </a:xfrm>
          <a:prstGeom prst="rect">
            <a:avLst/>
          </a:prstGeom>
          <a:solidFill>
            <a:srgbClr val="DCF0C6"/>
          </a:solidFill>
          <a:ln w="38100">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65" name="正方形/長方形 64"/>
          <p:cNvSpPr/>
          <p:nvPr/>
        </p:nvSpPr>
        <p:spPr>
          <a:xfrm>
            <a:off x="1289268" y="2417071"/>
            <a:ext cx="325450" cy="363700"/>
          </a:xfrm>
          <a:prstGeom prst="rect">
            <a:avLst/>
          </a:prstGeom>
          <a:solidFill>
            <a:srgbClr val="C9F1FF"/>
          </a:solidFill>
          <a:ln w="38100">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41" name="正方形/長方形 40"/>
          <p:cNvSpPr/>
          <p:nvPr/>
        </p:nvSpPr>
        <p:spPr>
          <a:xfrm>
            <a:off x="7626693" y="2409417"/>
            <a:ext cx="337752" cy="373445"/>
          </a:xfrm>
          <a:prstGeom prst="rect">
            <a:avLst/>
          </a:prstGeom>
          <a:solidFill>
            <a:srgbClr val="DCF0C6"/>
          </a:solidFill>
          <a:ln w="38100">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42" name="正方形/長方形 41"/>
          <p:cNvSpPr/>
          <p:nvPr/>
        </p:nvSpPr>
        <p:spPr>
          <a:xfrm>
            <a:off x="6575411" y="2401630"/>
            <a:ext cx="329599" cy="365231"/>
          </a:xfrm>
          <a:prstGeom prst="rect">
            <a:avLst/>
          </a:prstGeom>
          <a:solidFill>
            <a:srgbClr val="FFC5C5"/>
          </a:solidFill>
          <a:ln w="38100">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43" name="正方形/長方形 42"/>
          <p:cNvSpPr/>
          <p:nvPr/>
        </p:nvSpPr>
        <p:spPr>
          <a:xfrm>
            <a:off x="5511113" y="2416512"/>
            <a:ext cx="325450" cy="363700"/>
          </a:xfrm>
          <a:prstGeom prst="rect">
            <a:avLst/>
          </a:prstGeom>
          <a:solidFill>
            <a:srgbClr val="C9F1FF"/>
          </a:solidFill>
          <a:ln w="38100">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7" name="正方形/長方形 6"/>
          <p:cNvSpPr/>
          <p:nvPr/>
        </p:nvSpPr>
        <p:spPr>
          <a:xfrm>
            <a:off x="208583" y="4214546"/>
            <a:ext cx="8142287" cy="400110"/>
          </a:xfrm>
          <a:prstGeom prst="rect">
            <a:avLst/>
          </a:prstGeom>
        </p:spPr>
        <p:txBody>
          <a:bodyPr>
            <a:spAutoFit/>
          </a:bodyPr>
          <a:lstStyle/>
          <a:p>
            <a:pPr>
              <a:defRPr/>
            </a:pPr>
            <a:r>
              <a:rPr lang="ja-JP" altLang="en-US" sz="2000" dirty="0">
                <a:latin typeface="ＭＳ ゴシック" panose="020B0609070205080204" pitchFamily="49" charset="-128"/>
                <a:ea typeface="ＭＳ ゴシック" panose="020B0609070205080204" pitchFamily="49" charset="-128"/>
              </a:rPr>
              <a:t>②　中央値</a:t>
            </a:r>
            <a:r>
              <a:rPr lang="ja-JP" altLang="en-US" sz="2000" dirty="0" smtClean="0">
                <a:latin typeface="ＭＳ ゴシック" panose="020B0609070205080204" pitchFamily="49" charset="-128"/>
                <a:ea typeface="ＭＳ ゴシック" panose="020B0609070205080204" pitchFamily="49" charset="-128"/>
              </a:rPr>
              <a:t>を</a:t>
            </a:r>
            <a:r>
              <a:rPr lang="en-US" altLang="ja-JP" sz="2000" dirty="0" smtClean="0">
                <a:latin typeface="ＭＳ ゴシック" panose="020B0609070205080204" pitchFamily="49" charset="-128"/>
                <a:ea typeface="ＭＳ ゴシック" panose="020B0609070205080204" pitchFamily="49" charset="-128"/>
              </a:rPr>
              <a:t>(</a:t>
            </a:r>
            <a:r>
              <a:rPr lang="en-US" altLang="ja-JP" sz="2000" b="1" baseline="30000" dirty="0" smtClean="0">
                <a:latin typeface="+mj-ea"/>
              </a:rPr>
              <a:t>  </a:t>
            </a:r>
            <a:r>
              <a:rPr lang="en-US" altLang="ja-JP" sz="2000" baseline="30000" dirty="0" smtClean="0">
                <a:latin typeface="+mj-ea"/>
              </a:rPr>
              <a:t>                              </a:t>
            </a:r>
            <a:r>
              <a:rPr lang="en-US" altLang="ja-JP" sz="2000" dirty="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と</a:t>
            </a:r>
            <a:r>
              <a:rPr lang="ja-JP" altLang="en-US" sz="2000" dirty="0">
                <a:latin typeface="ＭＳ ゴシック" panose="020B0609070205080204" pitchFamily="49" charset="-128"/>
                <a:ea typeface="ＭＳ ゴシック" panose="020B0609070205080204" pitchFamily="49" charset="-128"/>
              </a:rPr>
              <a:t>いう。</a:t>
            </a:r>
            <a:endParaRPr lang="en-US" altLang="ja-JP" sz="2000" dirty="0">
              <a:latin typeface="ＭＳ ゴシック" panose="020B0609070205080204" pitchFamily="49" charset="-128"/>
              <a:ea typeface="ＭＳ ゴシック" panose="020B0609070205080204" pitchFamily="49" charset="-128"/>
            </a:endParaRPr>
          </a:p>
        </p:txBody>
      </p:sp>
      <p:sp>
        <p:nvSpPr>
          <p:cNvPr id="9" name="タイトル 1"/>
          <p:cNvSpPr txBox="1">
            <a:spLocks/>
          </p:cNvSpPr>
          <p:nvPr/>
        </p:nvSpPr>
        <p:spPr bwMode="auto">
          <a:xfrm>
            <a:off x="257175" y="84138"/>
            <a:ext cx="8564605"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３ 四分位数と箱</a:t>
            </a:r>
            <a:r>
              <a:rPr lang="ja-JP" altLang="en-US" sz="2800" b="1" dirty="0" err="1">
                <a:solidFill>
                  <a:schemeClr val="tx1"/>
                </a:solidFill>
                <a:latin typeface="+mn-ea"/>
              </a:rPr>
              <a:t>ひげ</a:t>
            </a:r>
            <a:r>
              <a:rPr lang="ja-JP" altLang="en-US" sz="2800" b="1" dirty="0">
                <a:solidFill>
                  <a:schemeClr val="tx1"/>
                </a:solidFill>
                <a:latin typeface="+mn-ea"/>
              </a:rPr>
              <a:t>図　</a:t>
            </a:r>
            <a:r>
              <a:rPr lang="en-US" altLang="ja-JP" sz="2000" b="1" dirty="0">
                <a:solidFill>
                  <a:schemeClr val="tx1"/>
                </a:solidFill>
                <a:latin typeface="+mn-ea"/>
              </a:rPr>
              <a:t>– </a:t>
            </a:r>
            <a:r>
              <a:rPr lang="ja-JP" altLang="en-US" sz="2000" b="1" dirty="0">
                <a:solidFill>
                  <a:schemeClr val="tx1"/>
                </a:solidFill>
                <a:latin typeface="+mn-ea"/>
              </a:rPr>
              <a:t>四分位数と四分位範囲 </a:t>
            </a:r>
            <a:r>
              <a:rPr lang="en-US" altLang="ja-JP" sz="2000" b="1" dirty="0">
                <a:solidFill>
                  <a:schemeClr val="tx1"/>
                </a:solidFill>
                <a:latin typeface="+mn-ea"/>
              </a:rPr>
              <a:t>-</a:t>
            </a:r>
            <a:r>
              <a:rPr lang="ja-JP" altLang="en-US" sz="2800" b="1" dirty="0">
                <a:solidFill>
                  <a:schemeClr val="accent2">
                    <a:lumMod val="50000"/>
                  </a:schemeClr>
                </a:solidFill>
                <a:latin typeface="+mn-ea"/>
              </a:rPr>
              <a:t>　 </a:t>
            </a:r>
            <a:r>
              <a:rPr lang="ja-JP" altLang="en-US" sz="2800" b="1" dirty="0">
                <a:solidFill>
                  <a:schemeClr val="tx1"/>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p.132)</a:t>
            </a:r>
            <a:endParaRPr lang="ja-JP" altLang="en-US" sz="1600" b="1" dirty="0">
              <a:solidFill>
                <a:schemeClr val="tx1"/>
              </a:solidFill>
              <a:latin typeface="+mn-ea"/>
            </a:endParaRPr>
          </a:p>
        </p:txBody>
      </p:sp>
      <p:grpSp>
        <p:nvGrpSpPr>
          <p:cNvPr id="3" name="グループ化 2"/>
          <p:cNvGrpSpPr>
            <a:grpSpLocks/>
          </p:cNvGrpSpPr>
          <p:nvPr/>
        </p:nvGrpSpPr>
        <p:grpSpPr bwMode="auto">
          <a:xfrm>
            <a:off x="2069494" y="2782838"/>
            <a:ext cx="545342" cy="985264"/>
            <a:chOff x="1795455" y="2397269"/>
            <a:chExt cx="544585" cy="1857948"/>
          </a:xfrm>
        </p:grpSpPr>
        <p:sp>
          <p:nvSpPr>
            <p:cNvPr id="20" name="上矢印 19"/>
            <p:cNvSpPr/>
            <p:nvPr/>
          </p:nvSpPr>
          <p:spPr>
            <a:xfrm>
              <a:off x="1920693" y="2397269"/>
              <a:ext cx="294865" cy="887163"/>
            </a:xfrm>
            <a:prstGeom prst="up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23" name="正方形/長方形 8"/>
            <p:cNvSpPr>
              <a:spLocks noChangeArrowheads="1"/>
            </p:cNvSpPr>
            <p:nvPr/>
          </p:nvSpPr>
          <p:spPr bwMode="auto">
            <a:xfrm>
              <a:off x="1795455" y="3268562"/>
              <a:ext cx="544585" cy="98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ja-JP" altLang="en-US" sz="2800" b="1" dirty="0">
                  <a:latin typeface="+mn-ea"/>
                  <a:ea typeface="+mn-ea"/>
                </a:rPr>
                <a:t>②</a:t>
              </a:r>
            </a:p>
          </p:txBody>
        </p:sp>
      </p:grpSp>
      <p:grpSp>
        <p:nvGrpSpPr>
          <p:cNvPr id="5" name="グループ化 4"/>
          <p:cNvGrpSpPr>
            <a:grpSpLocks/>
          </p:cNvGrpSpPr>
          <p:nvPr/>
        </p:nvGrpSpPr>
        <p:grpSpPr bwMode="auto">
          <a:xfrm>
            <a:off x="1165792" y="2780771"/>
            <a:ext cx="545342" cy="985215"/>
            <a:chOff x="3639819" y="2393492"/>
            <a:chExt cx="546174" cy="1866892"/>
          </a:xfrm>
        </p:grpSpPr>
        <p:sp>
          <p:nvSpPr>
            <p:cNvPr id="21" name="上矢印 20"/>
            <p:cNvSpPr/>
            <p:nvPr/>
          </p:nvSpPr>
          <p:spPr>
            <a:xfrm>
              <a:off x="3765423" y="2393492"/>
              <a:ext cx="294136" cy="888126"/>
            </a:xfrm>
            <a:prstGeom prst="up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24" name="正方形/長方形 8"/>
            <p:cNvSpPr>
              <a:spLocks noChangeArrowheads="1"/>
            </p:cNvSpPr>
            <p:nvPr/>
          </p:nvSpPr>
          <p:spPr bwMode="auto">
            <a:xfrm>
              <a:off x="3639819" y="3268930"/>
              <a:ext cx="546174" cy="99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ja-JP" altLang="en-US" sz="2800" b="1" dirty="0">
                  <a:latin typeface="+mn-ea"/>
                  <a:ea typeface="+mn-ea"/>
                </a:rPr>
                <a:t>③</a:t>
              </a:r>
            </a:p>
          </p:txBody>
        </p:sp>
      </p:grpSp>
      <p:grpSp>
        <p:nvGrpSpPr>
          <p:cNvPr id="6" name="グループ化 5"/>
          <p:cNvGrpSpPr>
            <a:grpSpLocks/>
          </p:cNvGrpSpPr>
          <p:nvPr/>
        </p:nvGrpSpPr>
        <p:grpSpPr bwMode="auto">
          <a:xfrm>
            <a:off x="2973196" y="2782379"/>
            <a:ext cx="545342" cy="988293"/>
            <a:chOff x="6175158" y="2397268"/>
            <a:chExt cx="546172" cy="1879876"/>
          </a:xfrm>
        </p:grpSpPr>
        <p:sp>
          <p:nvSpPr>
            <p:cNvPr id="22" name="上矢印 21"/>
            <p:cNvSpPr/>
            <p:nvPr/>
          </p:nvSpPr>
          <p:spPr>
            <a:xfrm>
              <a:off x="6300762" y="2397268"/>
              <a:ext cx="294134" cy="887812"/>
            </a:xfrm>
            <a:prstGeom prst="up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25" name="正方形/長方形 8"/>
            <p:cNvSpPr>
              <a:spLocks noChangeArrowheads="1"/>
            </p:cNvSpPr>
            <p:nvPr/>
          </p:nvSpPr>
          <p:spPr bwMode="auto">
            <a:xfrm>
              <a:off x="6175158" y="3281904"/>
              <a:ext cx="546172" cy="99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ja-JP" altLang="en-US" sz="2800" b="1" dirty="0">
                  <a:latin typeface="+mn-ea"/>
                  <a:ea typeface="+mn-ea"/>
                </a:rPr>
                <a:t>④</a:t>
              </a:r>
            </a:p>
          </p:txBody>
        </p:sp>
      </p:grpSp>
      <p:sp>
        <p:nvSpPr>
          <p:cNvPr id="29" name="正方形/長方形 8"/>
          <p:cNvSpPr>
            <a:spLocks noChangeArrowheads="1"/>
          </p:cNvSpPr>
          <p:nvPr/>
        </p:nvSpPr>
        <p:spPr bwMode="auto">
          <a:xfrm>
            <a:off x="211138" y="3763634"/>
            <a:ext cx="8824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ja-JP" altLang="en-US" sz="2000" dirty="0">
                <a:latin typeface="ＭＳ ゴシック" panose="020B0609070205080204" pitchFamily="49" charset="-128"/>
                <a:ea typeface="ＭＳ ゴシック" panose="020B0609070205080204" pitchFamily="49" charset="-128"/>
              </a:rPr>
              <a:t>①</a:t>
            </a:r>
            <a:r>
              <a:rPr lang="ja-JP" altLang="en-US" sz="2000" dirty="0">
                <a:latin typeface="+mn-ea"/>
              </a:rPr>
              <a:t>　</a:t>
            </a:r>
            <a:r>
              <a:rPr lang="ja-JP" altLang="en-US" sz="2000" dirty="0">
                <a:latin typeface="ＭＳ ゴシック" panose="020B0609070205080204" pitchFamily="49" charset="-128"/>
                <a:ea typeface="ＭＳ ゴシック" panose="020B0609070205080204" pitchFamily="49" charset="-128"/>
              </a:rPr>
              <a:t>データの値を小さい順に並べ，中央値を境にして</a:t>
            </a:r>
            <a:r>
              <a:rPr lang="en-US" altLang="ja-JP" sz="2000" dirty="0">
                <a:latin typeface="ＭＳ 明朝" panose="02020609040205080304" pitchFamily="17" charset="-128"/>
                <a:ea typeface="ＭＳ 明朝" panose="02020609040205080304" pitchFamily="17" charset="-128"/>
              </a:rPr>
              <a:t>2</a:t>
            </a:r>
            <a:r>
              <a:rPr lang="ja-JP" altLang="en-US" sz="2000" dirty="0" err="1" smtClean="0">
                <a:latin typeface="ＭＳ ゴシック" panose="020B0609070205080204" pitchFamily="49" charset="-128"/>
                <a:ea typeface="ＭＳ ゴシック" panose="020B0609070205080204" pitchFamily="49" charset="-128"/>
              </a:rPr>
              <a:t>つに</a:t>
            </a:r>
            <a:r>
              <a:rPr lang="ja-JP" altLang="en-US" sz="2000" dirty="0" smtClean="0">
                <a:latin typeface="ＭＳ ゴシック" panose="020B0609070205080204" pitchFamily="49" charset="-128"/>
                <a:ea typeface="ＭＳ ゴシック" panose="020B0609070205080204" pitchFamily="49" charset="-128"/>
              </a:rPr>
              <a:t>分ける。</a:t>
            </a:r>
            <a:endParaRPr lang="ja-JP" altLang="en-US" sz="2000" dirty="0">
              <a:latin typeface="ＭＳ ゴシック" panose="020B0609070205080204" pitchFamily="49" charset="-128"/>
              <a:ea typeface="ＭＳ ゴシック" panose="020B0609070205080204" pitchFamily="49" charset="-128"/>
            </a:endParaRPr>
          </a:p>
        </p:txBody>
      </p:sp>
      <p:sp>
        <p:nvSpPr>
          <p:cNvPr id="35" name="正方形/長方形 8"/>
          <p:cNvSpPr>
            <a:spLocks noChangeArrowheads="1"/>
          </p:cNvSpPr>
          <p:nvPr/>
        </p:nvSpPr>
        <p:spPr bwMode="auto">
          <a:xfrm>
            <a:off x="5210637" y="4653136"/>
            <a:ext cx="16049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ja-JP" altLang="en-US" sz="2000" b="1" dirty="0">
                <a:solidFill>
                  <a:srgbClr val="FF0000"/>
                </a:solidFill>
                <a:latin typeface="ＭＳ ゴシック" panose="020B0609070205080204" pitchFamily="49" charset="-128"/>
                <a:ea typeface="ＭＳ ゴシック" panose="020B0609070205080204" pitchFamily="49" charset="-128"/>
              </a:rPr>
              <a:t>第</a:t>
            </a:r>
            <a:r>
              <a:rPr lang="en-US" altLang="ja-JP" sz="2000" b="1" dirty="0">
                <a:solidFill>
                  <a:srgbClr val="FF0000"/>
                </a:solidFill>
                <a:latin typeface="ＭＳ 明朝" panose="02020609040205080304" pitchFamily="17" charset="-128"/>
                <a:ea typeface="ＭＳ 明朝" panose="02020609040205080304" pitchFamily="17" charset="-128"/>
              </a:rPr>
              <a:t>1</a:t>
            </a:r>
            <a:r>
              <a:rPr lang="ja-JP" altLang="en-US" sz="2000" b="1" dirty="0">
                <a:solidFill>
                  <a:srgbClr val="FF0000"/>
                </a:solidFill>
                <a:latin typeface="ＭＳ ゴシック" panose="020B0609070205080204" pitchFamily="49" charset="-128"/>
                <a:ea typeface="ＭＳ ゴシック" panose="020B0609070205080204" pitchFamily="49" charset="-128"/>
              </a:rPr>
              <a:t>四分位数</a:t>
            </a:r>
            <a:endParaRPr lang="ja-JP" altLang="en-US" sz="2000" dirty="0">
              <a:solidFill>
                <a:srgbClr val="FF0000"/>
              </a:solidFill>
              <a:latin typeface="ＭＳ ゴシック" panose="020B0609070205080204" pitchFamily="49" charset="-128"/>
              <a:ea typeface="ＭＳ ゴシック" panose="020B0609070205080204" pitchFamily="49" charset="-128"/>
            </a:endParaRPr>
          </a:p>
        </p:txBody>
      </p:sp>
      <p:sp>
        <p:nvSpPr>
          <p:cNvPr id="27" name="正方形/長方形 26"/>
          <p:cNvSpPr/>
          <p:nvPr/>
        </p:nvSpPr>
        <p:spPr>
          <a:xfrm>
            <a:off x="1947486" y="4191471"/>
            <a:ext cx="1760418" cy="461665"/>
          </a:xfrm>
          <a:prstGeom prst="rect">
            <a:avLst/>
          </a:prstGeom>
        </p:spPr>
        <p:txBody>
          <a:bodyPr wrap="none">
            <a:spAutoFit/>
          </a:bodyPr>
          <a:lstStyle/>
          <a:p>
            <a:pPr>
              <a:defRPr/>
            </a:pPr>
            <a:r>
              <a:rPr lang="ja-JP" altLang="en-US" sz="2000" b="1" dirty="0">
                <a:solidFill>
                  <a:srgbClr val="FF0000"/>
                </a:solidFill>
                <a:latin typeface="ＭＳ ゴシック" panose="020B0609070205080204" pitchFamily="49" charset="-128"/>
                <a:ea typeface="ＭＳ ゴシック" panose="020B0609070205080204" pitchFamily="49" charset="-128"/>
              </a:rPr>
              <a:t>第</a:t>
            </a:r>
            <a:r>
              <a:rPr lang="en-US" altLang="ja-JP" sz="2000" b="1" dirty="0">
                <a:solidFill>
                  <a:srgbClr val="FF0000"/>
                </a:solidFill>
                <a:latin typeface="ＭＳ 明朝" panose="02020609040205080304" pitchFamily="17" charset="-128"/>
                <a:ea typeface="ＭＳ 明朝" panose="02020609040205080304" pitchFamily="17" charset="-128"/>
              </a:rPr>
              <a:t>2</a:t>
            </a:r>
            <a:r>
              <a:rPr lang="ja-JP" altLang="en-US" sz="2000" b="1" dirty="0">
                <a:solidFill>
                  <a:srgbClr val="FF0000"/>
                </a:solidFill>
                <a:latin typeface="ＭＳ ゴシック" panose="020B0609070205080204" pitchFamily="49" charset="-128"/>
                <a:ea typeface="ＭＳ ゴシック" panose="020B0609070205080204" pitchFamily="49" charset="-128"/>
              </a:rPr>
              <a:t>四分位数</a:t>
            </a:r>
            <a:r>
              <a:rPr lang="ja-JP" altLang="en-US" sz="2400" b="1" dirty="0">
                <a:solidFill>
                  <a:srgbClr val="FF0000"/>
                </a:solidFill>
                <a:latin typeface="ＭＳ ゴシック" panose="020B0609070205080204" pitchFamily="49" charset="-128"/>
                <a:ea typeface="ＭＳ ゴシック" panose="020B0609070205080204" pitchFamily="49" charset="-128"/>
              </a:rPr>
              <a:t> </a:t>
            </a:r>
            <a:endParaRPr lang="ja-JP" altLang="en-US" sz="2400" dirty="0">
              <a:latin typeface="ＭＳ ゴシック" panose="020B0609070205080204" pitchFamily="49" charset="-128"/>
              <a:ea typeface="ＭＳ ゴシック" panose="020B0609070205080204" pitchFamily="49" charset="-128"/>
            </a:endParaRPr>
          </a:p>
        </p:txBody>
      </p:sp>
      <p:sp>
        <p:nvSpPr>
          <p:cNvPr id="37" name="正方形/長方形 36"/>
          <p:cNvSpPr/>
          <p:nvPr/>
        </p:nvSpPr>
        <p:spPr>
          <a:xfrm>
            <a:off x="5148064" y="5137217"/>
            <a:ext cx="1734770" cy="400110"/>
          </a:xfrm>
          <a:prstGeom prst="rect">
            <a:avLst/>
          </a:prstGeom>
        </p:spPr>
        <p:txBody>
          <a:bodyPr wrap="none">
            <a:spAutoFit/>
          </a:bodyPr>
          <a:lstStyle/>
          <a:p>
            <a:pPr>
              <a:defRPr/>
            </a:pPr>
            <a:r>
              <a:rPr lang="ja-JP" altLang="en-US" sz="2000" b="1" dirty="0">
                <a:solidFill>
                  <a:srgbClr val="FF0000"/>
                </a:solidFill>
                <a:latin typeface="ＭＳ ゴシック" panose="020B0609070205080204" pitchFamily="49" charset="-128"/>
                <a:ea typeface="ＭＳ ゴシック" panose="020B0609070205080204" pitchFamily="49" charset="-128"/>
              </a:rPr>
              <a:t>第</a:t>
            </a:r>
            <a:r>
              <a:rPr lang="en-US" altLang="ja-JP" sz="2000" b="1" dirty="0">
                <a:solidFill>
                  <a:srgbClr val="FF0000"/>
                </a:solidFill>
                <a:latin typeface="ＭＳ 明朝" panose="02020609040205080304" pitchFamily="17" charset="-128"/>
                <a:ea typeface="ＭＳ 明朝" panose="02020609040205080304" pitchFamily="17" charset="-128"/>
              </a:rPr>
              <a:t>3</a:t>
            </a:r>
            <a:r>
              <a:rPr lang="ja-JP" altLang="en-US" sz="2000" b="1" dirty="0">
                <a:solidFill>
                  <a:srgbClr val="FF0000"/>
                </a:solidFill>
                <a:latin typeface="ＭＳ ゴシック" panose="020B0609070205080204" pitchFamily="49" charset="-128"/>
                <a:ea typeface="ＭＳ ゴシック" panose="020B0609070205080204" pitchFamily="49" charset="-128"/>
              </a:rPr>
              <a:t>四分位数 </a:t>
            </a:r>
            <a:endParaRPr lang="ja-JP" altLang="en-US" sz="2000" dirty="0">
              <a:latin typeface="ＭＳ ゴシック" panose="020B0609070205080204" pitchFamily="49" charset="-128"/>
              <a:ea typeface="ＭＳ ゴシック" panose="020B0609070205080204" pitchFamily="49" charset="-128"/>
            </a:endParaRPr>
          </a:p>
        </p:txBody>
      </p:sp>
      <p:sp>
        <p:nvSpPr>
          <p:cNvPr id="39" name="Rectangle 3"/>
          <p:cNvSpPr>
            <a:spLocks noChangeArrowheads="1"/>
          </p:cNvSpPr>
          <p:nvPr/>
        </p:nvSpPr>
        <p:spPr bwMode="auto">
          <a:xfrm>
            <a:off x="206402" y="1988840"/>
            <a:ext cx="41111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266700" eaLnBrk="0" hangingPunct="0">
              <a:defRPr/>
            </a:pPr>
            <a:r>
              <a:rPr lang="ja-JP" altLang="en-US" sz="2000" dirty="0">
                <a:latin typeface="ＭＳ ゴシック" panose="020B0609070205080204" pitchFamily="49" charset="-128"/>
                <a:ea typeface="ＭＳ ゴシック" panose="020B0609070205080204" pitchFamily="49" charset="-128"/>
                <a:cs typeface="Times New Roman" pitchFamily="18" charset="0"/>
              </a:rPr>
              <a:t>偶数のとき</a:t>
            </a:r>
            <a:endParaRPr lang="en-US" altLang="ja-JP" sz="2000" dirty="0">
              <a:latin typeface="ＭＳ ゴシック" panose="020B0609070205080204" pitchFamily="49" charset="-128"/>
              <a:ea typeface="ＭＳ ゴシック" panose="020B0609070205080204" pitchFamily="49" charset="-128"/>
              <a:cs typeface="Times New Roman" pitchFamily="18" charset="0"/>
            </a:endParaRPr>
          </a:p>
          <a:p>
            <a:pPr indent="266700" eaLnBrk="0" hangingPunct="0">
              <a:defRPr/>
            </a:pPr>
            <a:r>
              <a:rPr lang="ja-JP" altLang="en-US" sz="2800" dirty="0">
                <a:latin typeface="+mn-ea"/>
                <a:ea typeface="+mn-ea"/>
                <a:cs typeface="Times New Roman" pitchFamily="18" charset="0"/>
              </a:rPr>
              <a:t>○○○○○○○○○○</a:t>
            </a:r>
          </a:p>
        </p:txBody>
      </p:sp>
      <p:sp>
        <p:nvSpPr>
          <p:cNvPr id="40" name="Rectangle 3"/>
          <p:cNvSpPr>
            <a:spLocks noChangeArrowheads="1"/>
          </p:cNvSpPr>
          <p:nvPr/>
        </p:nvSpPr>
        <p:spPr bwMode="auto">
          <a:xfrm>
            <a:off x="4427984" y="1988840"/>
            <a:ext cx="43937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266700" eaLnBrk="0" hangingPunct="0">
              <a:defRPr/>
            </a:pPr>
            <a:r>
              <a:rPr lang="ja-JP" altLang="en-US" sz="2000" dirty="0">
                <a:latin typeface="ＭＳ ゴシック" panose="020B0609070205080204" pitchFamily="49" charset="-128"/>
                <a:ea typeface="ＭＳ ゴシック" panose="020B0609070205080204" pitchFamily="49" charset="-128"/>
                <a:cs typeface="Times New Roman" pitchFamily="18" charset="0"/>
              </a:rPr>
              <a:t>奇数のとき</a:t>
            </a:r>
            <a:endParaRPr lang="en-US" altLang="ja-JP" sz="2000" dirty="0">
              <a:latin typeface="ＭＳ ゴシック" panose="020B0609070205080204" pitchFamily="49" charset="-128"/>
              <a:ea typeface="ＭＳ ゴシック" panose="020B0609070205080204" pitchFamily="49" charset="-128"/>
              <a:cs typeface="Times New Roman" pitchFamily="18" charset="0"/>
            </a:endParaRPr>
          </a:p>
          <a:p>
            <a:pPr indent="266700" eaLnBrk="0" hangingPunct="0">
              <a:defRPr/>
            </a:pPr>
            <a:r>
              <a:rPr lang="ja-JP" altLang="en-US" sz="2800" dirty="0">
                <a:latin typeface="+mn-ea"/>
                <a:ea typeface="+mn-ea"/>
                <a:cs typeface="Times New Roman" pitchFamily="18" charset="0"/>
              </a:rPr>
              <a:t>○</a:t>
            </a:r>
            <a:r>
              <a:rPr lang="ja-JP" altLang="en-US" sz="2800" dirty="0">
                <a:latin typeface="+mn-ea"/>
                <a:cs typeface="Times New Roman" pitchFamily="18" charset="0"/>
              </a:rPr>
              <a:t>○○○○○○○○○○</a:t>
            </a:r>
          </a:p>
        </p:txBody>
      </p:sp>
      <p:grpSp>
        <p:nvGrpSpPr>
          <p:cNvPr id="66" name="グループ化 65"/>
          <p:cNvGrpSpPr>
            <a:grpSpLocks/>
          </p:cNvGrpSpPr>
          <p:nvPr/>
        </p:nvGrpSpPr>
        <p:grpSpPr bwMode="auto">
          <a:xfrm>
            <a:off x="6467539" y="2750083"/>
            <a:ext cx="545342" cy="985264"/>
            <a:chOff x="1795455" y="2397269"/>
            <a:chExt cx="544585" cy="1857948"/>
          </a:xfrm>
        </p:grpSpPr>
        <p:sp>
          <p:nvSpPr>
            <p:cNvPr id="67" name="上矢印 66"/>
            <p:cNvSpPr/>
            <p:nvPr/>
          </p:nvSpPr>
          <p:spPr>
            <a:xfrm>
              <a:off x="1920693" y="2397269"/>
              <a:ext cx="294865" cy="887163"/>
            </a:xfrm>
            <a:prstGeom prst="up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68" name="正方形/長方形 8"/>
            <p:cNvSpPr>
              <a:spLocks noChangeArrowheads="1"/>
            </p:cNvSpPr>
            <p:nvPr/>
          </p:nvSpPr>
          <p:spPr bwMode="auto">
            <a:xfrm>
              <a:off x="1795455" y="3268562"/>
              <a:ext cx="544585" cy="98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ja-JP" altLang="en-US" sz="2800" b="1" dirty="0">
                  <a:latin typeface="+mn-ea"/>
                  <a:ea typeface="+mn-ea"/>
                </a:rPr>
                <a:t>②</a:t>
              </a:r>
            </a:p>
          </p:txBody>
        </p:sp>
      </p:grpSp>
      <p:grpSp>
        <p:nvGrpSpPr>
          <p:cNvPr id="69" name="グループ化 68"/>
          <p:cNvGrpSpPr>
            <a:grpSpLocks/>
          </p:cNvGrpSpPr>
          <p:nvPr/>
        </p:nvGrpSpPr>
        <p:grpSpPr bwMode="auto">
          <a:xfrm>
            <a:off x="5396744" y="2750083"/>
            <a:ext cx="545342" cy="985215"/>
            <a:chOff x="3639819" y="2393492"/>
            <a:chExt cx="546174" cy="1866892"/>
          </a:xfrm>
        </p:grpSpPr>
        <p:sp>
          <p:nvSpPr>
            <p:cNvPr id="70" name="上矢印 69"/>
            <p:cNvSpPr/>
            <p:nvPr/>
          </p:nvSpPr>
          <p:spPr>
            <a:xfrm>
              <a:off x="3765422" y="2393492"/>
              <a:ext cx="294136" cy="888126"/>
            </a:xfrm>
            <a:prstGeom prst="up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71" name="正方形/長方形 8"/>
            <p:cNvSpPr>
              <a:spLocks noChangeArrowheads="1"/>
            </p:cNvSpPr>
            <p:nvPr/>
          </p:nvSpPr>
          <p:spPr bwMode="auto">
            <a:xfrm>
              <a:off x="3639819" y="3268930"/>
              <a:ext cx="546174" cy="99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ja-JP" altLang="en-US" sz="2800" b="1" dirty="0">
                  <a:latin typeface="+mn-ea"/>
                  <a:ea typeface="+mn-ea"/>
                </a:rPr>
                <a:t>③</a:t>
              </a:r>
            </a:p>
          </p:txBody>
        </p:sp>
      </p:grpSp>
      <p:grpSp>
        <p:nvGrpSpPr>
          <p:cNvPr id="72" name="グループ化 71"/>
          <p:cNvGrpSpPr>
            <a:grpSpLocks/>
          </p:cNvGrpSpPr>
          <p:nvPr/>
        </p:nvGrpSpPr>
        <p:grpSpPr bwMode="auto">
          <a:xfrm>
            <a:off x="7526604" y="2757695"/>
            <a:ext cx="545342" cy="988293"/>
            <a:chOff x="6175158" y="2397268"/>
            <a:chExt cx="546172" cy="1879876"/>
          </a:xfrm>
        </p:grpSpPr>
        <p:sp>
          <p:nvSpPr>
            <p:cNvPr id="73" name="上矢印 72"/>
            <p:cNvSpPr/>
            <p:nvPr/>
          </p:nvSpPr>
          <p:spPr>
            <a:xfrm>
              <a:off x="6300762" y="2397268"/>
              <a:ext cx="294134" cy="887812"/>
            </a:xfrm>
            <a:prstGeom prst="up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74" name="正方形/長方形 8"/>
            <p:cNvSpPr>
              <a:spLocks noChangeArrowheads="1"/>
            </p:cNvSpPr>
            <p:nvPr/>
          </p:nvSpPr>
          <p:spPr bwMode="auto">
            <a:xfrm>
              <a:off x="6175158" y="3281904"/>
              <a:ext cx="546172" cy="99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ja-JP" altLang="en-US" sz="2800" b="1" dirty="0">
                  <a:latin typeface="+mn-ea"/>
                  <a:ea typeface="+mn-ea"/>
                </a:rPr>
                <a:t>④</a:t>
              </a:r>
            </a:p>
          </p:txBody>
        </p:sp>
      </p:grpSp>
      <p:sp>
        <p:nvSpPr>
          <p:cNvPr id="90" name="正方形/長方形 89"/>
          <p:cNvSpPr/>
          <p:nvPr/>
        </p:nvSpPr>
        <p:spPr>
          <a:xfrm>
            <a:off x="236438" y="5559623"/>
            <a:ext cx="10468629" cy="400110"/>
          </a:xfrm>
          <a:prstGeom prst="rect">
            <a:avLst/>
          </a:prstGeom>
        </p:spPr>
        <p:txBody>
          <a:bodyPr wrap="square">
            <a:spAutoFit/>
          </a:bodyPr>
          <a:lstStyle/>
          <a:p>
            <a:pPr>
              <a:defRPr/>
            </a:pPr>
            <a:r>
              <a:rPr lang="ja-JP" altLang="en-US" sz="2000" dirty="0">
                <a:latin typeface="ＭＳ ゴシック" panose="020B0609070205080204" pitchFamily="49" charset="-128"/>
                <a:ea typeface="ＭＳ ゴシック" panose="020B0609070205080204" pitchFamily="49" charset="-128"/>
              </a:rPr>
              <a:t>⑤　</a:t>
            </a:r>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第</a:t>
            </a:r>
            <a:r>
              <a:rPr lang="en-US" altLang="ja-JP" sz="2000" dirty="0">
                <a:latin typeface="ＭＳ ゴシック" panose="020B0609070205080204" pitchFamily="49" charset="-128"/>
                <a:ea typeface="ＭＳ ゴシック" panose="020B0609070205080204" pitchFamily="49" charset="-128"/>
              </a:rPr>
              <a:t>3</a:t>
            </a:r>
            <a:r>
              <a:rPr lang="ja-JP" altLang="en-US" sz="2000" dirty="0">
                <a:latin typeface="ＭＳ ゴシック" panose="020B0609070205080204" pitchFamily="49" charset="-128"/>
                <a:ea typeface="ＭＳ ゴシック" panose="020B0609070205080204" pitchFamily="49" charset="-128"/>
              </a:rPr>
              <a:t>四分位数</a:t>
            </a:r>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a:t>
            </a:r>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第</a:t>
            </a:r>
            <a:r>
              <a:rPr lang="en-US" altLang="ja-JP" sz="2000" dirty="0">
                <a:latin typeface="ＭＳ 明朝" panose="02020609040205080304" pitchFamily="17" charset="-128"/>
                <a:ea typeface="ＭＳ 明朝" panose="02020609040205080304" pitchFamily="17" charset="-128"/>
                <a:cs typeface="Times New Roman" panose="02020603050405020304" pitchFamily="18" charset="0"/>
              </a:rPr>
              <a:t>1</a:t>
            </a:r>
            <a:r>
              <a:rPr lang="ja-JP" altLang="en-US" sz="2000" dirty="0">
                <a:latin typeface="ＭＳ ゴシック" panose="020B0609070205080204" pitchFamily="49" charset="-128"/>
                <a:ea typeface="ＭＳ ゴシック" panose="020B0609070205080204" pitchFamily="49" charset="-128"/>
              </a:rPr>
              <a:t>四分位数</a:t>
            </a:r>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が，</a:t>
            </a:r>
            <a:r>
              <a:rPr lang="ja-JP" altLang="ja-JP" sz="2000" dirty="0">
                <a:latin typeface="ＭＳ ゴシック" panose="020B0609070205080204" pitchFamily="49" charset="-128"/>
                <a:ea typeface="ＭＳ ゴシック" panose="020B0609070205080204" pitchFamily="49" charset="-128"/>
              </a:rPr>
              <a:t> </a:t>
            </a:r>
            <a:r>
              <a:rPr lang="en-US" altLang="ja-JP" sz="2000" dirty="0">
                <a:latin typeface="ＭＳ ゴシック" panose="020B0609070205080204" pitchFamily="49" charset="-128"/>
                <a:ea typeface="ＭＳ ゴシック" panose="020B0609070205080204" pitchFamily="49" charset="-128"/>
              </a:rPr>
              <a:t>(</a:t>
            </a:r>
            <a:r>
              <a:rPr lang="en-US" altLang="ja-JP" sz="2000" b="1" baseline="30000" dirty="0">
                <a:latin typeface="ＭＳ ゴシック" panose="020B0609070205080204" pitchFamily="49" charset="-128"/>
                <a:ea typeface="ＭＳ ゴシック" panose="020B0609070205080204" pitchFamily="49" charset="-128"/>
              </a:rPr>
              <a:t>  </a:t>
            </a:r>
            <a:r>
              <a:rPr lang="en-US" altLang="ja-JP" sz="2000" baseline="30000" dirty="0">
                <a:latin typeface="ＭＳ ゴシック" panose="020B0609070205080204" pitchFamily="49" charset="-128"/>
                <a:ea typeface="ＭＳ ゴシック" panose="020B0609070205080204" pitchFamily="49" charset="-128"/>
              </a:rPr>
              <a:t>                </a:t>
            </a:r>
            <a:r>
              <a:rPr lang="en-US" altLang="ja-JP" sz="2000" baseline="30000" dirty="0" smtClean="0">
                <a:latin typeface="ＭＳ ゴシック" panose="020B0609070205080204" pitchFamily="49" charset="-128"/>
                <a:ea typeface="ＭＳ ゴシック" panose="020B0609070205080204" pitchFamily="49" charset="-128"/>
              </a:rPr>
              <a:t> </a:t>
            </a:r>
            <a:r>
              <a:rPr lang="en-US" altLang="ja-JP" sz="2000" dirty="0">
                <a:latin typeface="ＭＳ 明朝" panose="02020609040205080304" pitchFamily="17" charset="-128"/>
                <a:ea typeface="ＭＳ 明朝" panose="02020609040205080304" pitchFamily="17" charset="-128"/>
              </a:rPr>
              <a:t>)</a:t>
            </a:r>
            <a:r>
              <a:rPr lang="ja-JP" altLang="en-US" sz="2000" dirty="0">
                <a:latin typeface="+mn-ea"/>
              </a:rPr>
              <a:t>である。</a:t>
            </a:r>
            <a:endParaRPr lang="en-US" altLang="ja-JP" sz="2000" dirty="0">
              <a:latin typeface="+mn-ea"/>
            </a:endParaRPr>
          </a:p>
        </p:txBody>
      </p:sp>
      <p:sp>
        <p:nvSpPr>
          <p:cNvPr id="91" name="正方形/長方形 90"/>
          <p:cNvSpPr/>
          <p:nvPr/>
        </p:nvSpPr>
        <p:spPr>
          <a:xfrm>
            <a:off x="257175" y="5991671"/>
            <a:ext cx="8778875" cy="400110"/>
          </a:xfrm>
          <a:prstGeom prst="rect">
            <a:avLst/>
          </a:prstGeom>
        </p:spPr>
        <p:txBody>
          <a:bodyPr wrap="square">
            <a:spAutoFit/>
          </a:bodyPr>
          <a:lstStyle/>
          <a:p>
            <a:pPr>
              <a:defRPr/>
            </a:pPr>
            <a:r>
              <a:rPr lang="ja-JP" altLang="en-US" sz="2000" dirty="0">
                <a:latin typeface="ＭＳ ゴシック" panose="020B0609070205080204" pitchFamily="49" charset="-128"/>
                <a:ea typeface="ＭＳ ゴシック" panose="020B0609070205080204" pitchFamily="49" charset="-128"/>
              </a:rPr>
              <a:t>また，四分位範囲を</a:t>
            </a:r>
            <a:r>
              <a:rPr lang="en-US" altLang="ja-JP" sz="2000" dirty="0">
                <a:latin typeface="ＭＳ 明朝" panose="02020609040205080304" pitchFamily="17" charset="-128"/>
                <a:ea typeface="ＭＳ 明朝" panose="02020609040205080304" pitchFamily="17" charset="-128"/>
              </a:rPr>
              <a:t>2</a:t>
            </a:r>
            <a:r>
              <a:rPr lang="ja-JP" altLang="en-US" sz="2000" dirty="0">
                <a:latin typeface="ＭＳ ゴシック" panose="020B0609070205080204" pitchFamily="49" charset="-128"/>
                <a:ea typeface="ＭＳ ゴシック" panose="020B0609070205080204" pitchFamily="49" charset="-128"/>
              </a:rPr>
              <a:t>でわった値を</a:t>
            </a:r>
            <a:r>
              <a:rPr lang="en-US" altLang="ja-JP" sz="2000" dirty="0">
                <a:latin typeface="ＭＳ ゴシック" panose="020B0609070205080204" pitchFamily="49" charset="-128"/>
                <a:ea typeface="ＭＳ ゴシック" panose="020B0609070205080204" pitchFamily="49" charset="-128"/>
              </a:rPr>
              <a:t>(</a:t>
            </a:r>
            <a:r>
              <a:rPr lang="en-US" altLang="ja-JP" sz="2000" b="1" baseline="30000" dirty="0">
                <a:latin typeface="ＭＳ ゴシック" panose="020B0609070205080204" pitchFamily="49" charset="-128"/>
                <a:ea typeface="ＭＳ ゴシック" panose="020B0609070205080204" pitchFamily="49" charset="-128"/>
              </a:rPr>
              <a:t>  </a:t>
            </a:r>
            <a:r>
              <a:rPr lang="en-US" altLang="ja-JP" sz="2000" baseline="30000" dirty="0">
                <a:latin typeface="ＭＳ ゴシック" panose="020B0609070205080204" pitchFamily="49" charset="-128"/>
                <a:ea typeface="ＭＳ ゴシック" panose="020B0609070205080204" pitchFamily="49" charset="-128"/>
              </a:rPr>
              <a:t>               </a:t>
            </a:r>
            <a:r>
              <a:rPr lang="en-US" altLang="ja-JP" sz="2000" baseline="30000" dirty="0" smtClean="0">
                <a:latin typeface="ＭＳ ゴシック" panose="020B0609070205080204" pitchFamily="49" charset="-128"/>
                <a:ea typeface="ＭＳ ゴシック" panose="020B0609070205080204" pitchFamily="49" charset="-128"/>
              </a:rPr>
              <a:t>  </a:t>
            </a:r>
            <a:r>
              <a:rPr lang="en-US" altLang="ja-JP" sz="2000" dirty="0">
                <a:latin typeface="ＭＳ 明朝" panose="02020609040205080304" pitchFamily="17" charset="-128"/>
                <a:ea typeface="ＭＳ 明朝" panose="02020609040205080304" pitchFamily="17" charset="-128"/>
              </a:rPr>
              <a:t>)</a:t>
            </a:r>
            <a:r>
              <a:rPr lang="ja-JP" altLang="en-US" sz="2000" dirty="0">
                <a:latin typeface="+mj-ea"/>
              </a:rPr>
              <a:t>という</a:t>
            </a:r>
            <a:r>
              <a:rPr lang="ja-JP" altLang="en-US" sz="2000" dirty="0">
                <a:latin typeface="+mn-ea"/>
              </a:rPr>
              <a:t>。</a:t>
            </a:r>
            <a:endParaRPr lang="en-US" altLang="ja-JP" sz="2000" dirty="0">
              <a:latin typeface="+mn-ea"/>
            </a:endParaRPr>
          </a:p>
        </p:txBody>
      </p:sp>
      <p:sp>
        <p:nvSpPr>
          <p:cNvPr id="94" name="正方形/長方形 8"/>
          <p:cNvSpPr>
            <a:spLocks noChangeArrowheads="1"/>
          </p:cNvSpPr>
          <p:nvPr/>
        </p:nvSpPr>
        <p:spPr bwMode="auto">
          <a:xfrm>
            <a:off x="4499992" y="5984932"/>
            <a:ext cx="14750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ja-JP" altLang="en-US" sz="2000" b="1" dirty="0">
                <a:solidFill>
                  <a:srgbClr val="FF0000"/>
                </a:solidFill>
                <a:latin typeface="ＭＳ ゴシック" panose="020B0609070205080204" pitchFamily="49" charset="-128"/>
                <a:ea typeface="ＭＳ ゴシック" panose="020B0609070205080204" pitchFamily="49" charset="-128"/>
              </a:rPr>
              <a:t>四分位偏差</a:t>
            </a:r>
            <a:endParaRPr lang="ja-JP" altLang="en-US" sz="2000" dirty="0">
              <a:solidFill>
                <a:srgbClr val="FF0000"/>
              </a:solidFill>
              <a:latin typeface="ＭＳ ゴシック" panose="020B0609070205080204" pitchFamily="49" charset="-128"/>
              <a:ea typeface="ＭＳ ゴシック" panose="020B0609070205080204" pitchFamily="49" charset="-128"/>
            </a:endParaRPr>
          </a:p>
        </p:txBody>
      </p:sp>
      <p:sp>
        <p:nvSpPr>
          <p:cNvPr id="95" name="正方形/長方形 8"/>
          <p:cNvSpPr>
            <a:spLocks noChangeArrowheads="1"/>
          </p:cNvSpPr>
          <p:nvPr/>
        </p:nvSpPr>
        <p:spPr bwMode="auto">
          <a:xfrm>
            <a:off x="5220072" y="5559623"/>
            <a:ext cx="14750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ja-JP" altLang="en-US" sz="2000" b="1" dirty="0">
                <a:solidFill>
                  <a:srgbClr val="FF0000"/>
                </a:solidFill>
                <a:latin typeface="ＭＳ ゴシック" panose="020B0609070205080204" pitchFamily="49" charset="-128"/>
                <a:ea typeface="ＭＳ ゴシック" panose="020B0609070205080204" pitchFamily="49" charset="-128"/>
              </a:rPr>
              <a:t>四分位範囲</a:t>
            </a:r>
            <a:endParaRPr lang="ja-JP" altLang="en-US" sz="2000" dirty="0">
              <a:solidFill>
                <a:srgbClr val="FF0000"/>
              </a:solidFill>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323850" y="836712"/>
            <a:ext cx="8424863" cy="1200329"/>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範囲は，データのなかにほかとかけ離れた値がある場合，その値の影響を受けやすい。その影響を少なくしたものに，</a:t>
            </a:r>
            <a:endParaRPr lang="en-US" altLang="ja-JP" sz="2400" dirty="0">
              <a:latin typeface="ＭＳ ゴシック" panose="020B0609070205080204" pitchFamily="49" charset="-128"/>
              <a:ea typeface="ＭＳ ゴシック" panose="020B0609070205080204" pitchFamily="49" charset="-128"/>
            </a:endParaRPr>
          </a:p>
          <a:p>
            <a:r>
              <a:rPr lang="en-US" altLang="ja-JP" sz="2400" dirty="0" smtClean="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　</a:t>
            </a:r>
            <a:r>
              <a:rPr lang="ja-JP" altLang="en-US" sz="2400" b="1" dirty="0">
                <a:solidFill>
                  <a:srgbClr val="FF0000"/>
                </a:solidFill>
                <a:latin typeface="ＭＳ ゴシック" panose="020B0609070205080204" pitchFamily="49" charset="-128"/>
                <a:ea typeface="ＭＳ ゴシック" panose="020B0609070205080204" pitchFamily="49" charset="-128"/>
              </a:rPr>
              <a:t>四分位範囲</a:t>
            </a:r>
            <a:r>
              <a:rPr lang="ja-JP" altLang="en-US" sz="2400" dirty="0">
                <a:latin typeface="ＭＳ ゴシック" panose="020B0609070205080204" pitchFamily="49" charset="-128"/>
                <a:ea typeface="ＭＳ ゴシック" panose="020B0609070205080204" pitchFamily="49" charset="-128"/>
              </a:rPr>
              <a:t>　</a:t>
            </a:r>
            <a:r>
              <a:rPr lang="en-US" altLang="ja-JP" sz="2400" dirty="0" smtClean="0">
                <a:latin typeface="ＭＳ ゴシック" panose="020B0609070205080204" pitchFamily="49" charset="-128"/>
                <a:ea typeface="ＭＳ ゴシック" panose="020B0609070205080204" pitchFamily="49" charset="-128"/>
              </a:rPr>
              <a:t>)</a:t>
            </a:r>
            <a:r>
              <a:rPr lang="ja-JP" altLang="en-US" sz="2400" dirty="0" smtClean="0">
                <a:latin typeface="ＭＳ ゴシック" panose="020B0609070205080204" pitchFamily="49" charset="-128"/>
                <a:ea typeface="ＭＳ ゴシック" panose="020B0609070205080204" pitchFamily="49" charset="-128"/>
              </a:rPr>
              <a:t>が</a:t>
            </a:r>
            <a:r>
              <a:rPr lang="ja-JP" altLang="en-US" sz="2400" dirty="0">
                <a:latin typeface="ＭＳ ゴシック" panose="020B0609070205080204" pitchFamily="49" charset="-128"/>
                <a:ea typeface="ＭＳ ゴシック" panose="020B0609070205080204" pitchFamily="49" charset="-128"/>
              </a:rPr>
              <a:t>ある。次のようにして求める。</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52" name="メモ 100"/>
          <p:cNvSpPr/>
          <p:nvPr/>
        </p:nvSpPr>
        <p:spPr>
          <a:xfrm>
            <a:off x="374184" y="1628800"/>
            <a:ext cx="2469624" cy="360000"/>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n-ea"/>
            </a:endParaRPr>
          </a:p>
        </p:txBody>
      </p:sp>
      <p:sp>
        <p:nvSpPr>
          <p:cNvPr id="53" name="メモ 100"/>
          <p:cNvSpPr/>
          <p:nvPr/>
        </p:nvSpPr>
        <p:spPr>
          <a:xfrm>
            <a:off x="1835696" y="4221088"/>
            <a:ext cx="1944216" cy="360000"/>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n-ea"/>
            </a:endParaRPr>
          </a:p>
        </p:txBody>
      </p:sp>
      <p:sp>
        <p:nvSpPr>
          <p:cNvPr id="54" name="メモ 100"/>
          <p:cNvSpPr/>
          <p:nvPr/>
        </p:nvSpPr>
        <p:spPr>
          <a:xfrm>
            <a:off x="4921184" y="4725184"/>
            <a:ext cx="2091697" cy="360000"/>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n-ea"/>
            </a:endParaRPr>
          </a:p>
        </p:txBody>
      </p:sp>
      <p:sp>
        <p:nvSpPr>
          <p:cNvPr id="55" name="メモ 100"/>
          <p:cNvSpPr/>
          <p:nvPr/>
        </p:nvSpPr>
        <p:spPr>
          <a:xfrm>
            <a:off x="4924954" y="5195681"/>
            <a:ext cx="2087927" cy="360000"/>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n-ea"/>
            </a:endParaRPr>
          </a:p>
        </p:txBody>
      </p:sp>
      <p:sp>
        <p:nvSpPr>
          <p:cNvPr id="56" name="メモ 100"/>
          <p:cNvSpPr/>
          <p:nvPr/>
        </p:nvSpPr>
        <p:spPr>
          <a:xfrm>
            <a:off x="4915121" y="5642938"/>
            <a:ext cx="1900444" cy="360000"/>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n-ea"/>
            </a:endParaRPr>
          </a:p>
        </p:txBody>
      </p:sp>
      <p:sp>
        <p:nvSpPr>
          <p:cNvPr id="57" name="メモ 100"/>
          <p:cNvSpPr/>
          <p:nvPr/>
        </p:nvSpPr>
        <p:spPr>
          <a:xfrm>
            <a:off x="4317536" y="6045908"/>
            <a:ext cx="1766632" cy="360000"/>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n-ea"/>
            </a:endParaRPr>
          </a:p>
        </p:txBody>
      </p:sp>
    </p:spTree>
    <p:extLst>
      <p:ext uri="{BB962C8B-B14F-4D97-AF65-F5344CB8AC3E}">
        <p14:creationId xmlns:p14="http://schemas.microsoft.com/office/powerpoint/2010/main" val="168987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06"/>
                                        </p:tgtEl>
                                        <p:attrNameLst>
                                          <p:attrName>style.visibility</p:attrName>
                                        </p:attrNameLst>
                                      </p:cBhvr>
                                      <p:to>
                                        <p:strVal val="visible"/>
                                      </p:to>
                                    </p:set>
                                    <p:animEffect transition="in" filter="fade">
                                      <p:cBhvr>
                                        <p:cTn id="17" dur="500"/>
                                        <p:tgtEl>
                                          <p:spTgt spid="28706"/>
                                        </p:tgtEl>
                                      </p:cBhvr>
                                    </p:animEffect>
                                  </p:childTnLst>
                                </p:cTn>
                              </p:par>
                              <p:par>
                                <p:cTn id="18" presetID="10" presetClass="entr" presetSubtype="0" fill="hold" nodeType="with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500"/>
                                        <p:tgtEl>
                                          <p:spTgt spid="8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xit" presetSubtype="0" fill="hold" grpId="0" nodeType="withEffect">
                                  <p:stCondLst>
                                    <p:cond delay="0"/>
                                  </p:stCondLst>
                                  <p:childTnLst>
                                    <p:animEffect transition="out" filter="fade">
                                      <p:cBhvr>
                                        <p:cTn id="36" dur="500"/>
                                        <p:tgtEl>
                                          <p:spTgt spid="61"/>
                                        </p:tgtEl>
                                      </p:cBhvr>
                                    </p:animEffect>
                                    <p:set>
                                      <p:cBhvr>
                                        <p:cTn id="37" dur="1" fill="hold">
                                          <p:stCondLst>
                                            <p:cond delay="499"/>
                                          </p:stCondLst>
                                        </p:cTn>
                                        <p:tgtEl>
                                          <p:spTgt spid="6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8" presetClass="exit" presetSubtype="6" fill="hold" grpId="0" nodeType="clickEffect">
                                  <p:stCondLst>
                                    <p:cond delay="0"/>
                                  </p:stCondLst>
                                  <p:childTnLst>
                                    <p:animEffect transition="out" filter="strips(downRight)">
                                      <p:cBhvr>
                                        <p:cTn id="41" dur="500"/>
                                        <p:tgtEl>
                                          <p:spTgt spid="53"/>
                                        </p:tgtEl>
                                      </p:cBhvr>
                                    </p:animEffect>
                                    <p:set>
                                      <p:cBhvr>
                                        <p:cTn id="42" dur="1" fill="hold">
                                          <p:stCondLst>
                                            <p:cond delay="499"/>
                                          </p:stCondLst>
                                        </p:cTn>
                                        <p:tgtEl>
                                          <p:spTgt spid="5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nodeType="with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fade">
                                      <p:cBhvr>
                                        <p:cTn id="50" dur="500"/>
                                        <p:tgtEl>
                                          <p:spTgt spid="6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500"/>
                                        <p:tgtEl>
                                          <p:spTgt spid="6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par>
                                <p:cTn id="57" presetID="10" presetClass="exit" presetSubtype="0" fill="hold" grpId="0" nodeType="withEffect">
                                  <p:stCondLst>
                                    <p:cond delay="0"/>
                                  </p:stCondLst>
                                  <p:childTnLst>
                                    <p:animEffect transition="out" filter="fade">
                                      <p:cBhvr>
                                        <p:cTn id="58" dur="500"/>
                                        <p:tgtEl>
                                          <p:spTgt spid="62"/>
                                        </p:tgtEl>
                                      </p:cBhvr>
                                    </p:animEffect>
                                    <p:set>
                                      <p:cBhvr>
                                        <p:cTn id="59" dur="1" fill="hold">
                                          <p:stCondLst>
                                            <p:cond delay="499"/>
                                          </p:stCondLst>
                                        </p:cTn>
                                        <p:tgtEl>
                                          <p:spTgt spid="6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8" presetClass="exit" presetSubtype="6" fill="hold" grpId="0" nodeType="clickEffect">
                                  <p:stCondLst>
                                    <p:cond delay="0"/>
                                  </p:stCondLst>
                                  <p:childTnLst>
                                    <p:animEffect transition="out" filter="strips(downRight)">
                                      <p:cBhvr>
                                        <p:cTn id="63" dur="500"/>
                                        <p:tgtEl>
                                          <p:spTgt spid="54"/>
                                        </p:tgtEl>
                                      </p:cBhvr>
                                    </p:animEffect>
                                    <p:set>
                                      <p:cBhvr>
                                        <p:cTn id="64" dur="1" fill="hold">
                                          <p:stCondLst>
                                            <p:cond delay="499"/>
                                          </p:stCondLst>
                                        </p:cTn>
                                        <p:tgtEl>
                                          <p:spTgt spid="5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childTnLst>
                                </p:cTn>
                              </p:par>
                              <p:par>
                                <p:cTn id="70" presetID="10" presetClass="entr" presetSubtype="0"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par>
                                <p:cTn id="76" presetID="10" presetClass="entr" presetSubtype="0"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fade">
                                      <p:cBhvr>
                                        <p:cTn id="78" dur="500"/>
                                        <p:tgtEl>
                                          <p:spTgt spid="72"/>
                                        </p:tgtEl>
                                      </p:cBhvr>
                                    </p:animEffect>
                                  </p:childTnLst>
                                </p:cTn>
                              </p:par>
                              <p:par>
                                <p:cTn id="79" presetID="10" presetClass="exit" presetSubtype="0" fill="hold" grpId="0" nodeType="withEffect">
                                  <p:stCondLst>
                                    <p:cond delay="0"/>
                                  </p:stCondLst>
                                  <p:childTnLst>
                                    <p:animEffect transition="out" filter="fade">
                                      <p:cBhvr>
                                        <p:cTn id="80" dur="500"/>
                                        <p:tgtEl>
                                          <p:spTgt spid="75"/>
                                        </p:tgtEl>
                                      </p:cBhvr>
                                    </p:animEffect>
                                    <p:set>
                                      <p:cBhvr>
                                        <p:cTn id="81" dur="1" fill="hold">
                                          <p:stCondLst>
                                            <p:cond delay="499"/>
                                          </p:stCondLst>
                                        </p:cTn>
                                        <p:tgtEl>
                                          <p:spTgt spid="7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8" presetClass="exit" presetSubtype="6" fill="hold" grpId="0" nodeType="clickEffect">
                                  <p:stCondLst>
                                    <p:cond delay="0"/>
                                  </p:stCondLst>
                                  <p:childTnLst>
                                    <p:animEffect transition="out" filter="strips(downRight)">
                                      <p:cBhvr>
                                        <p:cTn id="85" dur="500"/>
                                        <p:tgtEl>
                                          <p:spTgt spid="55"/>
                                        </p:tgtEl>
                                      </p:cBhvr>
                                    </p:animEffect>
                                    <p:set>
                                      <p:cBhvr>
                                        <p:cTn id="86" dur="1" fill="hold">
                                          <p:stCondLst>
                                            <p:cond delay="499"/>
                                          </p:stCondLst>
                                        </p:cTn>
                                        <p:tgtEl>
                                          <p:spTgt spid="5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76"/>
                                        </p:tgtEl>
                                      </p:cBhvr>
                                    </p:animEffect>
                                    <p:set>
                                      <p:cBhvr>
                                        <p:cTn id="91" dur="1" fill="hold">
                                          <p:stCondLst>
                                            <p:cond delay="499"/>
                                          </p:stCondLst>
                                        </p:cTn>
                                        <p:tgtEl>
                                          <p:spTgt spid="7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8" presetClass="exit" presetSubtype="6" fill="hold" grpId="0" nodeType="clickEffect">
                                  <p:stCondLst>
                                    <p:cond delay="0"/>
                                  </p:stCondLst>
                                  <p:childTnLst>
                                    <p:animEffect transition="out" filter="strips(downRight)">
                                      <p:cBhvr>
                                        <p:cTn id="95" dur="500"/>
                                        <p:tgtEl>
                                          <p:spTgt spid="56"/>
                                        </p:tgtEl>
                                      </p:cBhvr>
                                    </p:animEffect>
                                    <p:set>
                                      <p:cBhvr>
                                        <p:cTn id="96" dur="1" fill="hold">
                                          <p:stCondLst>
                                            <p:cond delay="499"/>
                                          </p:stCondLst>
                                        </p:cTn>
                                        <p:tgtEl>
                                          <p:spTgt spid="56"/>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0" nodeType="clickEffect">
                                  <p:stCondLst>
                                    <p:cond delay="0"/>
                                  </p:stCondLst>
                                  <p:childTnLst>
                                    <p:animEffect transition="out" filter="fade">
                                      <p:cBhvr>
                                        <p:cTn id="100" dur="500"/>
                                        <p:tgtEl>
                                          <p:spTgt spid="78"/>
                                        </p:tgtEl>
                                      </p:cBhvr>
                                    </p:animEffect>
                                    <p:set>
                                      <p:cBhvr>
                                        <p:cTn id="101" dur="1" fill="hold">
                                          <p:stCondLst>
                                            <p:cond delay="499"/>
                                          </p:stCondLst>
                                        </p:cTn>
                                        <p:tgtEl>
                                          <p:spTgt spid="78"/>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8" presetClass="exit" presetSubtype="6" fill="hold" grpId="0" nodeType="clickEffect">
                                  <p:stCondLst>
                                    <p:cond delay="0"/>
                                  </p:stCondLst>
                                  <p:childTnLst>
                                    <p:animEffect transition="out" filter="strips(downRight)">
                                      <p:cBhvr>
                                        <p:cTn id="105" dur="500"/>
                                        <p:tgtEl>
                                          <p:spTgt spid="57"/>
                                        </p:tgtEl>
                                      </p:cBhvr>
                                    </p:animEffect>
                                    <p:set>
                                      <p:cBhvr>
                                        <p:cTn id="106"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6" grpId="0" animBg="1"/>
      <p:bldP spid="75" grpId="0" animBg="1"/>
      <p:bldP spid="62" grpId="0" animBg="1"/>
      <p:bldP spid="61" grpId="0" animBg="1"/>
      <p:bldP spid="8" grpId="0" animBg="1"/>
      <p:bldP spid="63" grpId="0" animBg="1"/>
      <p:bldP spid="64" grpId="0" animBg="1"/>
      <p:bldP spid="65" grpId="0" animBg="1"/>
      <p:bldP spid="41" grpId="0" animBg="1"/>
      <p:bldP spid="42" grpId="0" animBg="1"/>
      <p:bldP spid="43" grpId="0" animBg="1"/>
      <p:bldP spid="52" grpId="0" animBg="1"/>
      <p:bldP spid="53" grpId="0" animBg="1"/>
      <p:bldP spid="54" grpId="0" animBg="1"/>
      <p:bldP spid="55" grpId="0" animBg="1"/>
      <p:bldP spid="56" grpId="0" animBg="1"/>
      <p:bldP spid="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7491171" y="1035011"/>
            <a:ext cx="360000" cy="412750"/>
          </a:xfrm>
          <a:prstGeom prst="rect">
            <a:avLst/>
          </a:prstGeom>
          <a:solidFill>
            <a:srgbClr val="DCF0C6"/>
          </a:solidFill>
          <a:ln w="38100">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28" name="正方形/長方形 27"/>
          <p:cNvSpPr/>
          <p:nvPr/>
        </p:nvSpPr>
        <p:spPr>
          <a:xfrm>
            <a:off x="6444208" y="1035011"/>
            <a:ext cx="648000" cy="409575"/>
          </a:xfrm>
          <a:prstGeom prst="rect">
            <a:avLst/>
          </a:prstGeom>
          <a:solidFill>
            <a:srgbClr val="FFC5C5"/>
          </a:solidFill>
          <a:ln w="38100">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29" name="正方形/長方形 28"/>
          <p:cNvSpPr/>
          <p:nvPr/>
        </p:nvSpPr>
        <p:spPr>
          <a:xfrm>
            <a:off x="5705980" y="1033423"/>
            <a:ext cx="324000" cy="411163"/>
          </a:xfrm>
          <a:prstGeom prst="rect">
            <a:avLst/>
          </a:prstGeom>
          <a:solidFill>
            <a:srgbClr val="C9F1FF"/>
          </a:solidFill>
          <a:ln w="38100">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47" name="タイトル 1"/>
          <p:cNvSpPr txBox="1">
            <a:spLocks/>
          </p:cNvSpPr>
          <p:nvPr/>
        </p:nvSpPr>
        <p:spPr bwMode="auto">
          <a:xfrm>
            <a:off x="257175" y="84138"/>
            <a:ext cx="8419281"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３ 四分位数と箱</a:t>
            </a:r>
            <a:r>
              <a:rPr lang="ja-JP" altLang="en-US" sz="2800" b="1" dirty="0" err="1">
                <a:solidFill>
                  <a:schemeClr val="tx1"/>
                </a:solidFill>
                <a:latin typeface="+mn-ea"/>
              </a:rPr>
              <a:t>ひげ</a:t>
            </a:r>
            <a:r>
              <a:rPr lang="ja-JP" altLang="en-US" sz="2800" b="1" dirty="0">
                <a:solidFill>
                  <a:schemeClr val="tx1"/>
                </a:solidFill>
                <a:latin typeface="+mn-ea"/>
              </a:rPr>
              <a:t>図　</a:t>
            </a:r>
            <a:r>
              <a:rPr lang="en-US" altLang="ja-JP" sz="2000" b="1" dirty="0">
                <a:solidFill>
                  <a:schemeClr val="tx1"/>
                </a:solidFill>
                <a:latin typeface="+mn-ea"/>
              </a:rPr>
              <a:t>– </a:t>
            </a:r>
            <a:r>
              <a:rPr lang="ja-JP" altLang="en-US" sz="2000" b="1" dirty="0">
                <a:solidFill>
                  <a:schemeClr val="tx1"/>
                </a:solidFill>
                <a:latin typeface="+mn-ea"/>
              </a:rPr>
              <a:t>四分位数と四分位範囲 </a:t>
            </a:r>
            <a:r>
              <a:rPr lang="en-US" altLang="ja-JP" sz="2000" b="1" dirty="0">
                <a:solidFill>
                  <a:schemeClr val="tx1"/>
                </a:solidFill>
                <a:latin typeface="+mn-ea"/>
              </a:rPr>
              <a:t>-</a:t>
            </a:r>
            <a:r>
              <a:rPr lang="ja-JP" altLang="en-US" sz="2000" b="1" dirty="0">
                <a:solidFill>
                  <a:schemeClr val="accent2">
                    <a:lumMod val="50000"/>
                  </a:schemeClr>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p.133)</a:t>
            </a:r>
            <a:endParaRPr lang="ja-JP" altLang="en-US" sz="1600" b="1" dirty="0">
              <a:solidFill>
                <a:schemeClr val="tx1"/>
              </a:solidFill>
              <a:latin typeface="+mn-ea"/>
            </a:endParaRPr>
          </a:p>
        </p:txBody>
      </p:sp>
      <p:grpSp>
        <p:nvGrpSpPr>
          <p:cNvPr id="78" name="グループ化 77"/>
          <p:cNvGrpSpPr>
            <a:grpSpLocks/>
          </p:cNvGrpSpPr>
          <p:nvPr/>
        </p:nvGrpSpPr>
        <p:grpSpPr bwMode="auto">
          <a:xfrm>
            <a:off x="4936349" y="1556642"/>
            <a:ext cx="1217000" cy="1172454"/>
            <a:chOff x="344033" y="2373142"/>
            <a:chExt cx="1214791" cy="1171574"/>
          </a:xfrm>
        </p:grpSpPr>
        <p:sp>
          <p:nvSpPr>
            <p:cNvPr id="79" name="上矢印 78"/>
            <p:cNvSpPr/>
            <p:nvPr/>
          </p:nvSpPr>
          <p:spPr>
            <a:xfrm>
              <a:off x="1112267" y="2373142"/>
              <a:ext cx="294739" cy="479701"/>
            </a:xfrm>
            <a:prstGeom prst="up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80" name="正方形/長方形 8"/>
            <p:cNvSpPr>
              <a:spLocks noChangeArrowheads="1"/>
            </p:cNvSpPr>
            <p:nvPr/>
          </p:nvSpPr>
          <p:spPr bwMode="auto">
            <a:xfrm>
              <a:off x="344033" y="2914248"/>
              <a:ext cx="1214791" cy="63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ts val="2100"/>
                </a:lnSpc>
                <a:defRPr/>
              </a:pPr>
              <a:r>
                <a:rPr lang="ja-JP" altLang="en-US" sz="2000" b="1" dirty="0">
                  <a:latin typeface="ＭＳ ゴシック" panose="020B0609070205080204" pitchFamily="49" charset="-128"/>
                  <a:ea typeface="ＭＳ ゴシック" panose="020B0609070205080204" pitchFamily="49" charset="-128"/>
                </a:rPr>
                <a:t>第</a:t>
              </a:r>
              <a:r>
                <a:rPr lang="en-US" altLang="ja-JP" sz="2000" b="1" dirty="0">
                  <a:latin typeface="ＭＳ 明朝" panose="02020609040205080304" pitchFamily="17" charset="-128"/>
                  <a:ea typeface="ＭＳ 明朝" panose="02020609040205080304" pitchFamily="17" charset="-128"/>
                </a:rPr>
                <a:t>1</a:t>
              </a:r>
            </a:p>
            <a:p>
              <a:pPr>
                <a:lnSpc>
                  <a:spcPts val="2100"/>
                </a:lnSpc>
                <a:defRPr/>
              </a:pPr>
              <a:r>
                <a:rPr lang="ja-JP" altLang="en-US" sz="2000" b="1" dirty="0">
                  <a:latin typeface="ＭＳ ゴシック" panose="020B0609070205080204" pitchFamily="49" charset="-128"/>
                  <a:ea typeface="ＭＳ ゴシック" panose="020B0609070205080204" pitchFamily="49" charset="-128"/>
                </a:rPr>
                <a:t>四分位数</a:t>
              </a:r>
            </a:p>
          </p:txBody>
        </p:sp>
      </p:grpSp>
      <p:grpSp>
        <p:nvGrpSpPr>
          <p:cNvPr id="81" name="グループ化 80"/>
          <p:cNvGrpSpPr>
            <a:grpSpLocks/>
          </p:cNvGrpSpPr>
          <p:nvPr/>
        </p:nvGrpSpPr>
        <p:grpSpPr bwMode="auto">
          <a:xfrm>
            <a:off x="6012160" y="1576595"/>
            <a:ext cx="1217000" cy="1152501"/>
            <a:chOff x="2657597" y="2398056"/>
            <a:chExt cx="1215680" cy="1152135"/>
          </a:xfrm>
        </p:grpSpPr>
        <p:sp>
          <p:nvSpPr>
            <p:cNvPr id="82" name="上矢印 81"/>
            <p:cNvSpPr/>
            <p:nvPr/>
          </p:nvSpPr>
          <p:spPr>
            <a:xfrm>
              <a:off x="3265347" y="2398056"/>
              <a:ext cx="294955" cy="484306"/>
            </a:xfrm>
            <a:prstGeom prst="up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83" name="正方形/長方形 8"/>
            <p:cNvSpPr>
              <a:spLocks noChangeArrowheads="1"/>
            </p:cNvSpPr>
            <p:nvPr/>
          </p:nvSpPr>
          <p:spPr bwMode="auto">
            <a:xfrm>
              <a:off x="2657597" y="2919449"/>
              <a:ext cx="1215680" cy="63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ts val="2100"/>
                </a:lnSpc>
                <a:defRPr/>
              </a:pPr>
              <a:r>
                <a:rPr lang="ja-JP" altLang="en-US" sz="2000" b="1" dirty="0">
                  <a:latin typeface="ＭＳ ゴシック" panose="020B0609070205080204" pitchFamily="49" charset="-128"/>
                  <a:ea typeface="ＭＳ ゴシック" panose="020B0609070205080204" pitchFamily="49" charset="-128"/>
                </a:rPr>
                <a:t>第</a:t>
              </a:r>
              <a:r>
                <a:rPr lang="en-US" altLang="ja-JP" sz="2000" b="1" dirty="0">
                  <a:latin typeface="ＭＳ 明朝" panose="02020609040205080304" pitchFamily="17" charset="-128"/>
                  <a:ea typeface="ＭＳ 明朝" panose="02020609040205080304" pitchFamily="17" charset="-128"/>
                </a:rPr>
                <a:t>2</a:t>
              </a:r>
            </a:p>
            <a:p>
              <a:pPr>
                <a:lnSpc>
                  <a:spcPts val="2100"/>
                </a:lnSpc>
                <a:defRPr/>
              </a:pPr>
              <a:r>
                <a:rPr lang="ja-JP" altLang="en-US" sz="2000" b="1" dirty="0">
                  <a:latin typeface="ＭＳ ゴシック" panose="020B0609070205080204" pitchFamily="49" charset="-128"/>
                  <a:ea typeface="ＭＳ ゴシック" panose="020B0609070205080204" pitchFamily="49" charset="-128"/>
                </a:rPr>
                <a:t>四分位数</a:t>
              </a:r>
            </a:p>
          </p:txBody>
        </p:sp>
      </p:grpSp>
      <p:grpSp>
        <p:nvGrpSpPr>
          <p:cNvPr id="84" name="グループ化 83"/>
          <p:cNvGrpSpPr>
            <a:grpSpLocks/>
          </p:cNvGrpSpPr>
          <p:nvPr/>
        </p:nvGrpSpPr>
        <p:grpSpPr bwMode="auto">
          <a:xfrm>
            <a:off x="7099416" y="1576595"/>
            <a:ext cx="1217000" cy="1152501"/>
            <a:chOff x="5746381" y="2407302"/>
            <a:chExt cx="1219223" cy="1152485"/>
          </a:xfrm>
        </p:grpSpPr>
        <p:sp>
          <p:nvSpPr>
            <p:cNvPr id="85" name="上矢印 84"/>
            <p:cNvSpPr/>
            <p:nvPr/>
          </p:nvSpPr>
          <p:spPr>
            <a:xfrm>
              <a:off x="6172069" y="2407302"/>
              <a:ext cx="294223" cy="477610"/>
            </a:xfrm>
            <a:prstGeom prst="up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86" name="正方形/長方形 8"/>
            <p:cNvSpPr>
              <a:spLocks noChangeArrowheads="1"/>
            </p:cNvSpPr>
            <p:nvPr/>
          </p:nvSpPr>
          <p:spPr bwMode="auto">
            <a:xfrm>
              <a:off x="5746381" y="2928854"/>
              <a:ext cx="1219223" cy="63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ts val="2100"/>
                </a:lnSpc>
                <a:defRPr/>
              </a:pPr>
              <a:r>
                <a:rPr lang="ja-JP" altLang="en-US" sz="2000" b="1" dirty="0">
                  <a:latin typeface="ＭＳ ゴシック" panose="020B0609070205080204" pitchFamily="49" charset="-128"/>
                  <a:ea typeface="ＭＳ ゴシック" panose="020B0609070205080204" pitchFamily="49" charset="-128"/>
                </a:rPr>
                <a:t>第</a:t>
              </a:r>
              <a:r>
                <a:rPr lang="en-US" altLang="ja-JP" sz="2000" b="1" dirty="0">
                  <a:latin typeface="ＭＳ 明朝" panose="02020609040205080304" pitchFamily="17" charset="-128"/>
                  <a:ea typeface="ＭＳ 明朝" panose="02020609040205080304" pitchFamily="17" charset="-128"/>
                </a:rPr>
                <a:t>3</a:t>
              </a:r>
            </a:p>
            <a:p>
              <a:pPr>
                <a:lnSpc>
                  <a:spcPts val="2100"/>
                </a:lnSpc>
                <a:defRPr/>
              </a:pPr>
              <a:r>
                <a:rPr lang="ja-JP" altLang="en-US" sz="2000" b="1" dirty="0">
                  <a:latin typeface="ＭＳ ゴシック" panose="020B0609070205080204" pitchFamily="49" charset="-128"/>
                  <a:ea typeface="ＭＳ ゴシック" panose="020B0609070205080204" pitchFamily="49" charset="-128"/>
                </a:rPr>
                <a:t>四分位数</a:t>
              </a:r>
            </a:p>
          </p:txBody>
        </p:sp>
      </p:grpSp>
      <p:sp>
        <p:nvSpPr>
          <p:cNvPr id="87" name="正方形/長方形 29"/>
          <p:cNvSpPr>
            <a:spLocks noChangeArrowheads="1"/>
          </p:cNvSpPr>
          <p:nvPr/>
        </p:nvSpPr>
        <p:spPr bwMode="auto">
          <a:xfrm>
            <a:off x="1190413" y="2958798"/>
            <a:ext cx="27105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ja-JP" altLang="en-US" sz="2800" dirty="0">
                <a:latin typeface="ＭＳ ゴシック" panose="020B0609070205080204" pitchFamily="49" charset="-128"/>
                <a:ea typeface="ＭＳ ゴシック" panose="020B0609070205080204" pitchFamily="49" charset="-128"/>
              </a:rPr>
              <a:t>第</a:t>
            </a:r>
            <a:r>
              <a:rPr lang="en-US" altLang="ja-JP" sz="2800" dirty="0">
                <a:latin typeface="ＭＳ 明朝" panose="02020609040205080304" pitchFamily="17" charset="-128"/>
                <a:ea typeface="ＭＳ 明朝" panose="02020609040205080304" pitchFamily="17" charset="-128"/>
              </a:rPr>
              <a:t>2</a:t>
            </a:r>
            <a:r>
              <a:rPr lang="ja-JP" altLang="en-US" sz="2800" dirty="0">
                <a:latin typeface="ＭＳ ゴシック" panose="020B0609070205080204" pitchFamily="49" charset="-128"/>
                <a:ea typeface="ＭＳ ゴシック" panose="020B0609070205080204" pitchFamily="49" charset="-128"/>
              </a:rPr>
              <a:t>四分位数</a:t>
            </a:r>
            <a:endParaRPr lang="en-US" altLang="ja-JP" sz="2800" dirty="0">
              <a:latin typeface="ＭＳ ゴシック" panose="020B0609070205080204" pitchFamily="49" charset="-128"/>
              <a:ea typeface="ＭＳ ゴシック" panose="020B0609070205080204" pitchFamily="49" charset="-128"/>
            </a:endParaRPr>
          </a:p>
        </p:txBody>
      </p:sp>
      <p:sp>
        <p:nvSpPr>
          <p:cNvPr id="31" name="正方形/長方形 29"/>
          <p:cNvSpPr>
            <a:spLocks noChangeArrowheads="1"/>
          </p:cNvSpPr>
          <p:nvPr/>
        </p:nvSpPr>
        <p:spPr bwMode="auto">
          <a:xfrm>
            <a:off x="1190415" y="3718773"/>
            <a:ext cx="27105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ja-JP" altLang="en-US" sz="2800" dirty="0">
                <a:latin typeface="ＭＳ ゴシック" panose="020B0609070205080204" pitchFamily="49" charset="-128"/>
                <a:ea typeface="ＭＳ ゴシック" panose="020B0609070205080204" pitchFamily="49" charset="-128"/>
              </a:rPr>
              <a:t>第</a:t>
            </a:r>
            <a:r>
              <a:rPr lang="en-US" altLang="ja-JP" sz="2800" dirty="0">
                <a:latin typeface="ＭＳ 明朝" panose="02020609040205080304" pitchFamily="17" charset="-128"/>
                <a:ea typeface="ＭＳ 明朝" panose="02020609040205080304" pitchFamily="17" charset="-128"/>
              </a:rPr>
              <a:t>1</a:t>
            </a:r>
            <a:r>
              <a:rPr lang="ja-JP" altLang="en-US" sz="2800" dirty="0">
                <a:latin typeface="ＭＳ ゴシック" panose="020B0609070205080204" pitchFamily="49" charset="-128"/>
                <a:ea typeface="ＭＳ ゴシック" panose="020B0609070205080204" pitchFamily="49" charset="-128"/>
              </a:rPr>
              <a:t>四分位数</a:t>
            </a:r>
            <a:endParaRPr lang="en-US" altLang="ja-JP" sz="2800" dirty="0">
              <a:latin typeface="ＭＳ ゴシック" panose="020B0609070205080204" pitchFamily="49" charset="-128"/>
              <a:ea typeface="ＭＳ ゴシック" panose="020B0609070205080204" pitchFamily="49" charset="-128"/>
            </a:endParaRPr>
          </a:p>
        </p:txBody>
      </p:sp>
      <p:sp>
        <p:nvSpPr>
          <p:cNvPr id="33" name="正方形/長方形 29"/>
          <p:cNvSpPr>
            <a:spLocks noChangeArrowheads="1"/>
          </p:cNvSpPr>
          <p:nvPr/>
        </p:nvSpPr>
        <p:spPr bwMode="auto">
          <a:xfrm>
            <a:off x="1190414" y="4437112"/>
            <a:ext cx="27105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ja-JP" altLang="en-US" sz="2800" dirty="0">
                <a:latin typeface="ＭＳ ゴシック" panose="020B0609070205080204" pitchFamily="49" charset="-128"/>
                <a:ea typeface="ＭＳ ゴシック" panose="020B0609070205080204" pitchFamily="49" charset="-128"/>
              </a:rPr>
              <a:t>第</a:t>
            </a:r>
            <a:r>
              <a:rPr lang="en-US" altLang="ja-JP" sz="2800" dirty="0">
                <a:latin typeface="ＭＳ 明朝" panose="02020609040205080304" pitchFamily="17" charset="-128"/>
                <a:ea typeface="ＭＳ 明朝" panose="02020609040205080304" pitchFamily="17" charset="-128"/>
              </a:rPr>
              <a:t>3</a:t>
            </a:r>
            <a:r>
              <a:rPr lang="ja-JP" altLang="en-US" sz="2800" dirty="0">
                <a:latin typeface="ＭＳ ゴシック" panose="020B0609070205080204" pitchFamily="49" charset="-128"/>
                <a:ea typeface="ＭＳ ゴシック" panose="020B0609070205080204" pitchFamily="49" charset="-128"/>
              </a:rPr>
              <a:t>四分位数</a:t>
            </a:r>
            <a:endParaRPr lang="en-US" altLang="ja-JP" sz="2800" dirty="0">
              <a:latin typeface="ＭＳ ゴシック" panose="020B0609070205080204" pitchFamily="49" charset="-128"/>
              <a:ea typeface="ＭＳ ゴシック" panose="020B0609070205080204" pitchFamily="49" charset="-128"/>
            </a:endParaRPr>
          </a:p>
        </p:txBody>
      </p:sp>
      <p:sp>
        <p:nvSpPr>
          <p:cNvPr id="34" name="正方形/長方形 29"/>
          <p:cNvSpPr>
            <a:spLocks noChangeArrowheads="1"/>
          </p:cNvSpPr>
          <p:nvPr/>
        </p:nvSpPr>
        <p:spPr bwMode="auto">
          <a:xfrm>
            <a:off x="1190413" y="5157192"/>
            <a:ext cx="27105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ja-JP" altLang="en-US" sz="2800" dirty="0">
                <a:latin typeface="ＭＳ ゴシック" panose="020B0609070205080204" pitchFamily="49" charset="-128"/>
                <a:ea typeface="ＭＳ ゴシック" panose="020B0609070205080204" pitchFamily="49" charset="-128"/>
              </a:rPr>
              <a:t>四分位範囲</a:t>
            </a:r>
            <a:endParaRPr lang="en-US" altLang="ja-JP" sz="2800" dirty="0">
              <a:latin typeface="ＭＳ ゴシック" panose="020B0609070205080204" pitchFamily="49" charset="-128"/>
              <a:ea typeface="ＭＳ ゴシック" panose="020B0609070205080204" pitchFamily="49" charset="-128"/>
            </a:endParaRPr>
          </a:p>
        </p:txBody>
      </p:sp>
      <p:sp>
        <p:nvSpPr>
          <p:cNvPr id="35" name="正方形/長方形 29"/>
          <p:cNvSpPr>
            <a:spLocks noChangeArrowheads="1"/>
          </p:cNvSpPr>
          <p:nvPr/>
        </p:nvSpPr>
        <p:spPr bwMode="auto">
          <a:xfrm>
            <a:off x="1187624" y="5877272"/>
            <a:ext cx="2513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ja-JP" altLang="en-US" sz="2800" dirty="0">
                <a:latin typeface="ＭＳ ゴシック" panose="020B0609070205080204" pitchFamily="49" charset="-128"/>
                <a:ea typeface="ＭＳ ゴシック" panose="020B0609070205080204" pitchFamily="49" charset="-128"/>
              </a:rPr>
              <a:t>四分位偏差</a:t>
            </a:r>
            <a:endParaRPr lang="en-US" altLang="ja-JP" sz="2800" dirty="0">
              <a:latin typeface="ＭＳ ゴシック" panose="020B0609070205080204" pitchFamily="49" charset="-128"/>
              <a:ea typeface="ＭＳ ゴシック" panose="020B0609070205080204" pitchFamily="49" charset="-128"/>
            </a:endParaRPr>
          </a:p>
        </p:txBody>
      </p:sp>
      <p:sp>
        <p:nvSpPr>
          <p:cNvPr id="37" name="テキスト ボックス 36"/>
          <p:cNvSpPr txBox="1"/>
          <p:nvPr/>
        </p:nvSpPr>
        <p:spPr>
          <a:xfrm>
            <a:off x="4066601" y="3802394"/>
            <a:ext cx="538609" cy="430887"/>
          </a:xfrm>
          <a:prstGeom prst="rect">
            <a:avLst/>
          </a:prstGeom>
          <a:noFill/>
        </p:spPr>
        <p:txBody>
          <a:bodyPr wrap="none" lIns="0" tIns="0" rIns="0" bIns="0" rtlCol="0">
            <a:spAutoFit/>
          </a:bodyPr>
          <a:lstStyle/>
          <a:p>
            <a:r>
              <a:rPr kumimoji="1" lang="en-US" altLang="ja-JP" sz="2800" dirty="0" smtClean="0">
                <a:latin typeface="ＭＳ 明朝" panose="02020609040205080304" pitchFamily="17" charset="-128"/>
                <a:ea typeface="ＭＳ 明朝" panose="02020609040205080304" pitchFamily="17" charset="-128"/>
              </a:rPr>
              <a:t>5</a:t>
            </a:r>
            <a:r>
              <a:rPr kumimoji="1" lang="ja-JP" altLang="en-US" sz="2800" dirty="0" smtClean="0">
                <a:latin typeface="ＭＳ ゴシック" panose="020B0609070205080204" pitchFamily="49" charset="-128"/>
                <a:ea typeface="ＭＳ ゴシック" panose="020B0609070205080204" pitchFamily="49" charset="-128"/>
              </a:rPr>
              <a:t>本</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38" name="テキスト ボックス 37"/>
          <p:cNvSpPr txBox="1"/>
          <p:nvPr/>
        </p:nvSpPr>
        <p:spPr>
          <a:xfrm>
            <a:off x="4066600" y="4509120"/>
            <a:ext cx="538609" cy="430887"/>
          </a:xfrm>
          <a:prstGeom prst="rect">
            <a:avLst/>
          </a:prstGeom>
          <a:noFill/>
        </p:spPr>
        <p:txBody>
          <a:bodyPr wrap="none" lIns="0" tIns="0" rIns="0" bIns="0" rtlCol="0">
            <a:spAutoFit/>
          </a:bodyPr>
          <a:lstStyle/>
          <a:p>
            <a:r>
              <a:rPr lang="en-US" altLang="ja-JP" sz="2800" dirty="0" smtClean="0">
                <a:latin typeface="ＭＳ 明朝" panose="02020609040205080304" pitchFamily="17" charset="-128"/>
                <a:ea typeface="ＭＳ 明朝" panose="02020609040205080304" pitchFamily="17" charset="-128"/>
              </a:rPr>
              <a:t>8</a:t>
            </a:r>
            <a:r>
              <a:rPr kumimoji="1" lang="ja-JP" altLang="en-US" sz="2800" dirty="0" smtClean="0">
                <a:latin typeface="ＭＳ ゴシック" panose="020B0609070205080204" pitchFamily="49" charset="-128"/>
                <a:ea typeface="ＭＳ ゴシック" panose="020B0609070205080204" pitchFamily="49" charset="-128"/>
              </a:rPr>
              <a:t>本</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39" name="テキスト ボックス 38"/>
          <p:cNvSpPr txBox="1"/>
          <p:nvPr/>
        </p:nvSpPr>
        <p:spPr>
          <a:xfrm>
            <a:off x="4066600" y="5179257"/>
            <a:ext cx="2333972" cy="430887"/>
          </a:xfrm>
          <a:prstGeom prst="rect">
            <a:avLst/>
          </a:prstGeom>
          <a:noFill/>
        </p:spPr>
        <p:txBody>
          <a:bodyPr wrap="none" lIns="0" tIns="0" rIns="0" bIns="0" rtlCol="0">
            <a:spAutoFit/>
          </a:bodyPr>
          <a:lstStyle/>
          <a:p>
            <a:r>
              <a:rPr lang="en-US" altLang="ja-JP" sz="2800" dirty="0">
                <a:latin typeface="ＭＳ 明朝" panose="02020609040205080304" pitchFamily="17" charset="-128"/>
                <a:ea typeface="ＭＳ 明朝" panose="02020609040205080304" pitchFamily="17" charset="-128"/>
              </a:rPr>
              <a:t>8</a:t>
            </a:r>
            <a:r>
              <a:rPr lang="ja-JP" altLang="en-US" sz="2800" dirty="0">
                <a:latin typeface="ＭＳ 明朝" panose="02020609040205080304" pitchFamily="17" charset="-128"/>
                <a:ea typeface="ＭＳ 明朝" panose="02020609040205080304" pitchFamily="17" charset="-128"/>
              </a:rPr>
              <a:t>－</a:t>
            </a:r>
            <a:r>
              <a:rPr lang="en-US" altLang="ja-JP" sz="2800" dirty="0">
                <a:latin typeface="ＭＳ 明朝" panose="02020609040205080304" pitchFamily="17" charset="-128"/>
                <a:ea typeface="ＭＳ 明朝" panose="02020609040205080304" pitchFamily="17" charset="-128"/>
              </a:rPr>
              <a:t>5</a:t>
            </a:r>
            <a:r>
              <a:rPr lang="ja-JP" altLang="en-US" sz="2800" dirty="0">
                <a:latin typeface="ＭＳ 明朝" panose="02020609040205080304" pitchFamily="17" charset="-128"/>
                <a:ea typeface="ＭＳ 明朝" panose="02020609040205080304" pitchFamily="17" charset="-128"/>
              </a:rPr>
              <a:t>＝</a:t>
            </a:r>
            <a:r>
              <a:rPr lang="en-US" altLang="ja-JP" sz="2800" dirty="0" smtClean="0">
                <a:latin typeface="ＭＳ 明朝" panose="02020609040205080304" pitchFamily="17" charset="-128"/>
                <a:ea typeface="ＭＳ 明朝" panose="02020609040205080304" pitchFamily="17" charset="-128"/>
              </a:rPr>
              <a:t>3</a:t>
            </a:r>
            <a:r>
              <a:rPr lang="ja-JP" altLang="en-US" sz="2800" dirty="0">
                <a:latin typeface="ＭＳ ゴシック" panose="020B0609070205080204" pitchFamily="49" charset="-128"/>
                <a:ea typeface="ＭＳ ゴシック" panose="020B0609070205080204" pitchFamily="49" charset="-128"/>
              </a:rPr>
              <a:t> </a:t>
            </a:r>
            <a:r>
              <a:rPr lang="en-US" altLang="ja-JP" sz="2800" dirty="0" smtClean="0">
                <a:latin typeface="ＭＳ 明朝" panose="02020609040205080304" pitchFamily="17" charset="-128"/>
                <a:ea typeface="ＭＳ 明朝" panose="02020609040205080304" pitchFamily="17" charset="-128"/>
              </a:rPr>
              <a:t>(</a:t>
            </a:r>
            <a:r>
              <a:rPr kumimoji="1" lang="ja-JP" altLang="en-US" sz="2800" dirty="0" smtClean="0">
                <a:latin typeface="ＭＳ ゴシック" panose="020B0609070205080204" pitchFamily="49" charset="-128"/>
                <a:ea typeface="ＭＳ ゴシック" panose="020B0609070205080204" pitchFamily="49" charset="-128"/>
              </a:rPr>
              <a:t>本）</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40" name="テキスト ボックス 39"/>
          <p:cNvSpPr txBox="1"/>
          <p:nvPr/>
        </p:nvSpPr>
        <p:spPr>
          <a:xfrm>
            <a:off x="4042389" y="5949280"/>
            <a:ext cx="2872581" cy="430887"/>
          </a:xfrm>
          <a:prstGeom prst="rect">
            <a:avLst/>
          </a:prstGeom>
          <a:noFill/>
        </p:spPr>
        <p:txBody>
          <a:bodyPr wrap="none" lIns="0" tIns="0" rIns="0" bIns="0" rtlCol="0">
            <a:spAutoFit/>
          </a:bodyPr>
          <a:lstStyle/>
          <a:p>
            <a:r>
              <a:rPr lang="en-US" altLang="ja-JP" sz="2800" dirty="0">
                <a:latin typeface="ＭＳ 明朝" panose="02020609040205080304" pitchFamily="17" charset="-128"/>
                <a:ea typeface="ＭＳ 明朝" panose="02020609040205080304" pitchFamily="17" charset="-128"/>
              </a:rPr>
              <a:t>3÷2</a:t>
            </a:r>
            <a:r>
              <a:rPr lang="ja-JP" altLang="en-US" sz="2800" dirty="0">
                <a:latin typeface="ＭＳ 明朝" panose="02020609040205080304" pitchFamily="17" charset="-128"/>
                <a:ea typeface="ＭＳ 明朝" panose="02020609040205080304" pitchFamily="17" charset="-128"/>
              </a:rPr>
              <a:t>＝</a:t>
            </a:r>
            <a:r>
              <a:rPr lang="en-US" altLang="ja-JP" sz="2800" dirty="0" smtClean="0">
                <a:latin typeface="ＭＳ 明朝" panose="02020609040205080304" pitchFamily="17" charset="-128"/>
                <a:ea typeface="ＭＳ 明朝" panose="02020609040205080304" pitchFamily="17" charset="-128"/>
              </a:rPr>
              <a:t>1.5</a:t>
            </a:r>
            <a:r>
              <a:rPr lang="ja-JP" altLang="en-US" sz="2800" dirty="0">
                <a:latin typeface="ＭＳ 明朝" panose="02020609040205080304" pitchFamily="17" charset="-128"/>
                <a:ea typeface="ＭＳ 明朝" panose="02020609040205080304" pitchFamily="17" charset="-128"/>
              </a:rPr>
              <a:t> </a:t>
            </a:r>
            <a:r>
              <a:rPr lang="ja-JP" altLang="en-US" sz="2800" dirty="0" smtClean="0">
                <a:latin typeface="ＭＳ 明朝" panose="02020609040205080304" pitchFamily="17" charset="-128"/>
                <a:ea typeface="ＭＳ 明朝" panose="02020609040205080304" pitchFamily="17" charset="-128"/>
              </a:rPr>
              <a:t>（</a:t>
            </a:r>
            <a:r>
              <a:rPr kumimoji="1" lang="ja-JP" altLang="en-US" sz="2800" dirty="0" smtClean="0">
                <a:latin typeface="ＭＳ ゴシック" panose="020B0609070205080204" pitchFamily="49" charset="-128"/>
                <a:ea typeface="ＭＳ ゴシック" panose="020B0609070205080204" pitchFamily="49" charset="-128"/>
              </a:rPr>
              <a:t>本）</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36" name="1 つの角を丸めた四角形 35"/>
          <p:cNvSpPr/>
          <p:nvPr/>
        </p:nvSpPr>
        <p:spPr>
          <a:xfrm flipV="1">
            <a:off x="260253" y="913286"/>
            <a:ext cx="702614" cy="393299"/>
          </a:xfrm>
          <a:prstGeom prst="round1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p:cNvSpPr txBox="1"/>
          <p:nvPr/>
        </p:nvSpPr>
        <p:spPr>
          <a:xfrm>
            <a:off x="251520" y="879103"/>
            <a:ext cx="720080" cy="461665"/>
          </a:xfrm>
          <a:prstGeom prst="rect">
            <a:avLst/>
          </a:prstGeom>
          <a:noFill/>
        </p:spPr>
        <p:txBody>
          <a:bodyPr wrap="square" rtlCol="0">
            <a:spAutoFit/>
          </a:bodyPr>
          <a:lstStyle/>
          <a:p>
            <a:r>
              <a:rPr kumimoji="1" lang="ja-JP" altLang="en-US" sz="2400" dirty="0">
                <a:latin typeface="HGPｺﾞｼｯｸE" panose="020B0900000000000000" pitchFamily="50" charset="-128"/>
                <a:ea typeface="HGPｺﾞｼｯｸE" panose="020B0900000000000000" pitchFamily="50" charset="-128"/>
              </a:rPr>
              <a:t>例５</a:t>
            </a:r>
          </a:p>
        </p:txBody>
      </p:sp>
      <p:grpSp>
        <p:nvGrpSpPr>
          <p:cNvPr id="4" name="グループ化 3"/>
          <p:cNvGrpSpPr/>
          <p:nvPr/>
        </p:nvGrpSpPr>
        <p:grpSpPr>
          <a:xfrm>
            <a:off x="3935217" y="2945503"/>
            <a:ext cx="2848503" cy="648000"/>
            <a:chOff x="3263950" y="2945503"/>
            <a:chExt cx="2848503" cy="648000"/>
          </a:xfrm>
        </p:grpSpPr>
        <p:sp>
          <p:nvSpPr>
            <p:cNvPr id="3" name="テキスト ボックス 2"/>
            <p:cNvSpPr txBox="1"/>
            <p:nvPr/>
          </p:nvSpPr>
          <p:spPr>
            <a:xfrm>
              <a:off x="4208086" y="3054549"/>
              <a:ext cx="1904367" cy="430887"/>
            </a:xfrm>
            <a:prstGeom prst="rect">
              <a:avLst/>
            </a:prstGeom>
            <a:noFill/>
          </p:spPr>
          <p:txBody>
            <a:bodyPr wrap="none" lIns="0" tIns="0" rIns="0" bIns="0" rtlCol="0">
              <a:spAutoFit/>
            </a:bodyPr>
            <a:lstStyle/>
            <a:p>
              <a:r>
                <a:rPr kumimoji="1" lang="ja-JP" altLang="en-US" sz="2800" dirty="0">
                  <a:latin typeface="ＭＳ 明朝" panose="02020609040205080304" pitchFamily="17" charset="-128"/>
                  <a:ea typeface="ＭＳ 明朝" panose="02020609040205080304" pitchFamily="17" charset="-128"/>
                </a:rPr>
                <a:t>＝</a:t>
              </a:r>
              <a:r>
                <a:rPr kumimoji="1" lang="en-US" altLang="ja-JP" sz="2800" dirty="0">
                  <a:latin typeface="ＭＳ 明朝" panose="02020609040205080304" pitchFamily="17" charset="-128"/>
                  <a:ea typeface="ＭＳ 明朝" panose="02020609040205080304" pitchFamily="17" charset="-128"/>
                </a:rPr>
                <a:t>6.5</a:t>
              </a:r>
              <a:r>
                <a:rPr kumimoji="1" lang="ja-JP" altLang="en-US" sz="2800" dirty="0"/>
                <a:t> </a:t>
              </a:r>
              <a:r>
                <a:rPr kumimoji="1" lang="ja-JP" altLang="en-US" sz="2800" dirty="0" smtClean="0"/>
                <a:t>（</a:t>
              </a:r>
              <a:r>
                <a:rPr kumimoji="1" lang="ja-JP" altLang="en-US" sz="2800" dirty="0" smtClean="0">
                  <a:latin typeface="ＭＳ ゴシック" panose="020B0609070205080204" pitchFamily="49" charset="-128"/>
                  <a:ea typeface="ＭＳ ゴシック" panose="020B0609070205080204" pitchFamily="49" charset="-128"/>
                </a:rPr>
                <a:t>本）</a:t>
              </a:r>
              <a:endParaRPr kumimoji="1" lang="ja-JP" altLang="en-US" sz="3600" dirty="0">
                <a:latin typeface="ＭＳ ゴシック" panose="020B0609070205080204" pitchFamily="49" charset="-128"/>
                <a:ea typeface="ＭＳ ゴシック" panose="020B0609070205080204" pitchFamily="49"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950" y="2945503"/>
              <a:ext cx="832090" cy="648000"/>
            </a:xfrm>
            <a:prstGeom prst="rect">
              <a:avLst/>
            </a:prstGeom>
          </p:spPr>
        </p:pic>
      </p:grpSp>
      <p:sp>
        <p:nvSpPr>
          <p:cNvPr id="5" name="テキスト ボックス 4"/>
          <p:cNvSpPr txBox="1"/>
          <p:nvPr/>
        </p:nvSpPr>
        <p:spPr>
          <a:xfrm>
            <a:off x="4968464" y="979776"/>
            <a:ext cx="3780000" cy="523220"/>
          </a:xfrm>
          <a:prstGeom prst="rect">
            <a:avLst/>
          </a:prstGeom>
          <a:noFill/>
        </p:spPr>
        <p:txBody>
          <a:bodyPr wrap="square" rtlCol="0">
            <a:spAutoFit/>
          </a:bodyPr>
          <a:lstStyle/>
          <a:p>
            <a:pPr algn="ctr"/>
            <a:r>
              <a:rPr lang="en-US" altLang="ja-JP" sz="2800" b="1" dirty="0">
                <a:latin typeface="ＭＳ 明朝" panose="02020609040205080304" pitchFamily="17" charset="-128"/>
                <a:ea typeface="ＭＳ 明朝" panose="02020609040205080304" pitchFamily="17" charset="-128"/>
                <a:cs typeface="Times New Roman" pitchFamily="18" charset="0"/>
              </a:rPr>
              <a:t>3</a:t>
            </a:r>
            <a:r>
              <a:rPr lang="ja-JP" altLang="en-US" sz="2800"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5</a:t>
            </a:r>
            <a:r>
              <a:rPr lang="ja-JP" altLang="en-US" sz="2800"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5</a:t>
            </a:r>
            <a:r>
              <a:rPr lang="ja-JP" altLang="en-US" sz="2800"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6</a:t>
            </a:r>
            <a:r>
              <a:rPr lang="ja-JP" altLang="en-US" sz="2800"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6</a:t>
            </a:r>
            <a:r>
              <a:rPr lang="ja-JP" altLang="en-US" sz="2800"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7</a:t>
            </a:r>
            <a:r>
              <a:rPr lang="ja-JP" altLang="en-US" sz="2800"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a:latin typeface="ＭＳ 明朝" panose="02020609040205080304" pitchFamily="17" charset="-128"/>
                <a:ea typeface="ＭＳ 明朝" panose="02020609040205080304" pitchFamily="17" charset="-128"/>
                <a:cs typeface="Times New Roman" pitchFamily="18" charset="0"/>
              </a:rPr>
              <a:t>7</a:t>
            </a:r>
            <a:r>
              <a:rPr lang="ja-JP" altLang="en-US" sz="2800" b="1" dirty="0">
                <a:latin typeface="ＭＳ 明朝" panose="02020609040205080304" pitchFamily="17" charset="-128"/>
                <a:ea typeface="ＭＳ 明朝" panose="02020609040205080304" pitchFamily="17" charset="-128"/>
                <a:cs typeface="Times New Roman" pitchFamily="18" charset="0"/>
              </a:rPr>
              <a:t> </a:t>
            </a:r>
            <a:r>
              <a:rPr lang="en-US" altLang="ja-JP" sz="2800" b="1" dirty="0" smtClean="0">
                <a:latin typeface="ＭＳ 明朝" panose="02020609040205080304" pitchFamily="17" charset="-128"/>
                <a:ea typeface="ＭＳ 明朝" panose="02020609040205080304" pitchFamily="17" charset="-128"/>
                <a:cs typeface="Times New Roman" pitchFamily="18" charset="0"/>
              </a:rPr>
              <a:t>8</a:t>
            </a:r>
            <a:r>
              <a:rPr lang="ja-JP" altLang="en-US" sz="2800" b="1" dirty="0" smtClean="0">
                <a:latin typeface="ＭＳ 明朝" panose="02020609040205080304" pitchFamily="17" charset="-128"/>
                <a:ea typeface="ＭＳ 明朝" panose="02020609040205080304" pitchFamily="17" charset="-128"/>
                <a:cs typeface="Times New Roman" pitchFamily="18" charset="0"/>
              </a:rPr>
              <a:t> </a:t>
            </a:r>
            <a:r>
              <a:rPr lang="en-US" altLang="ja-JP" sz="2800" b="1" dirty="0" smtClean="0">
                <a:latin typeface="ＭＳ 明朝" panose="02020609040205080304" pitchFamily="17" charset="-128"/>
                <a:ea typeface="ＭＳ 明朝" panose="02020609040205080304" pitchFamily="17" charset="-128"/>
                <a:cs typeface="Times New Roman" pitchFamily="18" charset="0"/>
              </a:rPr>
              <a:t>8</a:t>
            </a:r>
            <a:r>
              <a:rPr lang="ja-JP" altLang="en-US" sz="2800" b="1" dirty="0" smtClean="0">
                <a:latin typeface="ＭＳ 明朝" panose="02020609040205080304" pitchFamily="17" charset="-128"/>
                <a:ea typeface="ＭＳ 明朝" panose="02020609040205080304" pitchFamily="17" charset="-128"/>
                <a:cs typeface="Times New Roman" pitchFamily="18" charset="0"/>
              </a:rPr>
              <a:t> </a:t>
            </a:r>
            <a:r>
              <a:rPr lang="en-US" altLang="ja-JP" sz="2800" b="1" dirty="0" smtClean="0">
                <a:latin typeface="ＭＳ 明朝" panose="02020609040205080304" pitchFamily="17" charset="-128"/>
                <a:ea typeface="ＭＳ 明朝" panose="02020609040205080304" pitchFamily="17" charset="-128"/>
                <a:cs typeface="Times New Roman" pitchFamily="18" charset="0"/>
              </a:rPr>
              <a:t>10</a:t>
            </a:r>
            <a:endParaRPr kumimoji="1" lang="ja-JP" altLang="en-US" sz="2800" dirty="0"/>
          </a:p>
        </p:txBody>
      </p:sp>
      <p:sp>
        <p:nvSpPr>
          <p:cNvPr id="6" name="テキスト ボックス 5"/>
          <p:cNvSpPr txBox="1"/>
          <p:nvPr/>
        </p:nvSpPr>
        <p:spPr>
          <a:xfrm>
            <a:off x="1042988" y="879103"/>
            <a:ext cx="3529012" cy="1569660"/>
          </a:xfrm>
          <a:prstGeom prst="rect">
            <a:avLst/>
          </a:prstGeom>
          <a:noFill/>
        </p:spPr>
        <p:txBody>
          <a:bodyPr wrap="square" rtlCol="0">
            <a:spAutoFit/>
          </a:bodyPr>
          <a:lstStyle/>
          <a:p>
            <a:r>
              <a:rPr lang="en-US" altLang="ja-JP" sz="24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lang="ja-JP" altLang="en-US" sz="2400" dirty="0" err="1">
                <a:latin typeface="ＭＳ ゴシック" panose="020B0609070205080204" pitchFamily="49" charset="-128"/>
                <a:ea typeface="ＭＳ ゴシック" panose="020B0609070205080204" pitchFamily="49" charset="-128"/>
              </a:rPr>
              <a:t>さんの</a:t>
            </a:r>
            <a:r>
              <a:rPr lang="ja-JP" altLang="en-US" sz="2400" dirty="0">
                <a:latin typeface="ＭＳ ゴシック" panose="020B0609070205080204" pitchFamily="49" charset="-128"/>
                <a:ea typeface="ＭＳ ゴシック" panose="020B0609070205080204" pitchFamily="49" charset="-128"/>
              </a:rPr>
              <a:t>成功したシュートの本数を，小さい順に並べかえると右のようになるから</a:t>
            </a:r>
            <a:endParaRPr lang="en-US" altLang="ja-JP" sz="2400" dirty="0">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fade">
                                      <p:cBhvr>
                                        <p:cTn id="26" dur="500"/>
                                        <p:tgtEl>
                                          <p:spTgt spid="7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nodeType="with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fade">
                                      <p:cBhvr>
                                        <p:cTn id="42" dur="500"/>
                                        <p:tgtEl>
                                          <p:spTgt spid="8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0">
                                            <p:txEl>
                                              <p:pRg st="0" end="0"/>
                                            </p:txEl>
                                          </p:spTgt>
                                        </p:tgtEl>
                                        <p:attrNameLst>
                                          <p:attrName>style.visibility</p:attrName>
                                        </p:attrNameLst>
                                      </p:cBhvr>
                                      <p:to>
                                        <p:strVal val="visible"/>
                                      </p:to>
                                    </p:set>
                                    <p:animEffect transition="in" filter="fade">
                                      <p:cBhvr>
                                        <p:cTn id="70"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8" grpId="0" animBg="1"/>
      <p:bldP spid="29" grpId="0" animBg="1"/>
      <p:bldP spid="87" grpId="0"/>
      <p:bldP spid="31" grpId="0"/>
      <p:bldP spid="33" grpId="0"/>
      <p:bldP spid="34" grpId="0"/>
      <p:bldP spid="35"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257175" y="84138"/>
            <a:ext cx="8886825"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３ 四分位数と箱</a:t>
            </a:r>
            <a:r>
              <a:rPr lang="ja-JP" altLang="en-US" sz="2800" b="1" dirty="0" err="1">
                <a:solidFill>
                  <a:schemeClr val="tx1"/>
                </a:solidFill>
                <a:latin typeface="+mn-ea"/>
              </a:rPr>
              <a:t>ひげ</a:t>
            </a:r>
            <a:r>
              <a:rPr lang="ja-JP" altLang="en-US" sz="2800" b="1" dirty="0">
                <a:solidFill>
                  <a:schemeClr val="tx1"/>
                </a:solidFill>
                <a:latin typeface="+mn-ea"/>
              </a:rPr>
              <a:t>図　</a:t>
            </a:r>
            <a:r>
              <a:rPr lang="en-US" altLang="ja-JP" sz="2000" b="1" dirty="0">
                <a:solidFill>
                  <a:schemeClr val="tx1"/>
                </a:solidFill>
                <a:latin typeface="+mn-ea"/>
              </a:rPr>
              <a:t>– </a:t>
            </a:r>
            <a:r>
              <a:rPr lang="ja-JP" altLang="en-US" sz="2000" b="1" dirty="0">
                <a:solidFill>
                  <a:schemeClr val="tx1"/>
                </a:solidFill>
                <a:latin typeface="+mn-ea"/>
              </a:rPr>
              <a:t>四分位数と四分位範囲 </a:t>
            </a:r>
            <a:r>
              <a:rPr lang="en-US" altLang="ja-JP" sz="2000" b="1" dirty="0">
                <a:solidFill>
                  <a:schemeClr val="tx1"/>
                </a:solidFill>
                <a:latin typeface="+mn-ea"/>
              </a:rPr>
              <a:t>-</a:t>
            </a:r>
            <a:r>
              <a:rPr lang="ja-JP" altLang="en-US" sz="2800" b="1" dirty="0">
                <a:solidFill>
                  <a:schemeClr val="accent2">
                    <a:lumMod val="50000"/>
                  </a:schemeClr>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p.133)</a:t>
            </a:r>
            <a:endParaRPr lang="ja-JP" altLang="en-US" sz="1600" b="1" dirty="0">
              <a:solidFill>
                <a:schemeClr val="tx1"/>
              </a:solidFill>
              <a:latin typeface="+mn-ea"/>
            </a:endParaRPr>
          </a:p>
        </p:txBody>
      </p:sp>
      <p:sp>
        <p:nvSpPr>
          <p:cNvPr id="20" name="角丸四角形 19"/>
          <p:cNvSpPr/>
          <p:nvPr/>
        </p:nvSpPr>
        <p:spPr>
          <a:xfrm>
            <a:off x="251560" y="911935"/>
            <a:ext cx="720000" cy="396000"/>
          </a:xfrm>
          <a:prstGeom prst="roundRect">
            <a:avLst/>
          </a:prstGeom>
          <a:solidFill>
            <a:schemeClr val="accent4">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51520" y="879103"/>
            <a:ext cx="720080" cy="461665"/>
          </a:xfrm>
          <a:prstGeom prst="rect">
            <a:avLst/>
          </a:prstGeom>
          <a:noFill/>
        </p:spPr>
        <p:txBody>
          <a:bodyPr wrap="square" rtlCol="0">
            <a:spAutoFit/>
          </a:bodyPr>
          <a:lstStyle/>
          <a:p>
            <a:r>
              <a:rPr kumimoji="1" lang="ja-JP" altLang="en-US" sz="2400" dirty="0">
                <a:latin typeface="HGPｺﾞｼｯｸE" panose="020B0900000000000000" pitchFamily="50" charset="-128"/>
                <a:ea typeface="HGPｺﾞｼｯｸE" panose="020B0900000000000000" pitchFamily="50" charset="-128"/>
              </a:rPr>
              <a:t>問７</a:t>
            </a:r>
          </a:p>
        </p:txBody>
      </p:sp>
      <p:sp>
        <p:nvSpPr>
          <p:cNvPr id="3" name="正方形/長方形 2"/>
          <p:cNvSpPr/>
          <p:nvPr/>
        </p:nvSpPr>
        <p:spPr>
          <a:xfrm>
            <a:off x="1042988" y="868650"/>
            <a:ext cx="7777162" cy="1015663"/>
          </a:xfrm>
          <a:prstGeom prst="rect">
            <a:avLst/>
          </a:prstGeom>
        </p:spPr>
        <p:txBody>
          <a:bodyPr wrap="square">
            <a:spAutoFit/>
          </a:bodyPr>
          <a:lstStyle/>
          <a:p>
            <a:pPr indent="-635" algn="just">
              <a:spcAft>
                <a:spcPts val="0"/>
              </a:spcAft>
            </a:pPr>
            <a:r>
              <a:rPr lang="en-US"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ja-JP" sz="2000" kern="100" dirty="0" err="1">
                <a:latin typeface="ＭＳ ゴシック" panose="020B0609070205080204" pitchFamily="49" charset="-128"/>
                <a:ea typeface="ＭＳ ゴシック" panose="020B0609070205080204" pitchFamily="49" charset="-128"/>
                <a:cs typeface="Times New Roman" panose="02020603050405020304" pitchFamily="18" charset="0"/>
              </a:rPr>
              <a:t>さんの</a:t>
            </a:r>
            <a:r>
              <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成功したシュートの本数の，四分位範囲，四分位偏差を求めなさい。また，</a:t>
            </a:r>
            <a:r>
              <a:rPr lang="en-US"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lang="ja-JP" altLang="ja-JP" sz="2000" kern="100" dirty="0" err="1">
                <a:latin typeface="ＭＳ ゴシック" panose="020B0609070205080204" pitchFamily="49" charset="-128"/>
                <a:ea typeface="ＭＳ ゴシック" panose="020B0609070205080204" pitchFamily="49" charset="-128"/>
                <a:cs typeface="Times New Roman" panose="02020603050405020304" pitchFamily="18" charset="0"/>
              </a:rPr>
              <a:t>さん</a:t>
            </a:r>
            <a:r>
              <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と</a:t>
            </a:r>
            <a:r>
              <a:rPr lang="en-US"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ja-JP" sz="2000" kern="100" dirty="0" err="1">
                <a:latin typeface="ＭＳ ゴシック" panose="020B0609070205080204" pitchFamily="49" charset="-128"/>
                <a:ea typeface="ＭＳ ゴシック" panose="020B0609070205080204" pitchFamily="49" charset="-128"/>
                <a:cs typeface="Times New Roman" panose="02020603050405020304" pitchFamily="18" charset="0"/>
              </a:rPr>
              <a:t>さんの</a:t>
            </a:r>
            <a:r>
              <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四分位範囲を比べて，どちらの散らばりぐあいが大きいか答えなさい。</a:t>
            </a:r>
            <a:endParaRPr lang="ja-JP" alt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5" name="正方形/長方形 14"/>
          <p:cNvSpPr/>
          <p:nvPr/>
        </p:nvSpPr>
        <p:spPr>
          <a:xfrm>
            <a:off x="1042988" y="1908700"/>
            <a:ext cx="7596336" cy="400110"/>
          </a:xfrm>
          <a:prstGeom prst="rect">
            <a:avLst/>
          </a:prstGeom>
        </p:spPr>
        <p:txBody>
          <a:bodyPr wrap="square">
            <a:spAutoFit/>
          </a:bodyPr>
          <a:lstStyle/>
          <a:p>
            <a:pPr>
              <a:spcAft>
                <a:spcPts val="0"/>
              </a:spcAft>
            </a:pPr>
            <a:r>
              <a:rPr lang="en-US" altLang="ja-JP" sz="2000" kern="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ja-JP" sz="2000" kern="0" dirty="0" err="1">
                <a:latin typeface="ＭＳ ゴシック" panose="020B0609070205080204" pitchFamily="49" charset="-128"/>
                <a:ea typeface="ＭＳ ゴシック" panose="020B0609070205080204" pitchFamily="49" charset="-128"/>
                <a:cs typeface="HiraMinPro-W3-Identity-H"/>
              </a:rPr>
              <a:t>さんの</a:t>
            </a:r>
            <a:r>
              <a:rPr lang="ja-JP" altLang="ja-JP" sz="2000" kern="0" dirty="0">
                <a:latin typeface="ＭＳ ゴシック" panose="020B0609070205080204" pitchFamily="49" charset="-128"/>
                <a:ea typeface="ＭＳ ゴシック" panose="020B0609070205080204" pitchFamily="49" charset="-128"/>
                <a:cs typeface="HiraMinPro-W3-Identity-H"/>
              </a:rPr>
              <a:t>成功したシュートの本数を小さい順に並べかえると</a:t>
            </a:r>
            <a:endParaRPr lang="ja-JP" alt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9" name="正方形/長方形 18"/>
          <p:cNvSpPr/>
          <p:nvPr/>
        </p:nvSpPr>
        <p:spPr>
          <a:xfrm>
            <a:off x="1353313" y="2276872"/>
            <a:ext cx="4033476" cy="400110"/>
          </a:xfrm>
          <a:prstGeom prst="rect">
            <a:avLst/>
          </a:prstGeom>
        </p:spPr>
        <p:txBody>
          <a:bodyPr wrap="none">
            <a:spAutoFit/>
          </a:bodyPr>
          <a:lstStyle/>
          <a:p>
            <a:pPr>
              <a:spcAft>
                <a:spcPts val="0"/>
              </a:spcAft>
            </a:pPr>
            <a:r>
              <a:rPr lang="en-US" altLang="ja-JP" sz="2000" kern="0" dirty="0">
                <a:latin typeface="ＭＳ 明朝" panose="02020609040205080304" pitchFamily="17" charset="-128"/>
                <a:ea typeface="ＭＳ 明朝" panose="02020609040205080304" pitchFamily="17" charset="-128"/>
                <a:cs typeface="TSMath-Roman"/>
              </a:rPr>
              <a:t>4</a:t>
            </a:r>
            <a:r>
              <a:rPr lang="ja-JP" altLang="ja-JP" sz="2000" kern="0" dirty="0">
                <a:latin typeface="Century" panose="02040604050505020304" pitchFamily="18" charset="0"/>
                <a:ea typeface="HG丸ｺﾞｼｯｸM-PRO" panose="020F0600000000000000" pitchFamily="50" charset="-128"/>
                <a:cs typeface="TSMath-Roman"/>
              </a:rPr>
              <a:t>　</a:t>
            </a:r>
            <a:r>
              <a:rPr lang="en-US" altLang="ja-JP" sz="2000" kern="0" dirty="0">
                <a:latin typeface="ＭＳ 明朝" panose="02020609040205080304" pitchFamily="17" charset="-128"/>
                <a:ea typeface="ＭＳ 明朝" panose="02020609040205080304" pitchFamily="17" charset="-128"/>
                <a:cs typeface="TSMath-Roman"/>
              </a:rPr>
              <a:t>5</a:t>
            </a:r>
            <a:r>
              <a:rPr lang="ja-JP" altLang="ja-JP" sz="2000" kern="0" dirty="0">
                <a:latin typeface="Century" panose="02040604050505020304" pitchFamily="18" charset="0"/>
                <a:ea typeface="ＭＳ 明朝" panose="02020609040205080304" pitchFamily="17" charset="-128"/>
                <a:cs typeface="TSMath-Roman"/>
              </a:rPr>
              <a:t>　</a:t>
            </a:r>
            <a:r>
              <a:rPr lang="en-US" altLang="ja-JP" sz="2000" kern="0" dirty="0">
                <a:latin typeface="Century" panose="02040604050505020304" pitchFamily="18" charset="0"/>
                <a:ea typeface="ＭＳ 明朝" panose="02020609040205080304" pitchFamily="17" charset="-128"/>
                <a:cs typeface="TSMath-Roman"/>
              </a:rPr>
              <a:t>5</a:t>
            </a:r>
            <a:r>
              <a:rPr lang="ja-JP" altLang="ja-JP" sz="2000" kern="0" dirty="0">
                <a:latin typeface="Century" panose="02040604050505020304" pitchFamily="18" charset="0"/>
                <a:ea typeface="ＭＳ 明朝" panose="02020609040205080304" pitchFamily="17" charset="-128"/>
                <a:cs typeface="TSMath-Roman"/>
              </a:rPr>
              <a:t>　</a:t>
            </a:r>
            <a:r>
              <a:rPr lang="en-US" altLang="ja-JP" sz="2000" kern="0" dirty="0">
                <a:latin typeface="Century" panose="02040604050505020304" pitchFamily="18" charset="0"/>
                <a:ea typeface="ＭＳ 明朝" panose="02020609040205080304" pitchFamily="17" charset="-128"/>
                <a:cs typeface="TSMath-Roman"/>
              </a:rPr>
              <a:t>5</a:t>
            </a:r>
            <a:r>
              <a:rPr lang="ja-JP" altLang="ja-JP" sz="2000" kern="0" dirty="0">
                <a:latin typeface="Century" panose="02040604050505020304" pitchFamily="18" charset="0"/>
                <a:ea typeface="ＭＳ 明朝" panose="02020609040205080304" pitchFamily="17" charset="-128"/>
                <a:cs typeface="TSMath-Roman"/>
              </a:rPr>
              <a:t>　</a:t>
            </a:r>
            <a:r>
              <a:rPr lang="en-US" altLang="ja-JP" sz="2000" kern="0" dirty="0">
                <a:latin typeface="Century" panose="02040604050505020304" pitchFamily="18" charset="0"/>
                <a:ea typeface="ＭＳ 明朝" panose="02020609040205080304" pitchFamily="17" charset="-128"/>
                <a:cs typeface="TSMath-Roman"/>
              </a:rPr>
              <a:t>6</a:t>
            </a:r>
            <a:r>
              <a:rPr lang="ja-JP" altLang="ja-JP" sz="2000" kern="0" dirty="0">
                <a:latin typeface="Century" panose="02040604050505020304" pitchFamily="18" charset="0"/>
                <a:ea typeface="ＭＳ 明朝" panose="02020609040205080304" pitchFamily="17" charset="-128"/>
                <a:cs typeface="TSMath-Roman"/>
              </a:rPr>
              <a:t>　</a:t>
            </a:r>
            <a:r>
              <a:rPr lang="en-US" altLang="ja-JP" sz="2000" kern="0" dirty="0">
                <a:latin typeface="Century" panose="02040604050505020304" pitchFamily="18" charset="0"/>
                <a:ea typeface="ＭＳ 明朝" panose="02020609040205080304" pitchFamily="17" charset="-128"/>
                <a:cs typeface="TSMath-Roman"/>
              </a:rPr>
              <a:t>6</a:t>
            </a:r>
            <a:r>
              <a:rPr lang="ja-JP" altLang="ja-JP" sz="2000" kern="0" dirty="0">
                <a:latin typeface="Century" panose="02040604050505020304" pitchFamily="18" charset="0"/>
                <a:ea typeface="ＭＳ 明朝" panose="02020609040205080304" pitchFamily="17" charset="-128"/>
                <a:cs typeface="TSMath-Roman"/>
              </a:rPr>
              <a:t>　</a:t>
            </a:r>
            <a:r>
              <a:rPr lang="en-US" altLang="ja-JP" sz="2000" kern="0" dirty="0">
                <a:latin typeface="Century" panose="02040604050505020304" pitchFamily="18" charset="0"/>
                <a:ea typeface="ＭＳ 明朝" panose="02020609040205080304" pitchFamily="17" charset="-128"/>
                <a:cs typeface="TSMath-Roman"/>
              </a:rPr>
              <a:t>6</a:t>
            </a:r>
            <a:r>
              <a:rPr lang="ja-JP" altLang="ja-JP" sz="2000" kern="0" dirty="0">
                <a:latin typeface="Century" panose="02040604050505020304" pitchFamily="18" charset="0"/>
                <a:ea typeface="ＭＳ 明朝" panose="02020609040205080304" pitchFamily="17" charset="-128"/>
                <a:cs typeface="TSMath-Roman"/>
              </a:rPr>
              <a:t>　</a:t>
            </a:r>
            <a:r>
              <a:rPr lang="en-US" altLang="ja-JP" sz="2000" kern="0" dirty="0">
                <a:latin typeface="Century" panose="02040604050505020304" pitchFamily="18" charset="0"/>
                <a:ea typeface="ＭＳ 明朝" panose="02020609040205080304" pitchFamily="17" charset="-128"/>
                <a:cs typeface="TSMath-Roman"/>
              </a:rPr>
              <a:t>7</a:t>
            </a:r>
            <a:r>
              <a:rPr lang="ja-JP" altLang="ja-JP" sz="2000" kern="0" dirty="0">
                <a:latin typeface="Century" panose="02040604050505020304" pitchFamily="18" charset="0"/>
                <a:ea typeface="ＭＳ 明朝" panose="02020609040205080304" pitchFamily="17" charset="-128"/>
                <a:cs typeface="TSMath-Roman"/>
              </a:rPr>
              <a:t>　</a:t>
            </a:r>
            <a:r>
              <a:rPr lang="en-US" altLang="ja-JP" sz="2000" kern="0" dirty="0">
                <a:latin typeface="Century" panose="02040604050505020304" pitchFamily="18" charset="0"/>
                <a:ea typeface="ＭＳ 明朝" panose="02020609040205080304" pitchFamily="17" charset="-128"/>
                <a:cs typeface="TSMath-Roman"/>
              </a:rPr>
              <a:t>9</a:t>
            </a:r>
            <a:r>
              <a:rPr lang="ja-JP" altLang="ja-JP" sz="2000" kern="0" dirty="0">
                <a:latin typeface="Century" panose="02040604050505020304" pitchFamily="18" charset="0"/>
                <a:ea typeface="ＭＳ 明朝" panose="02020609040205080304" pitchFamily="17" charset="-128"/>
                <a:cs typeface="TSMath-Roman"/>
              </a:rPr>
              <a:t>　</a:t>
            </a:r>
            <a:r>
              <a:rPr lang="en-US" altLang="ja-JP" sz="2000" kern="0" dirty="0">
                <a:latin typeface="Century" panose="02040604050505020304" pitchFamily="18" charset="0"/>
                <a:ea typeface="ＭＳ 明朝" panose="02020609040205080304" pitchFamily="17" charset="-128"/>
                <a:cs typeface="TSMath-Roman"/>
              </a:rPr>
              <a:t>13</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2" name="正方形/長方形 21"/>
          <p:cNvSpPr/>
          <p:nvPr/>
        </p:nvSpPr>
        <p:spPr>
          <a:xfrm>
            <a:off x="1042988" y="2668850"/>
            <a:ext cx="3903633" cy="400110"/>
          </a:xfrm>
          <a:prstGeom prst="rect">
            <a:avLst/>
          </a:prstGeom>
        </p:spPr>
        <p:txBody>
          <a:bodyPr wrap="none">
            <a:spAutoFit/>
          </a:bodyPr>
          <a:lstStyle/>
          <a:p>
            <a:pPr>
              <a:spcAft>
                <a:spcPts val="0"/>
              </a:spcAft>
            </a:pPr>
            <a:r>
              <a:rPr lang="ja-JP" altLang="ja-JP" sz="2000" kern="0" dirty="0">
                <a:latin typeface="ＭＳ ゴシック" panose="020B0609070205080204" pitchFamily="49" charset="-128"/>
                <a:ea typeface="ＭＳ ゴシック" panose="020B0609070205080204" pitchFamily="49" charset="-128"/>
                <a:cs typeface="HiraMinPro-W3-Identity-H"/>
              </a:rPr>
              <a:t>第</a:t>
            </a:r>
            <a:r>
              <a:rPr lang="en-US" altLang="ja-JP" sz="2000" kern="0" dirty="0">
                <a:latin typeface="ＭＳ 明朝" panose="02020609040205080304" pitchFamily="17" charset="-128"/>
                <a:ea typeface="ＭＳ 明朝" panose="02020609040205080304" pitchFamily="17" charset="-128"/>
                <a:cs typeface="TSMath-Roman"/>
              </a:rPr>
              <a:t>2</a:t>
            </a:r>
            <a:r>
              <a:rPr lang="ja-JP" altLang="ja-JP" sz="2000" kern="0" dirty="0">
                <a:latin typeface="ＭＳ ゴシック" panose="020B0609070205080204" pitchFamily="49" charset="-128"/>
                <a:ea typeface="ＭＳ ゴシック" panose="020B0609070205080204" pitchFamily="49" charset="-128"/>
                <a:cs typeface="HiraMinPro-W3-Identity-H"/>
              </a:rPr>
              <a:t>四分位数は中央値であるから</a:t>
            </a:r>
            <a:endParaRPr lang="ja-JP" alt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23" name="図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302" y="3111242"/>
            <a:ext cx="1573530" cy="480060"/>
          </a:xfrm>
          <a:prstGeom prst="rect">
            <a:avLst/>
          </a:prstGeom>
        </p:spPr>
      </p:pic>
      <p:sp>
        <p:nvSpPr>
          <p:cNvPr id="24" name="正方形/長方形 23"/>
          <p:cNvSpPr/>
          <p:nvPr/>
        </p:nvSpPr>
        <p:spPr>
          <a:xfrm>
            <a:off x="1042988" y="3748970"/>
            <a:ext cx="7837412" cy="1015663"/>
          </a:xfrm>
          <a:prstGeom prst="rect">
            <a:avLst/>
          </a:prstGeom>
        </p:spPr>
        <p:txBody>
          <a:bodyPr wrap="square">
            <a:spAutoFit/>
          </a:bodyPr>
          <a:lstStyle/>
          <a:p>
            <a:pPr>
              <a:spcAft>
                <a:spcPts val="0"/>
              </a:spcAft>
            </a:pPr>
            <a:r>
              <a:rPr lang="ja-JP" altLang="ja-JP" sz="2000" kern="0" dirty="0">
                <a:latin typeface="ＭＳ ゴシック" panose="020B0609070205080204" pitchFamily="49" charset="-128"/>
                <a:ea typeface="ＭＳ ゴシック" panose="020B0609070205080204" pitchFamily="49" charset="-128"/>
                <a:cs typeface="HiraMinPro-W3-Identity-H"/>
              </a:rPr>
              <a:t>第</a:t>
            </a:r>
            <a:r>
              <a:rPr lang="en-US" altLang="ja-JP" sz="2000" kern="0" dirty="0">
                <a:latin typeface="ＭＳ 明朝" panose="02020609040205080304" pitchFamily="17" charset="-128"/>
                <a:ea typeface="ＭＳ 明朝" panose="02020609040205080304" pitchFamily="17" charset="-128"/>
                <a:cs typeface="TSMath-Roman"/>
              </a:rPr>
              <a:t>1</a:t>
            </a:r>
            <a:r>
              <a:rPr lang="ja-JP" altLang="ja-JP" sz="2000" kern="0" dirty="0">
                <a:latin typeface="ＭＳ ゴシック" panose="020B0609070205080204" pitchFamily="49" charset="-128"/>
                <a:ea typeface="ＭＳ ゴシック" panose="020B0609070205080204" pitchFamily="49" charset="-128"/>
                <a:cs typeface="HiraMinPro-W3-Identity-H"/>
              </a:rPr>
              <a:t>四分位数は，最小値を含む方のデータの中央値であるから</a:t>
            </a:r>
            <a:r>
              <a:rPr lang="en-US" altLang="ja-JP" sz="2000" kern="0" dirty="0">
                <a:latin typeface="ＭＳ 明朝" panose="02020609040205080304" pitchFamily="17" charset="-128"/>
                <a:ea typeface="ＭＳ 明朝" panose="02020609040205080304" pitchFamily="17" charset="-128"/>
                <a:cs typeface="TSMath-Roman"/>
              </a:rPr>
              <a:t>5</a:t>
            </a:r>
            <a:r>
              <a:rPr lang="ja-JP" altLang="ja-JP" sz="2000" kern="0" dirty="0">
                <a:latin typeface="ＭＳ ゴシック" panose="020B0609070205080204" pitchFamily="49" charset="-128"/>
                <a:ea typeface="ＭＳ ゴシック" panose="020B0609070205080204" pitchFamily="49" charset="-128"/>
                <a:cs typeface="HiraMinPro-W3-Identity-H"/>
              </a:rPr>
              <a:t>本</a:t>
            </a:r>
            <a:endPar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spcAft>
                <a:spcPts val="0"/>
              </a:spcAft>
            </a:pPr>
            <a:r>
              <a:rPr lang="ja-JP" altLang="ja-JP" sz="2000" kern="0" dirty="0">
                <a:latin typeface="ＭＳ ゴシック" panose="020B0609070205080204" pitchFamily="49" charset="-128"/>
                <a:ea typeface="ＭＳ ゴシック" panose="020B0609070205080204" pitchFamily="49" charset="-128"/>
                <a:cs typeface="HiraMinPro-W3-Identity-H"/>
              </a:rPr>
              <a:t>第</a:t>
            </a:r>
            <a:r>
              <a:rPr lang="en-US" altLang="ja-JP" sz="2000" kern="0" dirty="0">
                <a:latin typeface="ＭＳ 明朝" panose="02020609040205080304" pitchFamily="17" charset="-128"/>
                <a:ea typeface="ＭＳ 明朝" panose="02020609040205080304" pitchFamily="17" charset="-128"/>
                <a:cs typeface="TSMath-Roman"/>
              </a:rPr>
              <a:t>3</a:t>
            </a:r>
            <a:r>
              <a:rPr lang="ja-JP" altLang="ja-JP" sz="2000" kern="0" dirty="0">
                <a:latin typeface="ＭＳ ゴシック" panose="020B0609070205080204" pitchFamily="49" charset="-128"/>
                <a:ea typeface="ＭＳ ゴシック" panose="020B0609070205080204" pitchFamily="49" charset="-128"/>
                <a:cs typeface="HiraMinPro-W3-Identity-H"/>
              </a:rPr>
              <a:t>四分位数は，最大値を含む方のデータの中央値であるから</a:t>
            </a:r>
            <a:r>
              <a:rPr lang="en-US" altLang="ja-JP" sz="2000" kern="0" dirty="0">
                <a:latin typeface="ＭＳ 明朝" panose="02020609040205080304" pitchFamily="17" charset="-128"/>
                <a:ea typeface="ＭＳ 明朝" panose="02020609040205080304" pitchFamily="17" charset="-128"/>
                <a:cs typeface="TSMath-Roman"/>
              </a:rPr>
              <a:t>7</a:t>
            </a:r>
            <a:r>
              <a:rPr lang="ja-JP" altLang="ja-JP" sz="2000" kern="0" dirty="0">
                <a:latin typeface="ＭＳ ゴシック" panose="020B0609070205080204" pitchFamily="49" charset="-128"/>
                <a:ea typeface="ＭＳ ゴシック" panose="020B0609070205080204" pitchFamily="49" charset="-128"/>
                <a:cs typeface="HiraMinPro-W3-Identity-H"/>
              </a:rPr>
              <a:t>本</a:t>
            </a:r>
            <a:endPar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spcAft>
                <a:spcPts val="0"/>
              </a:spcAft>
            </a:pPr>
            <a:r>
              <a:rPr lang="ja-JP" altLang="ja-JP" sz="2000" kern="0" dirty="0">
                <a:latin typeface="ＭＳ ゴシック" panose="020B0609070205080204" pitchFamily="49" charset="-128"/>
                <a:ea typeface="ＭＳ ゴシック" panose="020B0609070205080204" pitchFamily="49" charset="-128"/>
                <a:cs typeface="HiraMinPro-W3-Identity-H"/>
              </a:rPr>
              <a:t>したがって，</a:t>
            </a:r>
            <a:r>
              <a:rPr lang="ja-JP" altLang="ja-JP" sz="2000" kern="0" dirty="0">
                <a:latin typeface="ＭＳ ゴシック" panose="020B0609070205080204" pitchFamily="49" charset="-128"/>
                <a:ea typeface="ＭＳ ゴシック" panose="020B0609070205080204" pitchFamily="49" charset="-128"/>
                <a:cs typeface="HiraKakuStd-W5-Identity-H"/>
              </a:rPr>
              <a:t>四分位範囲</a:t>
            </a:r>
            <a:r>
              <a:rPr lang="ja-JP" altLang="ja-JP" sz="2000" kern="0" dirty="0">
                <a:latin typeface="ＭＳ ゴシック" panose="020B0609070205080204" pitchFamily="49" charset="-128"/>
                <a:ea typeface="ＭＳ ゴシック" panose="020B0609070205080204" pitchFamily="49" charset="-128"/>
                <a:cs typeface="HiraMinPro-W3-Identity-H"/>
              </a:rPr>
              <a:t>は</a:t>
            </a:r>
            <a:endParaRPr lang="ja-JP" alt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5" name="正方形/長方形 24"/>
          <p:cNvSpPr/>
          <p:nvPr/>
        </p:nvSpPr>
        <p:spPr>
          <a:xfrm>
            <a:off x="683568" y="4740169"/>
            <a:ext cx="2304256" cy="400110"/>
          </a:xfrm>
          <a:prstGeom prst="rect">
            <a:avLst/>
          </a:prstGeom>
        </p:spPr>
        <p:txBody>
          <a:bodyPr wrap="square">
            <a:spAutoFit/>
          </a:bodyPr>
          <a:lstStyle/>
          <a:p>
            <a:pPr indent="629285">
              <a:spcAft>
                <a:spcPts val="0"/>
              </a:spcAft>
            </a:pPr>
            <a:r>
              <a:rPr lang="en-US" altLang="ja-JP" sz="2000" kern="0" dirty="0">
                <a:latin typeface="ＭＳ 明朝" panose="02020609040205080304" pitchFamily="17" charset="-128"/>
                <a:ea typeface="ＭＳ 明朝" panose="02020609040205080304" pitchFamily="17" charset="-128"/>
                <a:cs typeface="TSMath-Roman"/>
              </a:rPr>
              <a:t>7</a:t>
            </a:r>
            <a:r>
              <a:rPr lang="ja-JP" altLang="ja-JP" sz="2000" kern="0" dirty="0">
                <a:latin typeface="Century" panose="02040604050505020304" pitchFamily="18" charset="0"/>
                <a:ea typeface="ＭＳ 明朝" panose="02020609040205080304" pitchFamily="17" charset="-128"/>
                <a:cs typeface="TSMath-Roman"/>
              </a:rPr>
              <a:t>－</a:t>
            </a:r>
            <a:r>
              <a:rPr lang="en-US" altLang="ja-JP" sz="2000" kern="0" dirty="0">
                <a:latin typeface="ＭＳ 明朝" panose="02020609040205080304" pitchFamily="17" charset="-128"/>
                <a:ea typeface="ＭＳ 明朝" panose="02020609040205080304" pitchFamily="17" charset="-128"/>
                <a:cs typeface="TSMath-Roman"/>
              </a:rPr>
              <a:t>5</a:t>
            </a:r>
            <a:r>
              <a:rPr lang="ja-JP" altLang="ja-JP" sz="2000" kern="0" dirty="0">
                <a:latin typeface="Century" panose="02040604050505020304" pitchFamily="18" charset="0"/>
                <a:ea typeface="ＭＳ 明朝" panose="02020609040205080304" pitchFamily="17" charset="-128"/>
                <a:cs typeface="TSMath-Roman"/>
              </a:rPr>
              <a:t>＝</a:t>
            </a:r>
            <a:r>
              <a:rPr lang="en-US" altLang="ja-JP" sz="2000" kern="0" dirty="0">
                <a:latin typeface="ＭＳ 明朝" panose="02020609040205080304" pitchFamily="17" charset="-128"/>
                <a:ea typeface="ＭＳ 明朝" panose="02020609040205080304" pitchFamily="17" charset="-128"/>
                <a:cs typeface="TSMath-Bold"/>
              </a:rPr>
              <a:t>2</a:t>
            </a:r>
            <a:r>
              <a:rPr lang="en-US" altLang="ja-JP" sz="2000" kern="0" dirty="0">
                <a:latin typeface="HG丸ｺﾞｼｯｸM-PRO" panose="020F0600000000000000" pitchFamily="50" charset="-128"/>
                <a:ea typeface="ＭＳ 明朝" panose="02020609040205080304" pitchFamily="17" charset="-128"/>
                <a:cs typeface="TSMath-Bold"/>
              </a:rPr>
              <a:t> </a:t>
            </a:r>
            <a:r>
              <a:rPr lang="en-US" altLang="ja-JP" sz="2000" kern="0" dirty="0" smtClean="0">
                <a:latin typeface="HG丸ｺﾞｼｯｸM-PRO" panose="020F0600000000000000" pitchFamily="50" charset="-128"/>
                <a:ea typeface="ＭＳ 明朝" panose="02020609040205080304" pitchFamily="17" charset="-128"/>
                <a:cs typeface="TSMath-Bold"/>
              </a:rPr>
              <a:t>(</a:t>
            </a:r>
            <a:r>
              <a:rPr lang="ja-JP" altLang="ja-JP" sz="2000" kern="0" dirty="0" smtClean="0">
                <a:latin typeface="ＭＳ ゴシック" panose="020B0609070205080204" pitchFamily="49" charset="-128"/>
                <a:ea typeface="ＭＳ ゴシック" panose="020B0609070205080204" pitchFamily="49" charset="-128"/>
                <a:cs typeface="HiraKakuStd-W5-Identity-H"/>
              </a:rPr>
              <a:t>本</a:t>
            </a:r>
            <a:r>
              <a:rPr lang="en-US" altLang="ja-JP" sz="2000" kern="0" dirty="0">
                <a:latin typeface="ＭＳ ゴシック" panose="020B0609070205080204" pitchFamily="49" charset="-128"/>
                <a:ea typeface="ＭＳ ゴシック" panose="020B0609070205080204" pitchFamily="49" charset="-128"/>
                <a:cs typeface="TSMath-Bold"/>
              </a:rPr>
              <a:t>)</a:t>
            </a:r>
            <a:endParaRPr lang="ja-JP" alt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6" name="正方形/長方形 25"/>
          <p:cNvSpPr/>
          <p:nvPr/>
        </p:nvSpPr>
        <p:spPr>
          <a:xfrm>
            <a:off x="1042988" y="5149060"/>
            <a:ext cx="1723549" cy="400110"/>
          </a:xfrm>
          <a:prstGeom prst="rect">
            <a:avLst/>
          </a:prstGeom>
        </p:spPr>
        <p:txBody>
          <a:bodyPr wrap="none">
            <a:spAutoFit/>
          </a:bodyPr>
          <a:lstStyle/>
          <a:p>
            <a:pPr>
              <a:spcAft>
                <a:spcPts val="0"/>
              </a:spcAft>
            </a:pPr>
            <a:r>
              <a:rPr lang="ja-JP" altLang="ja-JP" sz="2000" kern="0" dirty="0">
                <a:latin typeface="ＭＳ ゴシック" panose="020B0609070205080204" pitchFamily="49" charset="-128"/>
                <a:ea typeface="ＭＳ ゴシック" panose="020B0609070205080204" pitchFamily="49" charset="-128"/>
                <a:cs typeface="HiraKakuStd-W5-Identity-H"/>
              </a:rPr>
              <a:t>四分位偏差</a:t>
            </a:r>
            <a:r>
              <a:rPr lang="ja-JP" altLang="ja-JP" sz="2000" kern="0" dirty="0">
                <a:latin typeface="ＭＳ ゴシック" panose="020B0609070205080204" pitchFamily="49" charset="-128"/>
                <a:ea typeface="ＭＳ ゴシック" panose="020B0609070205080204" pitchFamily="49" charset="-128"/>
                <a:cs typeface="HiraMinPro-W3-Identity-H"/>
              </a:rPr>
              <a:t>は</a:t>
            </a:r>
            <a:endParaRPr lang="ja-JP" alt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7" name="正方形/長方形 26"/>
          <p:cNvSpPr/>
          <p:nvPr/>
        </p:nvSpPr>
        <p:spPr>
          <a:xfrm>
            <a:off x="672125" y="5549170"/>
            <a:ext cx="2358979" cy="400110"/>
          </a:xfrm>
          <a:prstGeom prst="rect">
            <a:avLst/>
          </a:prstGeom>
        </p:spPr>
        <p:txBody>
          <a:bodyPr wrap="none">
            <a:spAutoFit/>
          </a:bodyPr>
          <a:lstStyle/>
          <a:p>
            <a:pPr indent="629285">
              <a:spcAft>
                <a:spcPts val="0"/>
              </a:spcAft>
            </a:pPr>
            <a:r>
              <a:rPr lang="en-US" altLang="ja-JP" sz="2000" kern="0" dirty="0">
                <a:latin typeface="ＭＳ 明朝" panose="02020609040205080304" pitchFamily="17" charset="-128"/>
                <a:ea typeface="ＭＳ 明朝" panose="02020609040205080304" pitchFamily="17" charset="-128"/>
                <a:cs typeface="TSMath-Roman"/>
              </a:rPr>
              <a:t>2</a:t>
            </a:r>
            <a:r>
              <a:rPr lang="en-US" altLang="ja-JP" sz="2000" kern="0" dirty="0">
                <a:latin typeface="HG丸ｺﾞｼｯｸM-PRO" panose="020F0600000000000000" pitchFamily="50" charset="-128"/>
                <a:ea typeface="ＭＳ 明朝" panose="02020609040205080304" pitchFamily="17" charset="-128"/>
                <a:cs typeface="TSMMBinary"/>
              </a:rPr>
              <a:t>÷</a:t>
            </a:r>
            <a:r>
              <a:rPr lang="en-US" altLang="ja-JP" sz="2000" kern="0" dirty="0">
                <a:latin typeface="ＭＳ 明朝" panose="02020609040205080304" pitchFamily="17" charset="-128"/>
                <a:ea typeface="ＭＳ 明朝" panose="02020609040205080304" pitchFamily="17" charset="-128"/>
                <a:cs typeface="TSMath-Roman"/>
              </a:rPr>
              <a:t>2</a:t>
            </a:r>
            <a:r>
              <a:rPr lang="ja-JP" altLang="ja-JP" sz="2000" kern="0" dirty="0">
                <a:latin typeface="Century" panose="02040604050505020304" pitchFamily="18" charset="0"/>
                <a:ea typeface="ＭＳ 明朝" panose="02020609040205080304" pitchFamily="17" charset="-128"/>
                <a:cs typeface="TSMath-Roman"/>
              </a:rPr>
              <a:t>＝</a:t>
            </a:r>
            <a:r>
              <a:rPr lang="en-US" altLang="ja-JP" sz="2000" kern="0" dirty="0">
                <a:latin typeface="ＭＳ 明朝" panose="02020609040205080304" pitchFamily="17" charset="-128"/>
                <a:ea typeface="ＭＳ 明朝" panose="02020609040205080304" pitchFamily="17" charset="-128"/>
                <a:cs typeface="TSMath-Bold"/>
              </a:rPr>
              <a:t>1</a:t>
            </a:r>
            <a:r>
              <a:rPr lang="en-US" altLang="ja-JP" sz="2000" kern="0" dirty="0">
                <a:latin typeface="ＭＳ ゴシック" panose="020B0609070205080204" pitchFamily="49" charset="-128"/>
                <a:ea typeface="ＭＳ ゴシック" panose="020B0609070205080204" pitchFamily="49" charset="-128"/>
                <a:cs typeface="TSMath-Bold"/>
              </a:rPr>
              <a:t> (</a:t>
            </a:r>
            <a:r>
              <a:rPr lang="ja-JP" altLang="ja-JP" sz="2000" kern="0" dirty="0">
                <a:latin typeface="ＭＳ ゴシック" panose="020B0609070205080204" pitchFamily="49" charset="-128"/>
                <a:ea typeface="ＭＳ ゴシック" panose="020B0609070205080204" pitchFamily="49" charset="-128"/>
                <a:cs typeface="HiraKakuStd-W5-Identity-H"/>
              </a:rPr>
              <a:t>本</a:t>
            </a:r>
            <a:r>
              <a:rPr lang="en-US" altLang="ja-JP" sz="2000" kern="0" dirty="0">
                <a:latin typeface="ＭＳ ゴシック" panose="020B0609070205080204" pitchFamily="49" charset="-128"/>
                <a:ea typeface="ＭＳ ゴシック" panose="020B0609070205080204" pitchFamily="49" charset="-128"/>
                <a:cs typeface="TSMath-Bold"/>
              </a:rPr>
              <a:t>)</a:t>
            </a:r>
            <a:endParaRPr lang="ja-JP" alt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8" name="正方形/長方形 27"/>
          <p:cNvSpPr/>
          <p:nvPr/>
        </p:nvSpPr>
        <p:spPr>
          <a:xfrm>
            <a:off x="1042988" y="6021288"/>
            <a:ext cx="7632566" cy="707886"/>
          </a:xfrm>
          <a:prstGeom prst="rect">
            <a:avLst/>
          </a:prstGeom>
        </p:spPr>
        <p:txBody>
          <a:bodyPr wrap="square">
            <a:spAutoFit/>
          </a:bodyPr>
          <a:lstStyle/>
          <a:p>
            <a:pPr>
              <a:spcAft>
                <a:spcPts val="0"/>
              </a:spcAft>
            </a:pPr>
            <a:r>
              <a:rPr lang="ja-JP" altLang="ja-JP" sz="2000" kern="0" dirty="0">
                <a:latin typeface="ＭＳ ゴシック" panose="020B0609070205080204" pitchFamily="49" charset="-128"/>
                <a:ea typeface="ＭＳ ゴシック" panose="020B0609070205080204" pitchFamily="49" charset="-128"/>
                <a:cs typeface="HiraMinPro-W3-Identity-H"/>
              </a:rPr>
              <a:t>また，</a:t>
            </a:r>
            <a:r>
              <a:rPr lang="en-US" altLang="ja-JP" sz="2000" kern="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lang="ja-JP" altLang="ja-JP" sz="2000" kern="0" dirty="0" err="1">
                <a:latin typeface="ＭＳ ゴシック" panose="020B0609070205080204" pitchFamily="49" charset="-128"/>
                <a:ea typeface="ＭＳ ゴシック" panose="020B0609070205080204" pitchFamily="49" charset="-128"/>
                <a:cs typeface="HiraMinPro-W3-Identity-H"/>
              </a:rPr>
              <a:t>さん</a:t>
            </a:r>
            <a:r>
              <a:rPr lang="ja-JP" altLang="ja-JP" sz="2000" kern="0" dirty="0">
                <a:latin typeface="ＭＳ ゴシック" panose="020B0609070205080204" pitchFamily="49" charset="-128"/>
                <a:ea typeface="ＭＳ ゴシック" panose="020B0609070205080204" pitchFamily="49" charset="-128"/>
                <a:cs typeface="HiraMinPro-W3-Identity-H"/>
              </a:rPr>
              <a:t>と</a:t>
            </a:r>
            <a:r>
              <a:rPr lang="en-US" altLang="ja-JP" sz="2000" kern="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ja-JP" sz="2000" kern="0" dirty="0" err="1">
                <a:latin typeface="ＭＳ ゴシック" panose="020B0609070205080204" pitchFamily="49" charset="-128"/>
                <a:ea typeface="ＭＳ ゴシック" panose="020B0609070205080204" pitchFamily="49" charset="-128"/>
                <a:cs typeface="HiraMinPro-W3-Identity-H"/>
              </a:rPr>
              <a:t>さんの</a:t>
            </a:r>
            <a:r>
              <a:rPr lang="ja-JP" altLang="ja-JP" sz="2000" kern="0" dirty="0">
                <a:latin typeface="ＭＳ ゴシック" panose="020B0609070205080204" pitchFamily="49" charset="-128"/>
                <a:ea typeface="ＭＳ ゴシック" panose="020B0609070205080204" pitchFamily="49" charset="-128"/>
                <a:cs typeface="HiraMinPro-W3-Identity-H"/>
              </a:rPr>
              <a:t>四分位範囲から，</a:t>
            </a:r>
            <a:r>
              <a:rPr lang="ja-JP" altLang="ja-JP" sz="2000" kern="0" dirty="0">
                <a:latin typeface="ＭＳ ゴシック" panose="020B0609070205080204" pitchFamily="49" charset="-128"/>
                <a:ea typeface="ＭＳ ゴシック" panose="020B0609070205080204" pitchFamily="49" charset="-128"/>
                <a:cs typeface="HiraKakuStd-W5-Identity-H"/>
              </a:rPr>
              <a:t>散らばりぐあいは</a:t>
            </a:r>
            <a:r>
              <a:rPr lang="en-US" altLang="ja-JP" sz="2000" kern="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lang="ja-JP" altLang="ja-JP" sz="2000" kern="0" dirty="0" err="1">
                <a:latin typeface="ＭＳ ゴシック" panose="020B0609070205080204" pitchFamily="49" charset="-128"/>
                <a:ea typeface="ＭＳ ゴシック" panose="020B0609070205080204" pitchFamily="49" charset="-128"/>
                <a:cs typeface="HiraKakuStd-W5-Identity-H"/>
              </a:rPr>
              <a:t>さんの</a:t>
            </a:r>
            <a:r>
              <a:rPr lang="ja-JP" altLang="ja-JP" sz="2000" kern="0" dirty="0">
                <a:latin typeface="ＭＳ ゴシック" panose="020B0609070205080204" pitchFamily="49" charset="-128"/>
                <a:ea typeface="ＭＳ ゴシック" panose="020B0609070205080204" pitchFamily="49" charset="-128"/>
                <a:cs typeface="HiraKakuStd-W5-Identity-H"/>
              </a:rPr>
              <a:t>方が大きい</a:t>
            </a:r>
            <a:r>
              <a:rPr lang="ja-JP" altLang="ja-JP" sz="2000" kern="0" dirty="0">
                <a:latin typeface="ＭＳ ゴシック" panose="020B0609070205080204" pitchFamily="49" charset="-128"/>
                <a:ea typeface="ＭＳ ゴシック" panose="020B0609070205080204" pitchFamily="49" charset="-128"/>
                <a:cs typeface="HiraMinPro-W3-Identity-H"/>
              </a:rPr>
              <a:t>。</a:t>
            </a:r>
            <a:endParaRPr lang="ja-JP" alt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95160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2" grpId="0"/>
      <p:bldP spid="24" grpId="0"/>
      <p:bldP spid="25" grpId="0"/>
      <p:bldP spid="26"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2550" y="3895996"/>
            <a:ext cx="8978900" cy="2736494"/>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6" name="タイトル 1"/>
          <p:cNvSpPr txBox="1">
            <a:spLocks/>
          </p:cNvSpPr>
          <p:nvPr/>
        </p:nvSpPr>
        <p:spPr bwMode="auto">
          <a:xfrm>
            <a:off x="257175" y="84138"/>
            <a:ext cx="8563297"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３ 四分位数と箱</a:t>
            </a:r>
            <a:r>
              <a:rPr lang="ja-JP" altLang="en-US" sz="2800" b="1" dirty="0" err="1">
                <a:solidFill>
                  <a:schemeClr val="tx1"/>
                </a:solidFill>
                <a:latin typeface="+mn-ea"/>
              </a:rPr>
              <a:t>ひげ</a:t>
            </a:r>
            <a:r>
              <a:rPr lang="ja-JP" altLang="en-US" sz="2800" b="1" dirty="0">
                <a:solidFill>
                  <a:schemeClr val="tx1"/>
                </a:solidFill>
                <a:latin typeface="+mn-ea"/>
              </a:rPr>
              <a:t>図　</a:t>
            </a:r>
            <a:r>
              <a:rPr lang="en-US" altLang="ja-JP" sz="2000" b="1" dirty="0">
                <a:solidFill>
                  <a:schemeClr val="tx1"/>
                </a:solidFill>
                <a:latin typeface="+mn-ea"/>
              </a:rPr>
              <a:t>– </a:t>
            </a:r>
            <a:r>
              <a:rPr lang="ja-JP" altLang="en-US" sz="2000" b="1" dirty="0">
                <a:solidFill>
                  <a:schemeClr val="tx1"/>
                </a:solidFill>
                <a:latin typeface="+mn-ea"/>
              </a:rPr>
              <a:t>箱</a:t>
            </a:r>
            <a:r>
              <a:rPr lang="ja-JP" altLang="en-US" sz="2000" b="1" dirty="0" err="1">
                <a:solidFill>
                  <a:schemeClr val="tx1"/>
                </a:solidFill>
                <a:latin typeface="+mn-ea"/>
              </a:rPr>
              <a:t>ひげ</a:t>
            </a:r>
            <a:r>
              <a:rPr lang="ja-JP" altLang="en-US" sz="2000" b="1" dirty="0">
                <a:solidFill>
                  <a:schemeClr val="tx1"/>
                </a:solidFill>
                <a:latin typeface="+mn-ea"/>
              </a:rPr>
              <a:t>図</a:t>
            </a:r>
            <a:r>
              <a:rPr lang="en-US" altLang="ja-JP" sz="2000" b="1" dirty="0">
                <a:solidFill>
                  <a:schemeClr val="tx1"/>
                </a:solidFill>
                <a:latin typeface="+mn-ea"/>
              </a:rPr>
              <a:t>-</a:t>
            </a:r>
            <a:r>
              <a:rPr lang="ja-JP" altLang="en-US" sz="2800" b="1" dirty="0">
                <a:solidFill>
                  <a:schemeClr val="tx1"/>
                </a:solidFill>
                <a:latin typeface="+mn-ea"/>
              </a:rPr>
              <a:t>　</a:t>
            </a:r>
            <a:r>
              <a:rPr lang="ja-JP" altLang="en-US" sz="2800" b="1" dirty="0">
                <a:solidFill>
                  <a:schemeClr val="accent2">
                    <a:lumMod val="50000"/>
                  </a:schemeClr>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p.133)</a:t>
            </a:r>
            <a:endParaRPr lang="ja-JP" altLang="en-US" sz="1600" b="1" dirty="0">
              <a:solidFill>
                <a:schemeClr val="tx1"/>
              </a:solidFill>
              <a:latin typeface="+mn-ea"/>
            </a:endParaRPr>
          </a:p>
        </p:txBody>
      </p:sp>
      <p:sp>
        <p:nvSpPr>
          <p:cNvPr id="12" name="正方形/長方形 84"/>
          <p:cNvSpPr>
            <a:spLocks noChangeArrowheads="1"/>
          </p:cNvSpPr>
          <p:nvPr/>
        </p:nvSpPr>
        <p:spPr bwMode="auto">
          <a:xfrm>
            <a:off x="323851" y="3848100"/>
            <a:ext cx="861987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defRPr/>
            </a:pPr>
            <a:r>
              <a:rPr lang="en-US" altLang="ja-JP" sz="2800" dirty="0">
                <a:latin typeface="ＭＳ 明朝" panose="02020609040205080304" pitchFamily="17" charset="-128"/>
                <a:ea typeface="ＭＳ 明朝" panose="02020609040205080304" pitchFamily="17" charset="-128"/>
              </a:rPr>
              <a:t>(</a:t>
            </a:r>
            <a:r>
              <a:rPr lang="ja-JP" altLang="en-US" sz="2800" b="1" dirty="0">
                <a:solidFill>
                  <a:srgbClr val="FF0000"/>
                </a:solidFill>
                <a:latin typeface="ＭＳ ゴシック" panose="020B0609070205080204" pitchFamily="49" charset="-128"/>
                <a:ea typeface="ＭＳ ゴシック" panose="020B0609070205080204" pitchFamily="49" charset="-128"/>
              </a:rPr>
              <a:t>箱</a:t>
            </a:r>
            <a:r>
              <a:rPr lang="ja-JP" altLang="en-US" sz="2800" b="1" dirty="0" err="1">
                <a:solidFill>
                  <a:srgbClr val="FF0000"/>
                </a:solidFill>
                <a:latin typeface="ＭＳ ゴシック" panose="020B0609070205080204" pitchFamily="49" charset="-128"/>
                <a:ea typeface="ＭＳ ゴシック" panose="020B0609070205080204" pitchFamily="49" charset="-128"/>
              </a:rPr>
              <a:t>ひげ</a:t>
            </a:r>
            <a:r>
              <a:rPr lang="ja-JP" altLang="en-US" sz="2800" b="1" dirty="0">
                <a:solidFill>
                  <a:srgbClr val="FF0000"/>
                </a:solidFill>
                <a:latin typeface="ＭＳ ゴシック" panose="020B0609070205080204" pitchFamily="49" charset="-128"/>
                <a:ea typeface="ＭＳ ゴシック" panose="020B0609070205080204" pitchFamily="49" charset="-128"/>
              </a:rPr>
              <a:t>図</a:t>
            </a:r>
            <a:r>
              <a:rPr lang="en-US" altLang="ja-JP" sz="2800" dirty="0">
                <a:latin typeface="ＭＳ 明朝" panose="02020609040205080304" pitchFamily="17" charset="-128"/>
                <a:ea typeface="ＭＳ 明朝" panose="02020609040205080304" pitchFamily="17" charset="-128"/>
              </a:rPr>
              <a:t>)</a:t>
            </a:r>
            <a:r>
              <a:rPr lang="ja-JP" altLang="en-US" sz="2800" dirty="0">
                <a:latin typeface="ＭＳ 明朝" panose="02020609040205080304" pitchFamily="17" charset="-128"/>
                <a:ea typeface="ＭＳ 明朝" panose="02020609040205080304" pitchFamily="17" charset="-128"/>
              </a:rPr>
              <a:t>：</a:t>
            </a:r>
            <a:r>
              <a:rPr lang="ja-JP" altLang="ja-JP" sz="2800" dirty="0">
                <a:latin typeface="ＭＳ ゴシック" panose="020B0609070205080204" pitchFamily="49" charset="-128"/>
                <a:ea typeface="ＭＳ ゴシック" panose="020B0609070205080204" pitchFamily="49" charset="-128"/>
              </a:rPr>
              <a:t>データの分布を表すため</a:t>
            </a:r>
            <a:r>
              <a:rPr lang="en-US" altLang="ja-JP" sz="2800" dirty="0">
                <a:latin typeface="ＭＳ ゴシック" panose="020B0609070205080204" pitchFamily="49" charset="-128"/>
                <a:ea typeface="ＭＳ ゴシック" panose="020B0609070205080204" pitchFamily="49" charset="-128"/>
              </a:rPr>
              <a:t>, </a:t>
            </a:r>
          </a:p>
          <a:p>
            <a:pPr marL="2062163">
              <a:lnSpc>
                <a:spcPct val="150000"/>
              </a:lnSpc>
              <a:defRPr/>
            </a:pPr>
            <a:r>
              <a:rPr lang="ja-JP" altLang="ja-JP" sz="2800" dirty="0">
                <a:solidFill>
                  <a:srgbClr val="7030A0"/>
                </a:solidFill>
                <a:latin typeface="ＭＳ ゴシック" panose="020B0609070205080204" pitchFamily="49" charset="-128"/>
                <a:ea typeface="ＭＳ ゴシック" panose="020B0609070205080204" pitchFamily="49" charset="-128"/>
              </a:rPr>
              <a:t>最小値</a:t>
            </a:r>
            <a:r>
              <a:rPr lang="en-US" altLang="ja-JP" sz="2800" dirty="0">
                <a:latin typeface="ＭＳ ゴシック" panose="020B0609070205080204" pitchFamily="49" charset="-128"/>
                <a:ea typeface="ＭＳ ゴシック" panose="020B0609070205080204" pitchFamily="49" charset="-128"/>
              </a:rPr>
              <a:t>, </a:t>
            </a:r>
            <a:r>
              <a:rPr lang="ja-JP" altLang="ja-JP" sz="2800" dirty="0">
                <a:solidFill>
                  <a:srgbClr val="00B050"/>
                </a:solidFill>
                <a:latin typeface="ＭＳ ゴシック" panose="020B0609070205080204" pitchFamily="49" charset="-128"/>
                <a:ea typeface="ＭＳ ゴシック" panose="020B0609070205080204" pitchFamily="49" charset="-128"/>
              </a:rPr>
              <a:t>第</a:t>
            </a:r>
            <a:r>
              <a:rPr lang="en-US" altLang="ja-JP" sz="2800" dirty="0">
                <a:solidFill>
                  <a:srgbClr val="00B050"/>
                </a:solidFill>
                <a:latin typeface="ＭＳ 明朝" panose="02020609040205080304" pitchFamily="17" charset="-128"/>
                <a:ea typeface="ＭＳ 明朝" panose="02020609040205080304" pitchFamily="17" charset="-128"/>
              </a:rPr>
              <a:t>1</a:t>
            </a:r>
            <a:r>
              <a:rPr lang="ja-JP" altLang="ja-JP" sz="2800" dirty="0">
                <a:solidFill>
                  <a:srgbClr val="00B050"/>
                </a:solidFill>
                <a:latin typeface="ＭＳ ゴシック" panose="020B0609070205080204" pitchFamily="49" charset="-128"/>
                <a:ea typeface="ＭＳ ゴシック" panose="020B0609070205080204" pitchFamily="49" charset="-128"/>
              </a:rPr>
              <a:t>四分位数</a:t>
            </a:r>
            <a:r>
              <a:rPr lang="en-US" altLang="ja-JP" sz="2800" dirty="0">
                <a:latin typeface="ＭＳ ゴシック" panose="020B0609070205080204" pitchFamily="49" charset="-128"/>
                <a:ea typeface="ＭＳ ゴシック" panose="020B0609070205080204" pitchFamily="49" charset="-128"/>
              </a:rPr>
              <a:t>,</a:t>
            </a:r>
            <a:r>
              <a:rPr lang="ja-JP" altLang="ja-JP" sz="2800" dirty="0">
                <a:solidFill>
                  <a:srgbClr val="FF0000"/>
                </a:solidFill>
                <a:latin typeface="ＭＳ ゴシック" panose="020B0609070205080204" pitchFamily="49" charset="-128"/>
                <a:ea typeface="ＭＳ ゴシック" panose="020B0609070205080204" pitchFamily="49" charset="-128"/>
              </a:rPr>
              <a:t>第</a:t>
            </a:r>
            <a:r>
              <a:rPr lang="en-US" altLang="ja-JP" sz="2800" dirty="0">
                <a:solidFill>
                  <a:srgbClr val="FF0000"/>
                </a:solidFill>
                <a:latin typeface="ＭＳ 明朝" panose="02020609040205080304" pitchFamily="17" charset="-128"/>
                <a:ea typeface="ＭＳ 明朝" panose="02020609040205080304" pitchFamily="17" charset="-128"/>
              </a:rPr>
              <a:t>2</a:t>
            </a:r>
            <a:r>
              <a:rPr lang="ja-JP" altLang="ja-JP" sz="2800" dirty="0">
                <a:solidFill>
                  <a:srgbClr val="FF0000"/>
                </a:solidFill>
                <a:latin typeface="ＭＳ ゴシック" panose="020B0609070205080204" pitchFamily="49" charset="-128"/>
                <a:ea typeface="ＭＳ ゴシック" panose="020B0609070205080204" pitchFamily="49" charset="-128"/>
              </a:rPr>
              <a:t>四分</a:t>
            </a:r>
            <a:r>
              <a:rPr lang="ja-JP" altLang="ja-JP" sz="2800" dirty="0" smtClean="0">
                <a:solidFill>
                  <a:srgbClr val="FF0000"/>
                </a:solidFill>
                <a:latin typeface="ＭＳ ゴシック" panose="020B0609070205080204" pitchFamily="49" charset="-128"/>
                <a:ea typeface="ＭＳ ゴシック" panose="020B0609070205080204" pitchFamily="49" charset="-128"/>
              </a:rPr>
              <a:t>位数</a:t>
            </a:r>
            <a:r>
              <a:rPr lang="ja-JP" altLang="en-US" sz="2800" dirty="0" smtClean="0">
                <a:solidFill>
                  <a:srgbClr val="FF0000"/>
                </a:solidFill>
                <a:latin typeface="ＭＳ ゴシック" panose="020B0609070205080204" pitchFamily="49" charset="-128"/>
                <a:ea typeface="ＭＳ ゴシック" panose="020B0609070205080204" pitchFamily="49" charset="-128"/>
              </a:rPr>
              <a:t>（</a:t>
            </a:r>
            <a:r>
              <a:rPr lang="ja-JP" altLang="ja-JP" sz="2800" dirty="0" smtClean="0">
                <a:solidFill>
                  <a:srgbClr val="FF0000"/>
                </a:solidFill>
                <a:latin typeface="ＭＳ ゴシック" panose="020B0609070205080204" pitchFamily="49" charset="-128"/>
                <a:ea typeface="ＭＳ ゴシック" panose="020B0609070205080204" pitchFamily="49" charset="-128"/>
              </a:rPr>
              <a:t>中央値</a:t>
            </a:r>
            <a:r>
              <a:rPr lang="ja-JP" altLang="en-US" sz="2800" dirty="0">
                <a:solidFill>
                  <a:srgbClr val="FF0000"/>
                </a:solidFill>
                <a:latin typeface="ＭＳ ゴシック" panose="020B0609070205080204" pitchFamily="49" charset="-128"/>
                <a:ea typeface="ＭＳ ゴシック" panose="020B0609070205080204" pitchFamily="49" charset="-128"/>
              </a:rPr>
              <a:t>）</a:t>
            </a:r>
            <a:r>
              <a:rPr lang="en-US" altLang="ja-JP" sz="2800" dirty="0">
                <a:latin typeface="ＭＳ ゴシック" panose="020B0609070205080204" pitchFamily="49" charset="-128"/>
                <a:ea typeface="ＭＳ ゴシック" panose="020B0609070205080204" pitchFamily="49" charset="-128"/>
              </a:rPr>
              <a:t>, </a:t>
            </a:r>
            <a:r>
              <a:rPr lang="ja-JP" altLang="ja-JP" sz="2800" dirty="0">
                <a:solidFill>
                  <a:srgbClr val="0070C0"/>
                </a:solidFill>
                <a:latin typeface="ＭＳ ゴシック" panose="020B0609070205080204" pitchFamily="49" charset="-128"/>
                <a:ea typeface="ＭＳ ゴシック" panose="020B0609070205080204" pitchFamily="49" charset="-128"/>
              </a:rPr>
              <a:t>第</a:t>
            </a:r>
            <a:r>
              <a:rPr lang="en-US" altLang="ja-JP" sz="2800" dirty="0">
                <a:solidFill>
                  <a:srgbClr val="0070C0"/>
                </a:solidFill>
                <a:latin typeface="ＭＳ 明朝" panose="02020609040205080304" pitchFamily="17" charset="-128"/>
                <a:ea typeface="ＭＳ 明朝" panose="02020609040205080304" pitchFamily="17" charset="-128"/>
              </a:rPr>
              <a:t>3</a:t>
            </a:r>
            <a:r>
              <a:rPr lang="ja-JP" altLang="ja-JP" sz="2800" dirty="0">
                <a:solidFill>
                  <a:srgbClr val="0070C0"/>
                </a:solidFill>
                <a:latin typeface="ＭＳ ゴシック" panose="020B0609070205080204" pitchFamily="49" charset="-128"/>
                <a:ea typeface="ＭＳ ゴシック" panose="020B0609070205080204" pitchFamily="49" charset="-128"/>
              </a:rPr>
              <a:t>四分位数</a:t>
            </a:r>
            <a:r>
              <a:rPr lang="en-US" altLang="ja-JP" sz="2800" dirty="0">
                <a:latin typeface="ＭＳ ゴシック" panose="020B0609070205080204" pitchFamily="49" charset="-128"/>
                <a:ea typeface="ＭＳ ゴシック" panose="020B0609070205080204" pitchFamily="49" charset="-128"/>
              </a:rPr>
              <a:t>, </a:t>
            </a:r>
            <a:r>
              <a:rPr lang="ja-JP" altLang="ja-JP" sz="2800" dirty="0">
                <a:solidFill>
                  <a:schemeClr val="accent4">
                    <a:lumMod val="50000"/>
                  </a:schemeClr>
                </a:solidFill>
                <a:latin typeface="ＭＳ ゴシック" panose="020B0609070205080204" pitchFamily="49" charset="-128"/>
                <a:ea typeface="ＭＳ ゴシック" panose="020B0609070205080204" pitchFamily="49" charset="-128"/>
              </a:rPr>
              <a:t>最大値</a:t>
            </a:r>
            <a:r>
              <a:rPr lang="ja-JP" altLang="ja-JP" sz="2800" dirty="0">
                <a:latin typeface="ＭＳ ゴシック" panose="020B0609070205080204" pitchFamily="49" charset="-128"/>
                <a:ea typeface="ＭＳ ゴシック" panose="020B0609070205080204" pitchFamily="49" charset="-128"/>
              </a:rPr>
              <a:t>を箱と</a:t>
            </a:r>
            <a:r>
              <a:rPr lang="ja-JP" altLang="ja-JP" sz="2800" dirty="0" smtClean="0">
                <a:latin typeface="ＭＳ ゴシック" panose="020B0609070205080204" pitchFamily="49" charset="-128"/>
                <a:ea typeface="ＭＳ ゴシック" panose="020B0609070205080204" pitchFamily="49" charset="-128"/>
              </a:rPr>
              <a:t>線</a:t>
            </a:r>
            <a:r>
              <a:rPr lang="ja-JP" altLang="en-US" sz="2800" dirty="0" smtClean="0">
                <a:latin typeface="ＭＳ ゴシック" panose="020B0609070205080204" pitchFamily="49" charset="-128"/>
                <a:ea typeface="ＭＳ ゴシック" panose="020B0609070205080204" pitchFamily="49" charset="-128"/>
              </a:rPr>
              <a:t>（</a:t>
            </a:r>
            <a:r>
              <a:rPr lang="ja-JP" altLang="ja-JP" sz="2800" dirty="0" smtClean="0">
                <a:latin typeface="ＭＳ ゴシック" panose="020B0609070205080204" pitchFamily="49" charset="-128"/>
                <a:ea typeface="ＭＳ ゴシック" panose="020B0609070205080204" pitchFamily="49" charset="-128"/>
              </a:rPr>
              <a:t>ひげ</a:t>
            </a:r>
            <a:r>
              <a:rPr lang="ja-JP" altLang="en-US" sz="2800" dirty="0" smtClean="0">
                <a:latin typeface="ＭＳ ゴシック" panose="020B0609070205080204" pitchFamily="49" charset="-128"/>
                <a:ea typeface="ＭＳ ゴシック" panose="020B0609070205080204" pitchFamily="49" charset="-128"/>
              </a:rPr>
              <a:t>）</a:t>
            </a:r>
            <a:r>
              <a:rPr lang="ja-JP" altLang="ja-JP" sz="2800" dirty="0" smtClean="0">
                <a:latin typeface="ＭＳ ゴシック" panose="020B0609070205080204" pitchFamily="49" charset="-128"/>
                <a:ea typeface="ＭＳ ゴシック" panose="020B0609070205080204" pitchFamily="49" charset="-128"/>
              </a:rPr>
              <a:t>を</a:t>
            </a:r>
            <a:r>
              <a:rPr lang="ja-JP" altLang="ja-JP" sz="2800" dirty="0">
                <a:latin typeface="ＭＳ ゴシック" panose="020B0609070205080204" pitchFamily="49" charset="-128"/>
                <a:ea typeface="ＭＳ ゴシック" panose="020B0609070205080204" pitchFamily="49" charset="-128"/>
              </a:rPr>
              <a:t>用い</a:t>
            </a:r>
            <a:r>
              <a:rPr lang="ja-JP" altLang="en-US" sz="2800" dirty="0">
                <a:latin typeface="ＭＳ ゴシック" panose="020B0609070205080204" pitchFamily="49" charset="-128"/>
                <a:ea typeface="ＭＳ ゴシック" panose="020B0609070205080204" pitchFamily="49" charset="-128"/>
              </a:rPr>
              <a:t>て</a:t>
            </a:r>
            <a:r>
              <a:rPr lang="en-US" altLang="ja-JP" sz="2800" dirty="0">
                <a:latin typeface="ＭＳ 明朝" panose="02020609040205080304" pitchFamily="17" charset="-128"/>
                <a:ea typeface="ＭＳ 明朝" panose="02020609040205080304" pitchFamily="17" charset="-128"/>
              </a:rPr>
              <a:t>1</a:t>
            </a:r>
            <a:r>
              <a:rPr lang="ja-JP" altLang="en-US" sz="2800" dirty="0" err="1">
                <a:latin typeface="ＭＳ ゴシック" panose="020B0609070205080204" pitchFamily="49" charset="-128"/>
                <a:ea typeface="ＭＳ ゴシック" panose="020B0609070205080204" pitchFamily="49" charset="-128"/>
              </a:rPr>
              <a:t>つの</a:t>
            </a:r>
            <a:r>
              <a:rPr lang="ja-JP" altLang="ja-JP" sz="2800" dirty="0">
                <a:latin typeface="ＭＳ ゴシック" panose="020B0609070205080204" pitchFamily="49" charset="-128"/>
                <a:ea typeface="ＭＳ ゴシック" panose="020B0609070205080204" pitchFamily="49" charset="-128"/>
              </a:rPr>
              <a:t>図</a:t>
            </a:r>
            <a:r>
              <a:rPr lang="ja-JP" altLang="en-US" sz="2800" dirty="0">
                <a:latin typeface="ＭＳ ゴシック" panose="020B0609070205080204" pitchFamily="49" charset="-128"/>
                <a:ea typeface="ＭＳ ゴシック" panose="020B0609070205080204" pitchFamily="49" charset="-128"/>
              </a:rPr>
              <a:t>に表したもの</a:t>
            </a:r>
            <a:r>
              <a:rPr lang="ja-JP" altLang="ja-JP" sz="2800" dirty="0">
                <a:latin typeface="ＭＳ ゴシック" panose="020B0609070205080204" pitchFamily="49" charset="-128"/>
                <a:ea typeface="ＭＳ ゴシック" panose="020B0609070205080204" pitchFamily="49" charset="-128"/>
              </a:rPr>
              <a:t>。</a:t>
            </a:r>
            <a:endParaRPr lang="en-US" altLang="ja-JP" sz="2800" dirty="0">
              <a:latin typeface="ＭＳ ゴシック" panose="020B0609070205080204" pitchFamily="49" charset="-128"/>
              <a:ea typeface="ＭＳ ゴシック" panose="020B0609070205080204" pitchFamily="49" charset="-128"/>
            </a:endParaRPr>
          </a:p>
        </p:txBody>
      </p:sp>
      <p:pic>
        <p:nvPicPr>
          <p:cNvPr id="13" name="Picture 8" descr="E:\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25892">
            <a:off x="231775" y="1119188"/>
            <a:ext cx="16938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http://livedoor.blogimg.jp/obotchan/imgs/4/a/4a3e9612.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21864">
            <a:off x="963613" y="2840038"/>
            <a:ext cx="1042987"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http://livedoor.blogimg.jp/obotchan/imgs/4/a/4a3e9612.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39523">
            <a:off x="7796213" y="1152525"/>
            <a:ext cx="104298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下矢印吹き出し 16"/>
          <p:cNvSpPr/>
          <p:nvPr/>
        </p:nvSpPr>
        <p:spPr>
          <a:xfrm>
            <a:off x="2339975" y="1484313"/>
            <a:ext cx="4032250" cy="2160587"/>
          </a:xfrm>
          <a:prstGeom prst="downArrowCallout">
            <a:avLst>
              <a:gd name="adj1" fmla="val 34450"/>
              <a:gd name="adj2" fmla="val 39766"/>
              <a:gd name="adj3" fmla="val 25000"/>
              <a:gd name="adj4" fmla="val 64977"/>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ja-JP" altLang="en-US" sz="6000" dirty="0">
                <a:effectLst>
                  <a:outerShdw blurRad="38100" dist="38100" dir="2700000" algn="tl">
                    <a:srgbClr val="000000">
                      <a:alpha val="43137"/>
                    </a:srgbClr>
                  </a:outerShdw>
                </a:effectLst>
                <a:latin typeface="HGP創英角ｺﾞｼｯｸUB" pitchFamily="50" charset="-128"/>
                <a:ea typeface="HGP創英角ｺﾞｼｯｸUB" pitchFamily="50" charset="-128"/>
              </a:rPr>
              <a:t>箱</a:t>
            </a:r>
            <a:r>
              <a:rPr lang="ja-JP" altLang="en-US" sz="6000" dirty="0" err="1">
                <a:effectLst>
                  <a:outerShdw blurRad="38100" dist="38100" dir="2700000" algn="tl">
                    <a:srgbClr val="000000">
                      <a:alpha val="43137"/>
                    </a:srgbClr>
                  </a:outerShdw>
                </a:effectLst>
                <a:latin typeface="HGP創英角ｺﾞｼｯｸUB" pitchFamily="50" charset="-128"/>
                <a:ea typeface="HGP創英角ｺﾞｼｯｸUB" pitchFamily="50" charset="-128"/>
              </a:rPr>
              <a:t>ひげ</a:t>
            </a:r>
            <a:r>
              <a:rPr lang="ja-JP" altLang="en-US" sz="6000" dirty="0">
                <a:effectLst>
                  <a:outerShdw blurRad="38100" dist="38100" dir="2700000" algn="tl">
                    <a:srgbClr val="000000">
                      <a:alpha val="43137"/>
                    </a:srgbClr>
                  </a:outerShdw>
                </a:effectLst>
                <a:latin typeface="HGP創英角ｺﾞｼｯｸUB" pitchFamily="50" charset="-128"/>
                <a:ea typeface="HGP創英角ｺﾞｼｯｸUB" pitchFamily="50" charset="-128"/>
              </a:rPr>
              <a:t>図</a:t>
            </a:r>
          </a:p>
        </p:txBody>
      </p:sp>
      <p:pic>
        <p:nvPicPr>
          <p:cNvPr id="35850" name="Picture 10" descr="C:\Users\T1666\Desktop\other_ca_01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05157">
            <a:off x="6581775" y="2203450"/>
            <a:ext cx="2589213"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メモ 100"/>
          <p:cNvSpPr/>
          <p:nvPr/>
        </p:nvSpPr>
        <p:spPr>
          <a:xfrm>
            <a:off x="427650" y="4005064"/>
            <a:ext cx="1840094" cy="414337"/>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35850"/>
                                        </p:tgtEl>
                                        <p:attrNameLst>
                                          <p:attrName>style.visibility</p:attrName>
                                        </p:attrNameLst>
                                      </p:cBhvr>
                                      <p:to>
                                        <p:strVal val="visible"/>
                                      </p:to>
                                    </p:set>
                                    <p:animEffect transition="in" filter="fade">
                                      <p:cBhvr>
                                        <p:cTn id="16" dur="500"/>
                                        <p:tgtEl>
                                          <p:spTgt spid="358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8" presetClass="exit" presetSubtype="6" fill="hold" grpId="0" nodeType="clickEffect">
                                  <p:stCondLst>
                                    <p:cond delay="0"/>
                                  </p:stCondLst>
                                  <p:childTnLst>
                                    <p:animEffect transition="out" filter="strips(downRight)">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直線コネクタ 88"/>
          <p:cNvCxnSpPr/>
          <p:nvPr/>
        </p:nvCxnSpPr>
        <p:spPr>
          <a:xfrm>
            <a:off x="8039100" y="2924175"/>
            <a:ext cx="0" cy="431800"/>
          </a:xfrm>
          <a:prstGeom prst="line">
            <a:avLst/>
          </a:prstGeom>
          <a:ln w="47625">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2998788" y="2995613"/>
            <a:ext cx="0" cy="385762"/>
          </a:xfrm>
          <a:prstGeom prst="line">
            <a:avLst/>
          </a:prstGeom>
          <a:ln w="47625">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4217988" y="2995613"/>
            <a:ext cx="1587" cy="385762"/>
          </a:xfrm>
          <a:prstGeom prst="line">
            <a:avLst/>
          </a:prstGeom>
          <a:ln w="47625">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6524625" y="2995613"/>
            <a:ext cx="1588" cy="385762"/>
          </a:xfrm>
          <a:prstGeom prst="line">
            <a:avLst/>
          </a:prstGeom>
          <a:ln w="47625">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5086350" y="3013075"/>
            <a:ext cx="0" cy="385763"/>
          </a:xfrm>
          <a:prstGeom prst="line">
            <a:avLst/>
          </a:prstGeom>
          <a:ln w="47625">
            <a:solidFill>
              <a:srgbClr val="00B050"/>
            </a:solidFill>
            <a:prstDash val="sysDot"/>
          </a:ln>
        </p:spPr>
        <p:style>
          <a:lnRef idx="1">
            <a:schemeClr val="accent1"/>
          </a:lnRef>
          <a:fillRef idx="0">
            <a:schemeClr val="accent1"/>
          </a:fillRef>
          <a:effectRef idx="0">
            <a:schemeClr val="accent1"/>
          </a:effectRef>
          <a:fontRef idx="minor">
            <a:schemeClr val="tx1"/>
          </a:fontRef>
        </p:style>
      </p:cxnSp>
      <p:grpSp>
        <p:nvGrpSpPr>
          <p:cNvPr id="34823" name="グループ化 57"/>
          <p:cNvGrpSpPr>
            <a:grpSpLocks/>
          </p:cNvGrpSpPr>
          <p:nvPr/>
        </p:nvGrpSpPr>
        <p:grpSpPr bwMode="auto">
          <a:xfrm>
            <a:off x="477838" y="2203450"/>
            <a:ext cx="7561262" cy="792163"/>
            <a:chOff x="755576" y="2708093"/>
            <a:chExt cx="7560840" cy="792152"/>
          </a:xfrm>
        </p:grpSpPr>
        <p:sp>
          <p:nvSpPr>
            <p:cNvPr id="20" name="正方形/長方形 19"/>
            <p:cNvSpPr/>
            <p:nvPr/>
          </p:nvSpPr>
          <p:spPr>
            <a:xfrm>
              <a:off x="3276385" y="2708093"/>
              <a:ext cx="3527228" cy="792152"/>
            </a:xfrm>
            <a:prstGeom prst="rect">
              <a:avLst/>
            </a:prstGeom>
            <a:ln w="5715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ja-JP" altLang="en-US" dirty="0"/>
            </a:p>
          </p:txBody>
        </p:sp>
        <p:cxnSp>
          <p:nvCxnSpPr>
            <p:cNvPr id="21" name="直線コネクタ 20"/>
            <p:cNvCxnSpPr/>
            <p:nvPr/>
          </p:nvCxnSpPr>
          <p:spPr>
            <a:xfrm>
              <a:off x="5352719" y="2828741"/>
              <a:ext cx="0" cy="57625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755576" y="3141475"/>
              <a:ext cx="252080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6803613" y="3141475"/>
              <a:ext cx="151280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755576" y="2852554"/>
              <a:ext cx="0" cy="57625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8316416" y="2852554"/>
              <a:ext cx="0" cy="57625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4497104" y="2708093"/>
              <a:ext cx="0" cy="7921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5065397" y="3117662"/>
              <a:ext cx="57623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917" name="テキスト ボックス 27"/>
          <p:cNvSpPr txBox="1">
            <a:spLocks noChangeArrowheads="1"/>
          </p:cNvSpPr>
          <p:nvPr/>
        </p:nvSpPr>
        <p:spPr bwMode="auto">
          <a:xfrm>
            <a:off x="4464050" y="1268413"/>
            <a:ext cx="647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algn="ctr" eaLnBrk="1" hangingPunct="1">
              <a:defRPr/>
            </a:pPr>
            <a:r>
              <a:rPr lang="ja-JP" altLang="en-US" sz="3200" b="1" dirty="0">
                <a:latin typeface="ＭＳ ゴシック" panose="020B0609070205080204" pitchFamily="49" charset="-128"/>
                <a:ea typeface="ＭＳ ゴシック" panose="020B0609070205080204" pitchFamily="49" charset="-128"/>
              </a:rPr>
              <a:t>箱</a:t>
            </a:r>
          </a:p>
        </p:txBody>
      </p:sp>
      <p:sp>
        <p:nvSpPr>
          <p:cNvPr id="38918" name="テキスト ボックス 37"/>
          <p:cNvSpPr txBox="1">
            <a:spLocks noChangeArrowheads="1"/>
          </p:cNvSpPr>
          <p:nvPr/>
        </p:nvSpPr>
        <p:spPr bwMode="auto">
          <a:xfrm>
            <a:off x="6802438" y="1616075"/>
            <a:ext cx="1009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algn="ctr" eaLnBrk="1" hangingPunct="1">
              <a:defRPr/>
            </a:pPr>
            <a:r>
              <a:rPr lang="ja-JP" altLang="en-US" sz="3200" b="1" dirty="0">
                <a:latin typeface="ＭＳ ゴシック" panose="020B0609070205080204" pitchFamily="49" charset="-128"/>
                <a:ea typeface="ＭＳ ゴシック" panose="020B0609070205080204" pitchFamily="49" charset="-128"/>
              </a:rPr>
              <a:t>ひげ</a:t>
            </a:r>
          </a:p>
        </p:txBody>
      </p:sp>
      <p:sp>
        <p:nvSpPr>
          <p:cNvPr id="38919" name="テキスト ボックス 44"/>
          <p:cNvSpPr txBox="1">
            <a:spLocks noChangeArrowheads="1"/>
          </p:cNvSpPr>
          <p:nvPr/>
        </p:nvSpPr>
        <p:spPr bwMode="auto">
          <a:xfrm>
            <a:off x="1260475" y="1635125"/>
            <a:ext cx="1008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algn="ctr" eaLnBrk="1" hangingPunct="1">
              <a:defRPr/>
            </a:pPr>
            <a:r>
              <a:rPr lang="ja-JP" altLang="en-US" sz="3200" b="1" dirty="0">
                <a:latin typeface="ＭＳ ゴシック" panose="020B0609070205080204" pitchFamily="49" charset="-128"/>
                <a:ea typeface="ＭＳ ゴシック" panose="020B0609070205080204" pitchFamily="49" charset="-128"/>
              </a:rPr>
              <a:t>ひげ</a:t>
            </a:r>
          </a:p>
        </p:txBody>
      </p:sp>
      <p:grpSp>
        <p:nvGrpSpPr>
          <p:cNvPr id="34827" name="グループ化 11"/>
          <p:cNvGrpSpPr>
            <a:grpSpLocks/>
          </p:cNvGrpSpPr>
          <p:nvPr/>
        </p:nvGrpSpPr>
        <p:grpSpPr bwMode="auto">
          <a:xfrm>
            <a:off x="250825" y="3236913"/>
            <a:ext cx="8424863" cy="288925"/>
            <a:chOff x="251520" y="3212976"/>
            <a:chExt cx="8207375" cy="288032"/>
          </a:xfrm>
        </p:grpSpPr>
        <p:cxnSp>
          <p:nvCxnSpPr>
            <p:cNvPr id="32" name="直線コネクタ 31"/>
            <p:cNvCxnSpPr/>
            <p:nvPr/>
          </p:nvCxnSpPr>
          <p:spPr>
            <a:xfrm>
              <a:off x="251520" y="3356992"/>
              <a:ext cx="82073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H="1">
              <a:off x="8243928" y="3356992"/>
              <a:ext cx="214967" cy="14401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flipV="1">
              <a:off x="8243928" y="3212976"/>
              <a:ext cx="214967" cy="144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921" name="正方形/長方形 78"/>
          <p:cNvSpPr>
            <a:spLocks noChangeArrowheads="1"/>
          </p:cNvSpPr>
          <p:nvPr/>
        </p:nvSpPr>
        <p:spPr bwMode="auto">
          <a:xfrm>
            <a:off x="2339752" y="3886200"/>
            <a:ext cx="30210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ja-JP" sz="3200" b="1" dirty="0">
                <a:latin typeface="ＭＳ 明朝" panose="02020609040205080304" pitchFamily="17" charset="-128"/>
                <a:ea typeface="ＭＳ 明朝" panose="02020609040205080304" pitchFamily="17" charset="-128"/>
              </a:rPr>
              <a:t>(</a:t>
            </a:r>
            <a:r>
              <a:rPr lang="ja-JP" altLang="en-US" sz="3200" b="1" dirty="0">
                <a:solidFill>
                  <a:srgbClr val="FF0000"/>
                </a:solidFill>
                <a:latin typeface="ＭＳ ゴシック" panose="020B0609070205080204" pitchFamily="49" charset="-128"/>
                <a:ea typeface="ＭＳ ゴシック" panose="020B0609070205080204" pitchFamily="49" charset="-128"/>
              </a:rPr>
              <a:t>第</a:t>
            </a:r>
            <a:r>
              <a:rPr lang="en-US" altLang="ja-JP" sz="3200" b="1" dirty="0">
                <a:solidFill>
                  <a:srgbClr val="FF0000"/>
                </a:solidFill>
                <a:latin typeface="ＭＳ 明朝" panose="02020609040205080304" pitchFamily="17" charset="-128"/>
                <a:ea typeface="ＭＳ 明朝" panose="02020609040205080304" pitchFamily="17" charset="-128"/>
              </a:rPr>
              <a:t>2</a:t>
            </a:r>
            <a:r>
              <a:rPr lang="ja-JP" altLang="en-US" sz="3200" b="1" dirty="0">
                <a:solidFill>
                  <a:srgbClr val="FF0000"/>
                </a:solidFill>
                <a:latin typeface="ＭＳ ゴシック" panose="020B0609070205080204" pitchFamily="49" charset="-128"/>
                <a:ea typeface="ＭＳ ゴシック" panose="020B0609070205080204" pitchFamily="49" charset="-128"/>
              </a:rPr>
              <a:t>四分位数</a:t>
            </a:r>
            <a:r>
              <a:rPr lang="en-US" altLang="ja-JP" sz="3200" b="1" dirty="0">
                <a:latin typeface="ＭＳ 明朝" panose="02020609040205080304" pitchFamily="17" charset="-128"/>
                <a:ea typeface="ＭＳ 明朝" panose="02020609040205080304" pitchFamily="17" charset="-128"/>
              </a:rPr>
              <a:t>)</a:t>
            </a:r>
          </a:p>
        </p:txBody>
      </p:sp>
      <p:sp>
        <p:nvSpPr>
          <p:cNvPr id="38922" name="正方形/長方形 81"/>
          <p:cNvSpPr>
            <a:spLocks noChangeArrowheads="1"/>
          </p:cNvSpPr>
          <p:nvPr/>
        </p:nvSpPr>
        <p:spPr bwMode="auto">
          <a:xfrm>
            <a:off x="250825" y="4429125"/>
            <a:ext cx="28813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altLang="ja-JP" sz="3200" b="1" dirty="0">
                <a:latin typeface="ＭＳ 明朝" panose="02020609040205080304" pitchFamily="17" charset="-128"/>
                <a:ea typeface="ＭＳ 明朝" panose="02020609040205080304" pitchFamily="17" charset="-128"/>
              </a:rPr>
              <a:t>(</a:t>
            </a:r>
            <a:r>
              <a:rPr lang="ja-JP" altLang="en-US" sz="3200" b="1" dirty="0">
                <a:solidFill>
                  <a:srgbClr val="FF0000"/>
                </a:solidFill>
                <a:latin typeface="ＭＳ ゴシック" panose="020B0609070205080204" pitchFamily="49" charset="-128"/>
                <a:ea typeface="ＭＳ ゴシック" panose="020B0609070205080204" pitchFamily="49" charset="-128"/>
              </a:rPr>
              <a:t>第</a:t>
            </a:r>
            <a:r>
              <a:rPr lang="en-US" altLang="ja-JP" sz="3200" b="1" dirty="0">
                <a:solidFill>
                  <a:srgbClr val="FF0000"/>
                </a:solidFill>
                <a:latin typeface="ＭＳ 明朝" panose="02020609040205080304" pitchFamily="17" charset="-128"/>
                <a:ea typeface="ＭＳ 明朝" panose="02020609040205080304" pitchFamily="17" charset="-128"/>
              </a:rPr>
              <a:t>1</a:t>
            </a:r>
            <a:r>
              <a:rPr lang="ja-JP" altLang="en-US" sz="3200" b="1" dirty="0">
                <a:solidFill>
                  <a:srgbClr val="FF0000"/>
                </a:solidFill>
                <a:latin typeface="ＭＳ ゴシック" panose="020B0609070205080204" pitchFamily="49" charset="-128"/>
                <a:ea typeface="ＭＳ ゴシック" panose="020B0609070205080204" pitchFamily="49" charset="-128"/>
              </a:rPr>
              <a:t>四分位数</a:t>
            </a:r>
            <a:r>
              <a:rPr lang="en-US" altLang="ja-JP" sz="3200" b="1" dirty="0">
                <a:latin typeface="ＭＳ 明朝" panose="02020609040205080304" pitchFamily="17" charset="-128"/>
                <a:ea typeface="ＭＳ 明朝" panose="02020609040205080304" pitchFamily="17" charset="-128"/>
              </a:rPr>
              <a:t>)</a:t>
            </a:r>
            <a:endParaRPr lang="ja-JP" altLang="ja-JP" sz="3200" b="1" dirty="0">
              <a:latin typeface="ＭＳ 明朝" panose="02020609040205080304" pitchFamily="17" charset="-128"/>
              <a:ea typeface="ＭＳ 明朝" panose="02020609040205080304" pitchFamily="17" charset="-128"/>
            </a:endParaRPr>
          </a:p>
        </p:txBody>
      </p:sp>
      <p:sp>
        <p:nvSpPr>
          <p:cNvPr id="38923" name="正方形/長方形 82"/>
          <p:cNvSpPr>
            <a:spLocks noChangeArrowheads="1"/>
          </p:cNvSpPr>
          <p:nvPr/>
        </p:nvSpPr>
        <p:spPr bwMode="auto">
          <a:xfrm>
            <a:off x="3416300" y="4783138"/>
            <a:ext cx="1587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ja-JP" altLang="en-US" sz="3200" b="1" dirty="0">
                <a:latin typeface="ＭＳ ゴシック" panose="020B0609070205080204" pitchFamily="49" charset="-128"/>
                <a:ea typeface="ＭＳ ゴシック" panose="020B0609070205080204" pitchFamily="49" charset="-128"/>
              </a:rPr>
              <a:t>中央値</a:t>
            </a:r>
            <a:endParaRPr lang="ja-JP" altLang="ja-JP" sz="3200" b="1" dirty="0">
              <a:latin typeface="ＭＳ ゴシック" panose="020B0609070205080204" pitchFamily="49" charset="-128"/>
              <a:ea typeface="ＭＳ ゴシック" panose="020B0609070205080204" pitchFamily="49" charset="-128"/>
            </a:endParaRPr>
          </a:p>
        </p:txBody>
      </p:sp>
      <p:sp>
        <p:nvSpPr>
          <p:cNvPr id="38924" name="正方形/長方形 83"/>
          <p:cNvSpPr>
            <a:spLocks noChangeArrowheads="1"/>
          </p:cNvSpPr>
          <p:nvPr/>
        </p:nvSpPr>
        <p:spPr bwMode="auto">
          <a:xfrm>
            <a:off x="5795963" y="4270375"/>
            <a:ext cx="29876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altLang="ja-JP" sz="3200" b="1" dirty="0">
                <a:latin typeface="ＭＳ 明朝" panose="02020609040205080304" pitchFamily="17" charset="-128"/>
                <a:ea typeface="ＭＳ 明朝" panose="02020609040205080304" pitchFamily="17" charset="-128"/>
              </a:rPr>
              <a:t>(</a:t>
            </a:r>
            <a:r>
              <a:rPr lang="ja-JP" altLang="en-US" sz="3200" b="1" dirty="0">
                <a:solidFill>
                  <a:srgbClr val="FF0000"/>
                </a:solidFill>
                <a:latin typeface="ＭＳ ゴシック" panose="020B0609070205080204" pitchFamily="49" charset="-128"/>
                <a:ea typeface="ＭＳ ゴシック" panose="020B0609070205080204" pitchFamily="49" charset="-128"/>
              </a:rPr>
              <a:t>第</a:t>
            </a:r>
            <a:r>
              <a:rPr lang="en-US" altLang="ja-JP" sz="3200" b="1" dirty="0">
                <a:solidFill>
                  <a:srgbClr val="FF0000"/>
                </a:solidFill>
                <a:latin typeface="ＭＳ 明朝" panose="02020609040205080304" pitchFamily="17" charset="-128"/>
                <a:ea typeface="ＭＳ 明朝" panose="02020609040205080304" pitchFamily="17" charset="-128"/>
              </a:rPr>
              <a:t>3</a:t>
            </a:r>
            <a:r>
              <a:rPr lang="ja-JP" altLang="en-US" sz="3200" b="1" dirty="0">
                <a:solidFill>
                  <a:srgbClr val="FF0000"/>
                </a:solidFill>
                <a:latin typeface="ＭＳ ゴシック" panose="020B0609070205080204" pitchFamily="49" charset="-128"/>
                <a:ea typeface="ＭＳ ゴシック" panose="020B0609070205080204" pitchFamily="49" charset="-128"/>
              </a:rPr>
              <a:t>四分位数</a:t>
            </a:r>
            <a:r>
              <a:rPr lang="en-US" altLang="ja-JP" sz="3200" b="1" dirty="0">
                <a:latin typeface="ＭＳ 明朝" panose="02020609040205080304" pitchFamily="17" charset="-128"/>
                <a:ea typeface="ＭＳ 明朝" panose="02020609040205080304" pitchFamily="17" charset="-128"/>
              </a:rPr>
              <a:t>)</a:t>
            </a:r>
            <a:endParaRPr lang="ja-JP" altLang="ja-JP" sz="3200" b="1" dirty="0">
              <a:latin typeface="ＭＳ 明朝" panose="02020609040205080304" pitchFamily="17" charset="-128"/>
              <a:ea typeface="ＭＳ 明朝" panose="02020609040205080304" pitchFamily="17" charset="-128"/>
            </a:endParaRPr>
          </a:p>
        </p:txBody>
      </p:sp>
      <p:sp>
        <p:nvSpPr>
          <p:cNvPr id="38926" name="正方形/長方形 85"/>
          <p:cNvSpPr>
            <a:spLocks noChangeArrowheads="1"/>
          </p:cNvSpPr>
          <p:nvPr/>
        </p:nvSpPr>
        <p:spPr bwMode="auto">
          <a:xfrm>
            <a:off x="7164388" y="3767138"/>
            <a:ext cx="19796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ja-JP" sz="3200" b="1" dirty="0">
                <a:latin typeface="ＭＳ 明朝" panose="02020609040205080304" pitchFamily="17" charset="-128"/>
                <a:ea typeface="ＭＳ 明朝" panose="02020609040205080304" pitchFamily="17" charset="-128"/>
              </a:rPr>
              <a:t>(</a:t>
            </a:r>
            <a:r>
              <a:rPr lang="ja-JP" altLang="en-US" sz="3200" b="1" dirty="0">
                <a:solidFill>
                  <a:srgbClr val="FF0000"/>
                </a:solidFill>
                <a:latin typeface="ＭＳ ゴシック" panose="020B0609070205080204" pitchFamily="49" charset="-128"/>
                <a:ea typeface="ＭＳ ゴシック" panose="020B0609070205080204" pitchFamily="49" charset="-128"/>
              </a:rPr>
              <a:t>最大値</a:t>
            </a:r>
            <a:r>
              <a:rPr lang="en-US" altLang="ja-JP" sz="3200" b="1" dirty="0">
                <a:latin typeface="ＭＳ 明朝" panose="02020609040205080304" pitchFamily="17" charset="-128"/>
                <a:ea typeface="ＭＳ 明朝" panose="02020609040205080304" pitchFamily="17" charset="-128"/>
              </a:rPr>
              <a:t>)</a:t>
            </a:r>
          </a:p>
        </p:txBody>
      </p:sp>
      <p:cxnSp>
        <p:nvCxnSpPr>
          <p:cNvPr id="15" name="直線コネクタ 14"/>
          <p:cNvCxnSpPr/>
          <p:nvPr/>
        </p:nvCxnSpPr>
        <p:spPr>
          <a:xfrm>
            <a:off x="477838" y="2949575"/>
            <a:ext cx="0" cy="431800"/>
          </a:xfrm>
          <a:prstGeom prst="line">
            <a:avLst/>
          </a:prstGeom>
          <a:ln w="47625">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38933" name="正方形/長方形 98"/>
          <p:cNvSpPr>
            <a:spLocks noChangeArrowheads="1"/>
          </p:cNvSpPr>
          <p:nvPr/>
        </p:nvSpPr>
        <p:spPr bwMode="auto">
          <a:xfrm rot="5400000">
            <a:off x="3730625" y="4510088"/>
            <a:ext cx="8270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ja-JP" altLang="en-US" sz="3200" dirty="0">
                <a:latin typeface="ＭＳ ゴシック" panose="020B0609070205080204" pitchFamily="49" charset="-128"/>
                <a:ea typeface="ＭＳ ゴシック" panose="020B0609070205080204" pitchFamily="49" charset="-128"/>
              </a:rPr>
              <a:t>＝</a:t>
            </a:r>
            <a:endParaRPr lang="en-US" altLang="ja-JP" sz="3200" dirty="0">
              <a:latin typeface="ＭＳ ゴシック" panose="020B0609070205080204" pitchFamily="49" charset="-128"/>
              <a:ea typeface="ＭＳ ゴシック" panose="020B0609070205080204" pitchFamily="49" charset="-128"/>
            </a:endParaRPr>
          </a:p>
        </p:txBody>
      </p:sp>
      <p:sp>
        <p:nvSpPr>
          <p:cNvPr id="38941" name="正方形/長方形 108"/>
          <p:cNvSpPr>
            <a:spLocks noChangeArrowheads="1"/>
          </p:cNvSpPr>
          <p:nvPr/>
        </p:nvSpPr>
        <p:spPr bwMode="auto">
          <a:xfrm>
            <a:off x="5668963" y="5003800"/>
            <a:ext cx="19986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ja-JP" altLang="en-US" sz="3200" b="1" dirty="0">
                <a:latin typeface="ＭＳ ゴシック" panose="020B0609070205080204" pitchFamily="49" charset="-128"/>
                <a:ea typeface="ＭＳ ゴシック" panose="020B0609070205080204" pitchFamily="49" charset="-128"/>
              </a:rPr>
              <a:t>平均値</a:t>
            </a:r>
            <a:endParaRPr lang="en-US" altLang="ja-JP" sz="3200" b="1" dirty="0">
              <a:latin typeface="ＭＳ ゴシック" panose="020B0609070205080204" pitchFamily="49" charset="-128"/>
              <a:ea typeface="ＭＳ ゴシック" panose="020B0609070205080204" pitchFamily="49" charset="-128"/>
            </a:endParaRPr>
          </a:p>
        </p:txBody>
      </p:sp>
      <p:cxnSp>
        <p:nvCxnSpPr>
          <p:cNvPr id="20480" name="直線矢印コネクタ 20479"/>
          <p:cNvCxnSpPr/>
          <p:nvPr/>
        </p:nvCxnSpPr>
        <p:spPr>
          <a:xfrm flipH="1" flipV="1">
            <a:off x="5118100" y="3478213"/>
            <a:ext cx="677863" cy="1597025"/>
          </a:xfrm>
          <a:prstGeom prst="straightConnector1">
            <a:avLst/>
          </a:prstGeom>
          <a:ln w="444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flipV="1">
            <a:off x="468313" y="3406775"/>
            <a:ext cx="0" cy="427038"/>
          </a:xfrm>
          <a:prstGeom prst="straightConnector1">
            <a:avLst/>
          </a:prstGeom>
          <a:ln w="444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flipV="1">
            <a:off x="8039100" y="3406775"/>
            <a:ext cx="0" cy="427038"/>
          </a:xfrm>
          <a:prstGeom prst="straightConnector1">
            <a:avLst/>
          </a:prstGeom>
          <a:ln w="444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flipV="1">
            <a:off x="4224338" y="3427413"/>
            <a:ext cx="0" cy="509587"/>
          </a:xfrm>
          <a:prstGeom prst="straightConnector1">
            <a:avLst/>
          </a:prstGeom>
          <a:ln w="444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flipV="1">
            <a:off x="6535738" y="3451225"/>
            <a:ext cx="0" cy="865188"/>
          </a:xfrm>
          <a:prstGeom prst="straightConnector1">
            <a:avLst/>
          </a:prstGeom>
          <a:ln w="444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左中かっこ 1"/>
          <p:cNvSpPr/>
          <p:nvPr/>
        </p:nvSpPr>
        <p:spPr>
          <a:xfrm rot="5400000">
            <a:off x="1566069" y="1140619"/>
            <a:ext cx="333375" cy="2366963"/>
          </a:xfrm>
          <a:prstGeom prst="leftBrace">
            <a:avLst>
              <a:gd name="adj1" fmla="val 94029"/>
              <a:gd name="adj2" fmla="val 50000"/>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4" name="左中かっこ 53"/>
          <p:cNvSpPr/>
          <p:nvPr/>
        </p:nvSpPr>
        <p:spPr>
          <a:xfrm rot="5400000">
            <a:off x="4615656" y="226219"/>
            <a:ext cx="333375" cy="3506788"/>
          </a:xfrm>
          <a:prstGeom prst="leftBrace">
            <a:avLst>
              <a:gd name="adj1" fmla="val 94029"/>
              <a:gd name="adj2" fmla="val 50000"/>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5" name="左中かっこ 54"/>
          <p:cNvSpPr/>
          <p:nvPr/>
        </p:nvSpPr>
        <p:spPr>
          <a:xfrm rot="5400000">
            <a:off x="7116763" y="1624013"/>
            <a:ext cx="331787" cy="1366837"/>
          </a:xfrm>
          <a:prstGeom prst="leftBrace">
            <a:avLst>
              <a:gd name="adj1" fmla="val 94029"/>
              <a:gd name="adj2" fmla="val 50000"/>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4" name="カギ線コネクタ 3"/>
          <p:cNvCxnSpPr/>
          <p:nvPr/>
        </p:nvCxnSpPr>
        <p:spPr>
          <a:xfrm rot="5400000" flipH="1" flipV="1">
            <a:off x="2082006" y="3620294"/>
            <a:ext cx="1081088" cy="730250"/>
          </a:xfrm>
          <a:prstGeom prst="bentConnector3">
            <a:avLst>
              <a:gd name="adj1" fmla="val 66181"/>
            </a:avLst>
          </a:prstGeom>
          <a:ln w="444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0" name="タイトル 1"/>
          <p:cNvSpPr txBox="1">
            <a:spLocks/>
          </p:cNvSpPr>
          <p:nvPr/>
        </p:nvSpPr>
        <p:spPr bwMode="auto">
          <a:xfrm>
            <a:off x="257175" y="84138"/>
            <a:ext cx="8526463"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３ 四分位数と箱</a:t>
            </a:r>
            <a:r>
              <a:rPr lang="ja-JP" altLang="en-US" sz="2800" b="1" dirty="0" err="1">
                <a:solidFill>
                  <a:schemeClr val="tx1"/>
                </a:solidFill>
                <a:latin typeface="+mn-ea"/>
              </a:rPr>
              <a:t>ひげ</a:t>
            </a:r>
            <a:r>
              <a:rPr lang="ja-JP" altLang="en-US" sz="2800" b="1" dirty="0">
                <a:solidFill>
                  <a:schemeClr val="tx1"/>
                </a:solidFill>
                <a:latin typeface="+mn-ea"/>
              </a:rPr>
              <a:t>図　</a:t>
            </a:r>
            <a:r>
              <a:rPr lang="en-US" altLang="ja-JP" sz="2000" b="1" dirty="0">
                <a:solidFill>
                  <a:schemeClr val="tx1"/>
                </a:solidFill>
                <a:latin typeface="+mn-ea"/>
              </a:rPr>
              <a:t>– </a:t>
            </a:r>
            <a:r>
              <a:rPr lang="ja-JP" altLang="en-US" sz="2000" b="1" dirty="0">
                <a:solidFill>
                  <a:schemeClr val="tx1"/>
                </a:solidFill>
                <a:latin typeface="+mn-ea"/>
              </a:rPr>
              <a:t>箱</a:t>
            </a:r>
            <a:r>
              <a:rPr lang="ja-JP" altLang="en-US" sz="2000" b="1" dirty="0" err="1">
                <a:solidFill>
                  <a:schemeClr val="tx1"/>
                </a:solidFill>
                <a:latin typeface="+mn-ea"/>
              </a:rPr>
              <a:t>ひげ</a:t>
            </a:r>
            <a:r>
              <a:rPr lang="ja-JP" altLang="en-US" sz="2000" b="1" dirty="0">
                <a:solidFill>
                  <a:schemeClr val="tx1"/>
                </a:solidFill>
                <a:latin typeface="+mn-ea"/>
              </a:rPr>
              <a:t>図</a:t>
            </a:r>
            <a:r>
              <a:rPr lang="en-US" altLang="ja-JP" sz="2000" b="1" dirty="0">
                <a:solidFill>
                  <a:schemeClr val="tx1"/>
                </a:solidFill>
                <a:latin typeface="+mn-ea"/>
              </a:rPr>
              <a:t>-</a:t>
            </a:r>
            <a:r>
              <a:rPr lang="ja-JP" altLang="en-US" sz="2800" b="1" dirty="0">
                <a:solidFill>
                  <a:schemeClr val="tx1"/>
                </a:solidFill>
                <a:latin typeface="+mn-ea"/>
              </a:rPr>
              <a:t>　</a:t>
            </a:r>
            <a:r>
              <a:rPr lang="ja-JP" altLang="en-US" sz="2800" b="1" dirty="0">
                <a:solidFill>
                  <a:schemeClr val="accent2">
                    <a:lumMod val="50000"/>
                  </a:schemeClr>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p.133)</a:t>
            </a:r>
            <a:endParaRPr lang="ja-JP" altLang="en-US" sz="1600" b="1" dirty="0">
              <a:solidFill>
                <a:schemeClr val="tx1"/>
              </a:solidFill>
              <a:latin typeface="+mn-ea"/>
            </a:endParaRPr>
          </a:p>
        </p:txBody>
      </p:sp>
      <p:sp>
        <p:nvSpPr>
          <p:cNvPr id="38927" name="正方形/長方形 86"/>
          <p:cNvSpPr>
            <a:spLocks noChangeArrowheads="1"/>
          </p:cNvSpPr>
          <p:nvPr/>
        </p:nvSpPr>
        <p:spPr bwMode="auto">
          <a:xfrm>
            <a:off x="127000" y="3732213"/>
            <a:ext cx="1997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altLang="ja-JP" sz="3200" b="1" dirty="0">
                <a:latin typeface="ＭＳ 明朝" panose="02020609040205080304" pitchFamily="17" charset="-128"/>
                <a:ea typeface="ＭＳ 明朝" panose="02020609040205080304" pitchFamily="17" charset="-128"/>
              </a:rPr>
              <a:t>(</a:t>
            </a:r>
            <a:r>
              <a:rPr lang="ja-JP" altLang="en-US" sz="3200" b="1" dirty="0">
                <a:solidFill>
                  <a:srgbClr val="FF0000"/>
                </a:solidFill>
                <a:latin typeface="ＭＳ ゴシック" panose="020B0609070205080204" pitchFamily="49" charset="-128"/>
                <a:ea typeface="ＭＳ ゴシック" panose="020B0609070205080204" pitchFamily="49" charset="-128"/>
              </a:rPr>
              <a:t>最小値</a:t>
            </a:r>
            <a:r>
              <a:rPr lang="en-US" altLang="ja-JP" sz="3200" b="1" dirty="0">
                <a:latin typeface="ＭＳ 明朝" panose="02020609040205080304" pitchFamily="17" charset="-128"/>
                <a:ea typeface="ＭＳ 明朝" panose="02020609040205080304" pitchFamily="17" charset="-128"/>
              </a:rPr>
              <a:t>)</a:t>
            </a:r>
          </a:p>
        </p:txBody>
      </p:sp>
      <p:sp>
        <p:nvSpPr>
          <p:cNvPr id="101" name="メモ 100"/>
          <p:cNvSpPr/>
          <p:nvPr/>
        </p:nvSpPr>
        <p:spPr>
          <a:xfrm>
            <a:off x="201613" y="3861048"/>
            <a:ext cx="1722215" cy="459283"/>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n-ea"/>
            </a:endParaRPr>
          </a:p>
        </p:txBody>
      </p:sp>
      <p:sp>
        <p:nvSpPr>
          <p:cNvPr id="102" name="メモ 101"/>
          <p:cNvSpPr/>
          <p:nvPr/>
        </p:nvSpPr>
        <p:spPr>
          <a:xfrm>
            <a:off x="257175" y="4509120"/>
            <a:ext cx="2798763" cy="415925"/>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n-ea"/>
            </a:endParaRPr>
          </a:p>
        </p:txBody>
      </p:sp>
      <p:sp>
        <p:nvSpPr>
          <p:cNvPr id="103" name="メモ 102"/>
          <p:cNvSpPr/>
          <p:nvPr/>
        </p:nvSpPr>
        <p:spPr>
          <a:xfrm>
            <a:off x="2411760" y="4021187"/>
            <a:ext cx="2755554" cy="415925"/>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n-ea"/>
            </a:endParaRPr>
          </a:p>
        </p:txBody>
      </p:sp>
      <p:sp>
        <p:nvSpPr>
          <p:cNvPr id="105" name="メモ 104"/>
          <p:cNvSpPr/>
          <p:nvPr/>
        </p:nvSpPr>
        <p:spPr>
          <a:xfrm>
            <a:off x="5837238" y="4365104"/>
            <a:ext cx="2695202" cy="414338"/>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n-ea"/>
            </a:endParaRPr>
          </a:p>
        </p:txBody>
      </p:sp>
      <p:sp>
        <p:nvSpPr>
          <p:cNvPr id="106" name="メモ 105"/>
          <p:cNvSpPr/>
          <p:nvPr/>
        </p:nvSpPr>
        <p:spPr>
          <a:xfrm>
            <a:off x="7200900" y="3861048"/>
            <a:ext cx="1722438" cy="415925"/>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xit" presetSubtype="6" fill="hold" grpId="0" nodeType="clickEffect">
                                  <p:stCondLst>
                                    <p:cond delay="0"/>
                                  </p:stCondLst>
                                  <p:childTnLst>
                                    <p:animEffect transition="out" filter="strips(downRight)">
                                      <p:cBhvr>
                                        <p:cTn id="6" dur="500"/>
                                        <p:tgtEl>
                                          <p:spTgt spid="101"/>
                                        </p:tgtEl>
                                      </p:cBhvr>
                                    </p:animEffect>
                                    <p:set>
                                      <p:cBhvr>
                                        <p:cTn id="7" dur="1" fill="hold">
                                          <p:stCondLst>
                                            <p:cond delay="499"/>
                                          </p:stCondLst>
                                        </p:cTn>
                                        <p:tgtEl>
                                          <p:spTgt spid="10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xit" presetSubtype="6" fill="hold" grpId="0" nodeType="clickEffect">
                                  <p:stCondLst>
                                    <p:cond delay="0"/>
                                  </p:stCondLst>
                                  <p:childTnLst>
                                    <p:animEffect transition="out" filter="strips(downRight)">
                                      <p:cBhvr>
                                        <p:cTn id="11" dur="500"/>
                                        <p:tgtEl>
                                          <p:spTgt spid="102"/>
                                        </p:tgtEl>
                                      </p:cBhvr>
                                    </p:animEffect>
                                    <p:set>
                                      <p:cBhvr>
                                        <p:cTn id="12" dur="1" fill="hold">
                                          <p:stCondLst>
                                            <p:cond delay="499"/>
                                          </p:stCondLst>
                                        </p:cTn>
                                        <p:tgtEl>
                                          <p:spTgt spid="10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xit" presetSubtype="6" fill="hold" grpId="0" nodeType="clickEffect">
                                  <p:stCondLst>
                                    <p:cond delay="0"/>
                                  </p:stCondLst>
                                  <p:childTnLst>
                                    <p:animEffect transition="out" filter="strips(downRight)">
                                      <p:cBhvr>
                                        <p:cTn id="16" dur="500"/>
                                        <p:tgtEl>
                                          <p:spTgt spid="103"/>
                                        </p:tgtEl>
                                      </p:cBhvr>
                                    </p:animEffect>
                                    <p:set>
                                      <p:cBhvr>
                                        <p:cTn id="17" dur="1" fill="hold">
                                          <p:stCondLst>
                                            <p:cond delay="499"/>
                                          </p:stCondLst>
                                        </p:cTn>
                                        <p:tgtEl>
                                          <p:spTgt spid="10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xit" presetSubtype="6" fill="hold" grpId="0" nodeType="clickEffect">
                                  <p:stCondLst>
                                    <p:cond delay="0"/>
                                  </p:stCondLst>
                                  <p:childTnLst>
                                    <p:animEffect transition="out" filter="strips(downRight)">
                                      <p:cBhvr>
                                        <p:cTn id="21" dur="500"/>
                                        <p:tgtEl>
                                          <p:spTgt spid="105"/>
                                        </p:tgtEl>
                                      </p:cBhvr>
                                    </p:animEffect>
                                    <p:set>
                                      <p:cBhvr>
                                        <p:cTn id="22" dur="1" fill="hold">
                                          <p:stCondLst>
                                            <p:cond delay="499"/>
                                          </p:stCondLst>
                                        </p:cTn>
                                        <p:tgtEl>
                                          <p:spTgt spid="10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xit" presetSubtype="6" fill="hold" grpId="0" nodeType="clickEffect">
                                  <p:stCondLst>
                                    <p:cond delay="0"/>
                                  </p:stCondLst>
                                  <p:childTnLst>
                                    <p:animEffect transition="out" filter="strips(downRight)">
                                      <p:cBhvr>
                                        <p:cTn id="26" dur="500"/>
                                        <p:tgtEl>
                                          <p:spTgt spid="106"/>
                                        </p:tgtEl>
                                      </p:cBhvr>
                                    </p:animEffect>
                                    <p:set>
                                      <p:cBhvr>
                                        <p:cTn id="27" dur="1" fill="hold">
                                          <p:stCondLst>
                                            <p:cond delay="499"/>
                                          </p:stCondLst>
                                        </p:cTn>
                                        <p:tgtEl>
                                          <p:spTgt spid="1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P spid="103" grpId="0" animBg="1"/>
      <p:bldP spid="105" grpId="0" animBg="1"/>
      <p:bldP spid="10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a:grpSpLocks/>
          </p:cNvGrpSpPr>
          <p:nvPr/>
        </p:nvGrpSpPr>
        <p:grpSpPr bwMode="auto">
          <a:xfrm>
            <a:off x="1207658" y="1590263"/>
            <a:ext cx="2235200" cy="2486716"/>
            <a:chOff x="937010" y="1576523"/>
            <a:chExt cx="2235200" cy="2486716"/>
          </a:xfrm>
        </p:grpSpPr>
        <p:sp>
          <p:nvSpPr>
            <p:cNvPr id="61" name="正方形/長方形 60"/>
            <p:cNvSpPr/>
            <p:nvPr/>
          </p:nvSpPr>
          <p:spPr>
            <a:xfrm>
              <a:off x="1853080" y="1576523"/>
              <a:ext cx="523408" cy="526792"/>
            </a:xfrm>
            <a:prstGeom prst="rect">
              <a:avLst/>
            </a:prstGeom>
            <a:solidFill>
              <a:srgbClr val="C9F1FF"/>
            </a:solidFill>
            <a:ln w="38100">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11" name="上矢印 10"/>
            <p:cNvSpPr/>
            <p:nvPr/>
          </p:nvSpPr>
          <p:spPr>
            <a:xfrm>
              <a:off x="1912467" y="2200431"/>
              <a:ext cx="295275" cy="908050"/>
            </a:xfrm>
            <a:prstGeom prst="up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13" name="正方形/長方形 61"/>
            <p:cNvSpPr>
              <a:spLocks noChangeArrowheads="1"/>
            </p:cNvSpPr>
            <p:nvPr/>
          </p:nvSpPr>
          <p:spPr bwMode="auto">
            <a:xfrm>
              <a:off x="937010" y="3109151"/>
              <a:ext cx="223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ja-JP" altLang="en-US" sz="2800" dirty="0">
                  <a:latin typeface="ＭＳ ゴシック" panose="020B0609070205080204" pitchFamily="49" charset="-128"/>
                  <a:ea typeface="ＭＳ ゴシック" panose="020B0609070205080204" pitchFamily="49" charset="-128"/>
                </a:rPr>
                <a:t>第</a:t>
              </a:r>
              <a:r>
                <a:rPr lang="en-US" altLang="ja-JP" sz="2800" dirty="0">
                  <a:latin typeface="ＭＳ 明朝" panose="02020609040205080304" pitchFamily="17" charset="-128"/>
                  <a:ea typeface="ＭＳ 明朝" panose="02020609040205080304" pitchFamily="17" charset="-128"/>
                </a:rPr>
                <a:t>1</a:t>
              </a:r>
              <a:r>
                <a:rPr lang="ja-JP" altLang="en-US" sz="2800" dirty="0">
                  <a:latin typeface="ＭＳ ゴシック" panose="020B0609070205080204" pitchFamily="49" charset="-128"/>
                  <a:ea typeface="ＭＳ ゴシック" panose="020B0609070205080204" pitchFamily="49" charset="-128"/>
                </a:rPr>
                <a:t>四分位数</a:t>
              </a:r>
              <a:endParaRPr lang="en-US" altLang="ja-JP" sz="2800" dirty="0">
                <a:latin typeface="ＭＳ ゴシック" panose="020B0609070205080204" pitchFamily="49" charset="-128"/>
                <a:ea typeface="ＭＳ ゴシック" panose="020B0609070205080204" pitchFamily="49" charset="-128"/>
              </a:endParaRPr>
            </a:p>
            <a:p>
              <a:pPr algn="ctr">
                <a:defRPr/>
              </a:pPr>
              <a:r>
                <a:rPr lang="en-US" altLang="ja-JP" sz="2800" dirty="0">
                  <a:latin typeface="ＭＳ 明朝" panose="02020609040205080304" pitchFamily="17" charset="-128"/>
                  <a:ea typeface="ＭＳ 明朝" panose="02020609040205080304" pitchFamily="17" charset="-128"/>
                </a:rPr>
                <a:t>5</a:t>
              </a:r>
              <a:endParaRPr lang="ja-JP" altLang="ja-JP" sz="2800" dirty="0">
                <a:latin typeface="ＭＳ 明朝" panose="02020609040205080304" pitchFamily="17" charset="-128"/>
                <a:ea typeface="ＭＳ 明朝" panose="02020609040205080304" pitchFamily="17" charset="-128"/>
              </a:endParaRPr>
            </a:p>
          </p:txBody>
        </p:sp>
      </p:grpSp>
      <p:grpSp>
        <p:nvGrpSpPr>
          <p:cNvPr id="3" name="グループ化 2"/>
          <p:cNvGrpSpPr>
            <a:grpSpLocks/>
          </p:cNvGrpSpPr>
          <p:nvPr/>
        </p:nvGrpSpPr>
        <p:grpSpPr bwMode="auto">
          <a:xfrm>
            <a:off x="3203848" y="1598104"/>
            <a:ext cx="2141816" cy="1921878"/>
            <a:chOff x="2987676" y="1589672"/>
            <a:chExt cx="2141816" cy="1921878"/>
          </a:xfrm>
        </p:grpSpPr>
        <p:sp>
          <p:nvSpPr>
            <p:cNvPr id="60" name="正方形/長方形 59"/>
            <p:cNvSpPr/>
            <p:nvPr/>
          </p:nvSpPr>
          <p:spPr>
            <a:xfrm>
              <a:off x="3588164" y="1589672"/>
              <a:ext cx="1169943" cy="503449"/>
            </a:xfrm>
            <a:prstGeom prst="rect">
              <a:avLst/>
            </a:prstGeom>
            <a:solidFill>
              <a:srgbClr val="FFC5C5"/>
            </a:solidFill>
            <a:ln w="38100">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12" name="上矢印 11"/>
            <p:cNvSpPr/>
            <p:nvPr/>
          </p:nvSpPr>
          <p:spPr>
            <a:xfrm>
              <a:off x="3982521" y="2185987"/>
              <a:ext cx="295275" cy="381000"/>
            </a:xfrm>
            <a:prstGeom prst="up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14" name="正方形/長方形 62"/>
            <p:cNvSpPr>
              <a:spLocks noChangeArrowheads="1"/>
            </p:cNvSpPr>
            <p:nvPr/>
          </p:nvSpPr>
          <p:spPr bwMode="auto">
            <a:xfrm>
              <a:off x="2987676" y="2557463"/>
              <a:ext cx="2141816"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ja-JP" altLang="en-US" sz="2800" dirty="0">
                  <a:latin typeface="ＭＳ ゴシック" panose="020B0609070205080204" pitchFamily="49" charset="-128"/>
                  <a:ea typeface="ＭＳ ゴシック" panose="020B0609070205080204" pitchFamily="49" charset="-128"/>
                </a:rPr>
                <a:t>第</a:t>
              </a:r>
              <a:r>
                <a:rPr lang="en-US" altLang="ja-JP" sz="2800" dirty="0">
                  <a:latin typeface="ＭＳ 明朝" panose="02020609040205080304" pitchFamily="17" charset="-128"/>
                  <a:ea typeface="ＭＳ 明朝" panose="02020609040205080304" pitchFamily="17" charset="-128"/>
                </a:rPr>
                <a:t>2</a:t>
              </a:r>
              <a:r>
                <a:rPr lang="ja-JP" altLang="en-US" sz="2800" dirty="0">
                  <a:latin typeface="ＭＳ ゴシック" panose="020B0609070205080204" pitchFamily="49" charset="-128"/>
                  <a:ea typeface="ＭＳ ゴシック" panose="020B0609070205080204" pitchFamily="49" charset="-128"/>
                </a:rPr>
                <a:t>四分位数</a:t>
              </a:r>
              <a:endParaRPr lang="en-US" altLang="ja-JP" sz="2800" dirty="0">
                <a:latin typeface="ＭＳ ゴシック" panose="020B0609070205080204" pitchFamily="49" charset="-128"/>
                <a:ea typeface="ＭＳ ゴシック" panose="020B0609070205080204" pitchFamily="49" charset="-128"/>
              </a:endParaRPr>
            </a:p>
            <a:p>
              <a:pPr algn="ctr">
                <a:defRPr/>
              </a:pPr>
              <a:r>
                <a:rPr lang="ja-JP" altLang="en-US" sz="2800" dirty="0">
                  <a:latin typeface="+mn-ea"/>
                  <a:ea typeface="+mn-ea"/>
                </a:rPr>
                <a:t>　</a:t>
              </a:r>
              <a:r>
                <a:rPr lang="en-US" altLang="ja-JP" sz="2800" dirty="0">
                  <a:latin typeface="ＭＳ 明朝" panose="02020609040205080304" pitchFamily="17" charset="-128"/>
                  <a:ea typeface="ＭＳ 明朝" panose="02020609040205080304" pitchFamily="17" charset="-128"/>
                </a:rPr>
                <a:t>6.5</a:t>
              </a:r>
              <a:endParaRPr lang="ja-JP" altLang="ja-JP" sz="2800" dirty="0">
                <a:latin typeface="ＭＳ 明朝" panose="02020609040205080304" pitchFamily="17" charset="-128"/>
                <a:ea typeface="ＭＳ 明朝" panose="02020609040205080304" pitchFamily="17" charset="-128"/>
              </a:endParaRPr>
            </a:p>
          </p:txBody>
        </p:sp>
      </p:grpSp>
      <p:grpSp>
        <p:nvGrpSpPr>
          <p:cNvPr id="4" name="グループ化 3"/>
          <p:cNvGrpSpPr>
            <a:grpSpLocks/>
          </p:cNvGrpSpPr>
          <p:nvPr/>
        </p:nvGrpSpPr>
        <p:grpSpPr bwMode="auto">
          <a:xfrm>
            <a:off x="5292080" y="1593855"/>
            <a:ext cx="2201863" cy="2386008"/>
            <a:chOff x="5211875" y="1593855"/>
            <a:chExt cx="2201863" cy="2386008"/>
          </a:xfrm>
        </p:grpSpPr>
        <p:sp>
          <p:nvSpPr>
            <p:cNvPr id="59" name="正方形/長方形 58"/>
            <p:cNvSpPr/>
            <p:nvPr/>
          </p:nvSpPr>
          <p:spPr>
            <a:xfrm>
              <a:off x="6028778" y="1593855"/>
              <a:ext cx="495845" cy="507697"/>
            </a:xfrm>
            <a:prstGeom prst="rect">
              <a:avLst/>
            </a:prstGeom>
            <a:solidFill>
              <a:srgbClr val="DCF0C6"/>
            </a:solidFill>
            <a:ln w="38100">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15" name="正方形/長方形 63"/>
            <p:cNvSpPr>
              <a:spLocks noChangeArrowheads="1"/>
            </p:cNvSpPr>
            <p:nvPr/>
          </p:nvSpPr>
          <p:spPr bwMode="auto">
            <a:xfrm>
              <a:off x="5211875" y="3025775"/>
              <a:ext cx="22018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ja-JP" altLang="en-US" sz="2800" dirty="0">
                  <a:latin typeface="ＭＳ ゴシック" panose="020B0609070205080204" pitchFamily="49" charset="-128"/>
                  <a:ea typeface="ＭＳ ゴシック" panose="020B0609070205080204" pitchFamily="49" charset="-128"/>
                </a:rPr>
                <a:t>第</a:t>
              </a:r>
              <a:r>
                <a:rPr lang="en-US" altLang="ja-JP" sz="2800" dirty="0">
                  <a:latin typeface="ＭＳ 明朝" panose="02020609040205080304" pitchFamily="17" charset="-128"/>
                  <a:ea typeface="ＭＳ 明朝" panose="02020609040205080304" pitchFamily="17" charset="-128"/>
                </a:rPr>
                <a:t>3</a:t>
              </a:r>
              <a:r>
                <a:rPr lang="ja-JP" altLang="en-US" sz="2800" dirty="0">
                  <a:latin typeface="ＭＳ ゴシック" panose="020B0609070205080204" pitchFamily="49" charset="-128"/>
                  <a:ea typeface="ＭＳ ゴシック" panose="020B0609070205080204" pitchFamily="49" charset="-128"/>
                </a:rPr>
                <a:t>四分位数</a:t>
              </a:r>
              <a:endParaRPr lang="en-US" altLang="ja-JP" sz="2800" dirty="0">
                <a:latin typeface="ＭＳ ゴシック" panose="020B0609070205080204" pitchFamily="49" charset="-128"/>
                <a:ea typeface="ＭＳ ゴシック" panose="020B0609070205080204" pitchFamily="49" charset="-128"/>
              </a:endParaRPr>
            </a:p>
            <a:p>
              <a:pPr>
                <a:defRPr/>
              </a:pPr>
              <a:r>
                <a:rPr lang="ja-JP" altLang="en-US" sz="2800" dirty="0">
                  <a:latin typeface="+mn-ea"/>
                  <a:ea typeface="+mn-ea"/>
                </a:rPr>
                <a:t>　　  </a:t>
              </a:r>
              <a:r>
                <a:rPr lang="en-US" altLang="ja-JP" sz="2800" dirty="0">
                  <a:latin typeface="+mn-ea"/>
                  <a:ea typeface="+mn-ea"/>
                </a:rPr>
                <a:t>  </a:t>
              </a:r>
              <a:r>
                <a:rPr lang="en-US" altLang="ja-JP" sz="2800" dirty="0">
                  <a:latin typeface="ＭＳ 明朝" panose="02020609040205080304" pitchFamily="17" charset="-128"/>
                  <a:ea typeface="ＭＳ 明朝" panose="02020609040205080304" pitchFamily="17" charset="-128"/>
                </a:rPr>
                <a:t>8</a:t>
              </a:r>
              <a:endParaRPr lang="ja-JP" altLang="ja-JP" sz="2800" dirty="0">
                <a:latin typeface="ＭＳ 明朝" panose="02020609040205080304" pitchFamily="17" charset="-128"/>
                <a:ea typeface="ＭＳ 明朝" panose="02020609040205080304" pitchFamily="17" charset="-128"/>
              </a:endParaRPr>
            </a:p>
          </p:txBody>
        </p:sp>
        <p:sp>
          <p:nvSpPr>
            <p:cNvPr id="16" name="上矢印 15"/>
            <p:cNvSpPr/>
            <p:nvPr/>
          </p:nvSpPr>
          <p:spPr>
            <a:xfrm>
              <a:off x="6129064" y="2192895"/>
              <a:ext cx="295275" cy="838200"/>
            </a:xfrm>
            <a:prstGeom prst="up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grpSp>
      <p:sp>
        <p:nvSpPr>
          <p:cNvPr id="47" name="Rectangle 3"/>
          <p:cNvSpPr>
            <a:spLocks noChangeArrowheads="1"/>
          </p:cNvSpPr>
          <p:nvPr/>
        </p:nvSpPr>
        <p:spPr bwMode="auto">
          <a:xfrm>
            <a:off x="332301" y="1387844"/>
            <a:ext cx="841641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266700" eaLnBrk="0" hangingPunct="0">
              <a:defRPr/>
            </a:pPr>
            <a:r>
              <a:rPr lang="en-US" altLang="ja-JP" sz="3600" b="1" dirty="0">
                <a:latin typeface="ＭＳ 明朝" panose="02020609040205080304" pitchFamily="17" charset="-128"/>
                <a:ea typeface="ＭＳ 明朝" panose="02020609040205080304" pitchFamily="17" charset="-128"/>
                <a:cs typeface="Times New Roman" pitchFamily="18" charset="0"/>
              </a:rPr>
              <a:t>3</a:t>
            </a:r>
            <a:r>
              <a:rPr lang="ja-JP" altLang="en-US" sz="4400" b="1" dirty="0">
                <a:latin typeface="ＭＳ 明朝" panose="02020609040205080304" pitchFamily="17" charset="-128"/>
                <a:ea typeface="ＭＳ 明朝" panose="02020609040205080304" pitchFamily="17" charset="-128"/>
                <a:cs typeface="Times New Roman" pitchFamily="18" charset="0"/>
              </a:rPr>
              <a:t>　</a:t>
            </a:r>
            <a:r>
              <a:rPr lang="en-US" altLang="ja-JP" sz="3600" b="1" dirty="0">
                <a:latin typeface="ＭＳ 明朝" panose="02020609040205080304" pitchFamily="17" charset="-128"/>
                <a:ea typeface="ＭＳ 明朝" panose="02020609040205080304" pitchFamily="17" charset="-128"/>
                <a:cs typeface="Times New Roman" pitchFamily="18" charset="0"/>
              </a:rPr>
              <a:t>5</a:t>
            </a:r>
            <a:r>
              <a:rPr lang="ja-JP" altLang="en-US" sz="4400" b="1" dirty="0">
                <a:latin typeface="ＭＳ 明朝" panose="02020609040205080304" pitchFamily="17" charset="-128"/>
                <a:ea typeface="ＭＳ 明朝" panose="02020609040205080304" pitchFamily="17" charset="-128"/>
                <a:cs typeface="Times New Roman" pitchFamily="18" charset="0"/>
              </a:rPr>
              <a:t>　</a:t>
            </a:r>
            <a:r>
              <a:rPr lang="en-US" altLang="ja-JP" sz="3600" b="1" dirty="0">
                <a:latin typeface="ＭＳ 明朝" panose="02020609040205080304" pitchFamily="17" charset="-128"/>
                <a:ea typeface="ＭＳ 明朝" panose="02020609040205080304" pitchFamily="17" charset="-128"/>
                <a:cs typeface="Times New Roman" pitchFamily="18" charset="0"/>
              </a:rPr>
              <a:t>5</a:t>
            </a:r>
            <a:r>
              <a:rPr lang="ja-JP" altLang="en-US" sz="4400" b="1" dirty="0">
                <a:latin typeface="ＭＳ 明朝" panose="02020609040205080304" pitchFamily="17" charset="-128"/>
                <a:ea typeface="ＭＳ 明朝" panose="02020609040205080304" pitchFamily="17" charset="-128"/>
                <a:cs typeface="Times New Roman" pitchFamily="18" charset="0"/>
              </a:rPr>
              <a:t>　</a:t>
            </a:r>
            <a:r>
              <a:rPr lang="en-US" altLang="ja-JP" sz="3600" b="1" dirty="0">
                <a:latin typeface="ＭＳ 明朝" panose="02020609040205080304" pitchFamily="17" charset="-128"/>
                <a:ea typeface="ＭＳ 明朝" panose="02020609040205080304" pitchFamily="17" charset="-128"/>
                <a:cs typeface="Times New Roman" pitchFamily="18" charset="0"/>
              </a:rPr>
              <a:t>6</a:t>
            </a:r>
            <a:r>
              <a:rPr lang="ja-JP" altLang="en-US" sz="4400" b="1" dirty="0">
                <a:latin typeface="ＭＳ 明朝" panose="02020609040205080304" pitchFamily="17" charset="-128"/>
                <a:ea typeface="ＭＳ 明朝" panose="02020609040205080304" pitchFamily="17" charset="-128"/>
                <a:cs typeface="Times New Roman" pitchFamily="18" charset="0"/>
              </a:rPr>
              <a:t>　</a:t>
            </a:r>
            <a:r>
              <a:rPr lang="en-US" altLang="ja-JP" sz="3600" b="1" dirty="0">
                <a:latin typeface="ＭＳ 明朝" panose="02020609040205080304" pitchFamily="17" charset="-128"/>
                <a:ea typeface="ＭＳ 明朝" panose="02020609040205080304" pitchFamily="17" charset="-128"/>
                <a:cs typeface="Times New Roman" pitchFamily="18" charset="0"/>
              </a:rPr>
              <a:t>6</a:t>
            </a:r>
            <a:r>
              <a:rPr lang="ja-JP" altLang="en-US" sz="4400" b="1" dirty="0">
                <a:latin typeface="ＭＳ 明朝" panose="02020609040205080304" pitchFamily="17" charset="-128"/>
                <a:ea typeface="ＭＳ 明朝" panose="02020609040205080304" pitchFamily="17" charset="-128"/>
                <a:cs typeface="Times New Roman" pitchFamily="18" charset="0"/>
              </a:rPr>
              <a:t>　</a:t>
            </a:r>
            <a:r>
              <a:rPr lang="en-US" altLang="ja-JP" sz="3600" b="1" dirty="0">
                <a:latin typeface="ＭＳ 明朝" panose="02020609040205080304" pitchFamily="17" charset="-128"/>
                <a:ea typeface="ＭＳ 明朝" panose="02020609040205080304" pitchFamily="17" charset="-128"/>
                <a:cs typeface="Times New Roman" pitchFamily="18" charset="0"/>
              </a:rPr>
              <a:t>7</a:t>
            </a:r>
            <a:r>
              <a:rPr lang="ja-JP" altLang="en-US" sz="4400" b="1" dirty="0">
                <a:latin typeface="ＭＳ 明朝" panose="02020609040205080304" pitchFamily="17" charset="-128"/>
                <a:ea typeface="ＭＳ 明朝" panose="02020609040205080304" pitchFamily="17" charset="-128"/>
                <a:cs typeface="Times New Roman" pitchFamily="18" charset="0"/>
              </a:rPr>
              <a:t>　</a:t>
            </a:r>
            <a:r>
              <a:rPr lang="en-US" altLang="ja-JP" sz="3600" b="1" dirty="0">
                <a:latin typeface="ＭＳ 明朝" panose="02020609040205080304" pitchFamily="17" charset="-128"/>
                <a:ea typeface="ＭＳ 明朝" panose="02020609040205080304" pitchFamily="17" charset="-128"/>
                <a:cs typeface="Times New Roman" pitchFamily="18" charset="0"/>
              </a:rPr>
              <a:t>7</a:t>
            </a:r>
            <a:r>
              <a:rPr lang="ja-JP" altLang="en-US" sz="4400" b="1" dirty="0">
                <a:latin typeface="ＭＳ 明朝" panose="02020609040205080304" pitchFamily="17" charset="-128"/>
                <a:ea typeface="ＭＳ 明朝" panose="02020609040205080304" pitchFamily="17" charset="-128"/>
                <a:cs typeface="Times New Roman" pitchFamily="18" charset="0"/>
              </a:rPr>
              <a:t>　</a:t>
            </a:r>
            <a:r>
              <a:rPr lang="en-US" altLang="ja-JP" sz="3600" b="1" dirty="0">
                <a:latin typeface="ＭＳ 明朝" panose="02020609040205080304" pitchFamily="17" charset="-128"/>
                <a:ea typeface="ＭＳ 明朝" panose="02020609040205080304" pitchFamily="17" charset="-128"/>
                <a:cs typeface="Times New Roman" pitchFamily="18" charset="0"/>
              </a:rPr>
              <a:t>8</a:t>
            </a:r>
            <a:r>
              <a:rPr lang="ja-JP" altLang="en-US" sz="4400" b="1" dirty="0">
                <a:latin typeface="ＭＳ 明朝" panose="02020609040205080304" pitchFamily="17" charset="-128"/>
                <a:ea typeface="ＭＳ 明朝" panose="02020609040205080304" pitchFamily="17" charset="-128"/>
                <a:cs typeface="Times New Roman" pitchFamily="18" charset="0"/>
              </a:rPr>
              <a:t>　</a:t>
            </a:r>
            <a:r>
              <a:rPr lang="en-US" altLang="ja-JP" sz="3600" b="1" dirty="0">
                <a:latin typeface="ＭＳ 明朝" panose="02020609040205080304" pitchFamily="17" charset="-128"/>
                <a:ea typeface="ＭＳ 明朝" panose="02020609040205080304" pitchFamily="17" charset="-128"/>
                <a:cs typeface="Times New Roman" pitchFamily="18" charset="0"/>
              </a:rPr>
              <a:t>8</a:t>
            </a:r>
            <a:r>
              <a:rPr lang="ja-JP" altLang="en-US" sz="4400" b="1" dirty="0">
                <a:latin typeface="ＭＳ 明朝" panose="02020609040205080304" pitchFamily="17" charset="-128"/>
                <a:ea typeface="ＭＳ 明朝" panose="02020609040205080304" pitchFamily="17" charset="-128"/>
                <a:cs typeface="Times New Roman" pitchFamily="18" charset="0"/>
              </a:rPr>
              <a:t>　</a:t>
            </a:r>
            <a:r>
              <a:rPr lang="en-US" altLang="ja-JP" sz="3600" b="1" dirty="0">
                <a:latin typeface="ＭＳ 明朝" panose="02020609040205080304" pitchFamily="17" charset="-128"/>
                <a:ea typeface="ＭＳ 明朝" panose="02020609040205080304" pitchFamily="17" charset="-128"/>
                <a:cs typeface="Times New Roman" pitchFamily="18" charset="0"/>
              </a:rPr>
              <a:t>10</a:t>
            </a:r>
            <a:endParaRPr lang="ja-JP" altLang="en-US" sz="3600" b="1" dirty="0">
              <a:latin typeface="ＭＳ 明朝" panose="02020609040205080304" pitchFamily="17" charset="-128"/>
              <a:ea typeface="ＭＳ 明朝" panose="02020609040205080304" pitchFamily="17" charset="-128"/>
              <a:cs typeface="Times New Roman" pitchFamily="18" charset="0"/>
            </a:endParaRPr>
          </a:p>
        </p:txBody>
      </p:sp>
      <p:pic>
        <p:nvPicPr>
          <p:cNvPr id="18" name="図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30" y="4174095"/>
            <a:ext cx="8795408" cy="2523273"/>
          </a:xfrm>
          <a:prstGeom prst="rect">
            <a:avLst/>
          </a:prstGeom>
        </p:spPr>
      </p:pic>
      <p:sp>
        <p:nvSpPr>
          <p:cNvPr id="2" name="タイトル 1"/>
          <p:cNvSpPr txBox="1">
            <a:spLocks/>
          </p:cNvSpPr>
          <p:nvPr/>
        </p:nvSpPr>
        <p:spPr bwMode="auto">
          <a:xfrm>
            <a:off x="257175" y="84138"/>
            <a:ext cx="8563297"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３ 四分位数と箱</a:t>
            </a:r>
            <a:r>
              <a:rPr lang="ja-JP" altLang="en-US" sz="2800" b="1" dirty="0" err="1">
                <a:solidFill>
                  <a:schemeClr val="tx1"/>
                </a:solidFill>
                <a:latin typeface="+mn-ea"/>
              </a:rPr>
              <a:t>ひげ</a:t>
            </a:r>
            <a:r>
              <a:rPr lang="ja-JP" altLang="en-US" sz="2800" b="1" dirty="0">
                <a:solidFill>
                  <a:schemeClr val="tx1"/>
                </a:solidFill>
                <a:latin typeface="+mn-ea"/>
              </a:rPr>
              <a:t>図　</a:t>
            </a:r>
            <a:r>
              <a:rPr lang="en-US" altLang="ja-JP" sz="2000" b="1" dirty="0">
                <a:solidFill>
                  <a:schemeClr val="tx1"/>
                </a:solidFill>
                <a:latin typeface="+mn-ea"/>
              </a:rPr>
              <a:t>– </a:t>
            </a:r>
            <a:r>
              <a:rPr lang="ja-JP" altLang="en-US" sz="2000" b="1" dirty="0">
                <a:solidFill>
                  <a:schemeClr val="tx1"/>
                </a:solidFill>
                <a:latin typeface="+mn-ea"/>
              </a:rPr>
              <a:t>箱</a:t>
            </a:r>
            <a:r>
              <a:rPr lang="ja-JP" altLang="en-US" sz="2000" b="1" dirty="0" err="1">
                <a:solidFill>
                  <a:schemeClr val="tx1"/>
                </a:solidFill>
                <a:latin typeface="+mn-ea"/>
              </a:rPr>
              <a:t>ひげ</a:t>
            </a:r>
            <a:r>
              <a:rPr lang="ja-JP" altLang="en-US" sz="2000" b="1" dirty="0">
                <a:solidFill>
                  <a:schemeClr val="tx1"/>
                </a:solidFill>
                <a:latin typeface="+mn-ea"/>
              </a:rPr>
              <a:t>図</a:t>
            </a:r>
            <a:r>
              <a:rPr lang="en-US" altLang="ja-JP" sz="2000" b="1" dirty="0">
                <a:solidFill>
                  <a:schemeClr val="tx1"/>
                </a:solidFill>
                <a:latin typeface="+mn-ea"/>
              </a:rPr>
              <a:t>-</a:t>
            </a:r>
            <a:r>
              <a:rPr lang="ja-JP" altLang="en-US" sz="2800" b="1" dirty="0">
                <a:solidFill>
                  <a:schemeClr val="tx1"/>
                </a:solidFill>
                <a:latin typeface="+mn-ea"/>
              </a:rPr>
              <a:t>　</a:t>
            </a:r>
            <a:r>
              <a:rPr lang="ja-JP" altLang="en-US" sz="2800" b="1" dirty="0">
                <a:solidFill>
                  <a:schemeClr val="accent2">
                    <a:lumMod val="50000"/>
                  </a:schemeClr>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p.133)</a:t>
            </a:r>
            <a:endParaRPr lang="ja-JP" altLang="en-US" sz="1600" b="1" dirty="0">
              <a:solidFill>
                <a:schemeClr val="tx1"/>
              </a:solidFill>
              <a:latin typeface="+mn-ea"/>
            </a:endParaRPr>
          </a:p>
        </p:txBody>
      </p:sp>
      <p:grpSp>
        <p:nvGrpSpPr>
          <p:cNvPr id="17" name="グループ化 16"/>
          <p:cNvGrpSpPr>
            <a:grpSpLocks/>
          </p:cNvGrpSpPr>
          <p:nvPr/>
        </p:nvGrpSpPr>
        <p:grpSpPr bwMode="auto">
          <a:xfrm>
            <a:off x="207277" y="2192895"/>
            <a:ext cx="1482725" cy="919956"/>
            <a:chOff x="175428" y="2192633"/>
            <a:chExt cx="1482725" cy="919956"/>
          </a:xfrm>
        </p:grpSpPr>
        <p:sp>
          <p:nvSpPr>
            <p:cNvPr id="7" name="正方形/長方形 37"/>
            <p:cNvSpPr>
              <a:spLocks noChangeArrowheads="1"/>
            </p:cNvSpPr>
            <p:nvPr/>
          </p:nvSpPr>
          <p:spPr bwMode="auto">
            <a:xfrm>
              <a:off x="175428" y="2590301"/>
              <a:ext cx="14827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ja-JP" altLang="en-US" sz="2800" dirty="0">
                  <a:latin typeface="ＭＳ ゴシック" panose="020B0609070205080204" pitchFamily="49" charset="-128"/>
                  <a:ea typeface="ＭＳ ゴシック" panose="020B0609070205080204" pitchFamily="49" charset="-128"/>
                  <a:cs typeface="Times New Roman" pitchFamily="18" charset="0"/>
                </a:rPr>
                <a:t>最小値</a:t>
              </a:r>
              <a:endParaRPr lang="ja-JP" altLang="ja-JP" sz="2800" dirty="0">
                <a:latin typeface="ＭＳ ゴシック" panose="020B0609070205080204" pitchFamily="49" charset="-128"/>
                <a:ea typeface="ＭＳ ゴシック" panose="020B0609070205080204" pitchFamily="49" charset="-128"/>
                <a:cs typeface="Times New Roman" pitchFamily="18" charset="0"/>
              </a:endParaRPr>
            </a:p>
          </p:txBody>
        </p:sp>
        <p:sp>
          <p:nvSpPr>
            <p:cNvPr id="9" name="上矢印 8"/>
            <p:cNvSpPr/>
            <p:nvPr/>
          </p:nvSpPr>
          <p:spPr>
            <a:xfrm>
              <a:off x="657403" y="2192633"/>
              <a:ext cx="295275" cy="381000"/>
            </a:xfrm>
            <a:prstGeom prst="up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grpSp>
      <p:grpSp>
        <p:nvGrpSpPr>
          <p:cNvPr id="5" name="グループ化 4"/>
          <p:cNvGrpSpPr>
            <a:grpSpLocks/>
          </p:cNvGrpSpPr>
          <p:nvPr/>
        </p:nvGrpSpPr>
        <p:grpSpPr bwMode="auto">
          <a:xfrm>
            <a:off x="7413738" y="2192895"/>
            <a:ext cx="1301750" cy="900900"/>
            <a:chOff x="7538299" y="2194419"/>
            <a:chExt cx="1301750" cy="900900"/>
          </a:xfrm>
        </p:grpSpPr>
        <p:sp>
          <p:nvSpPr>
            <p:cNvPr id="8" name="正方形/長方形 38"/>
            <p:cNvSpPr>
              <a:spLocks noChangeArrowheads="1"/>
            </p:cNvSpPr>
            <p:nvPr/>
          </p:nvSpPr>
          <p:spPr bwMode="auto">
            <a:xfrm>
              <a:off x="7538299" y="2573032"/>
              <a:ext cx="13017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ja-JP" altLang="en-US" sz="2800" dirty="0">
                  <a:latin typeface="ＭＳ ゴシック" panose="020B0609070205080204" pitchFamily="49" charset="-128"/>
                  <a:ea typeface="ＭＳ ゴシック" panose="020B0609070205080204" pitchFamily="49" charset="-128"/>
                  <a:cs typeface="Times New Roman" pitchFamily="18" charset="0"/>
                </a:rPr>
                <a:t>最大値</a:t>
              </a:r>
              <a:endParaRPr lang="ja-JP" altLang="ja-JP" sz="2800" dirty="0">
                <a:latin typeface="ＭＳ ゴシック" panose="020B0609070205080204" pitchFamily="49" charset="-128"/>
                <a:ea typeface="ＭＳ ゴシック" panose="020B0609070205080204" pitchFamily="49" charset="-128"/>
                <a:cs typeface="Times New Roman" pitchFamily="18" charset="0"/>
              </a:endParaRPr>
            </a:p>
          </p:txBody>
        </p:sp>
        <p:sp>
          <p:nvSpPr>
            <p:cNvPr id="10" name="上矢印 9"/>
            <p:cNvSpPr/>
            <p:nvPr/>
          </p:nvSpPr>
          <p:spPr>
            <a:xfrm>
              <a:off x="7947024" y="2194419"/>
              <a:ext cx="295275" cy="381000"/>
            </a:xfrm>
            <a:prstGeom prst="up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grpSp>
      <p:cxnSp>
        <p:nvCxnSpPr>
          <p:cNvPr id="38" name="直線コネクタ 37"/>
          <p:cNvCxnSpPr/>
          <p:nvPr/>
        </p:nvCxnSpPr>
        <p:spPr bwMode="auto">
          <a:xfrm>
            <a:off x="4180887" y="4424609"/>
            <a:ext cx="0" cy="566738"/>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円/楕円 38"/>
          <p:cNvSpPr/>
          <p:nvPr/>
        </p:nvSpPr>
        <p:spPr>
          <a:xfrm>
            <a:off x="3995936" y="3012281"/>
            <a:ext cx="771525" cy="490538"/>
          </a:xfrm>
          <a:prstGeom prst="ellipse">
            <a:avLst/>
          </a:prstGeom>
          <a:noFill/>
          <a:ln w="38100">
            <a:solidFill>
              <a:srgbClr val="FF0000"/>
            </a:solid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41" name="円/楕円 40"/>
          <p:cNvSpPr/>
          <p:nvPr/>
        </p:nvSpPr>
        <p:spPr>
          <a:xfrm>
            <a:off x="1978798" y="3600044"/>
            <a:ext cx="720725" cy="527050"/>
          </a:xfrm>
          <a:prstGeom prst="ellipse">
            <a:avLst/>
          </a:prstGeom>
          <a:noFill/>
          <a:ln w="38100">
            <a:solidFill>
              <a:srgbClr val="0070C0"/>
            </a:solid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43" name="円/楕円 42"/>
          <p:cNvSpPr/>
          <p:nvPr/>
        </p:nvSpPr>
        <p:spPr>
          <a:xfrm>
            <a:off x="6011515" y="3502819"/>
            <a:ext cx="720725" cy="527050"/>
          </a:xfrm>
          <a:prstGeom prst="ellipse">
            <a:avLst/>
          </a:prstGeom>
          <a:noFill/>
          <a:ln w="38100">
            <a:solidFill>
              <a:srgbClr val="00B050"/>
            </a:solid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51" name="円/楕円 50"/>
          <p:cNvSpPr/>
          <p:nvPr/>
        </p:nvSpPr>
        <p:spPr>
          <a:xfrm>
            <a:off x="539552" y="1586186"/>
            <a:ext cx="506412" cy="474662"/>
          </a:xfrm>
          <a:prstGeom prst="ellipse">
            <a:avLst/>
          </a:prstGeom>
          <a:noFill/>
          <a:ln w="38100">
            <a:solidFill>
              <a:srgbClr val="FFC000"/>
            </a:solid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cxnSp>
        <p:nvCxnSpPr>
          <p:cNvPr id="52" name="直線コネクタ 51"/>
          <p:cNvCxnSpPr/>
          <p:nvPr/>
        </p:nvCxnSpPr>
        <p:spPr bwMode="auto">
          <a:xfrm>
            <a:off x="2545321" y="4679349"/>
            <a:ext cx="897537" cy="823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bwMode="auto">
          <a:xfrm>
            <a:off x="4890208" y="4695825"/>
            <a:ext cx="94511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bwMode="auto">
          <a:xfrm>
            <a:off x="5827083" y="4514163"/>
            <a:ext cx="0" cy="412750"/>
          </a:xfrm>
          <a:prstGeom prst="line">
            <a:avLst/>
          </a:prstGeom>
          <a:ln w="82550">
            <a:solidFill>
              <a:srgbClr val="7030A0"/>
            </a:solidFill>
          </a:ln>
        </p:spPr>
        <p:style>
          <a:lnRef idx="1">
            <a:schemeClr val="accent1"/>
          </a:lnRef>
          <a:fillRef idx="0">
            <a:schemeClr val="accent1"/>
          </a:fillRef>
          <a:effectRef idx="0">
            <a:schemeClr val="accent1"/>
          </a:effectRef>
          <a:fontRef idx="minor">
            <a:schemeClr val="tx1"/>
          </a:fontRef>
        </p:style>
      </p:cxnSp>
      <p:sp>
        <p:nvSpPr>
          <p:cNvPr id="56" name="円/楕円 55"/>
          <p:cNvSpPr/>
          <p:nvPr/>
        </p:nvSpPr>
        <p:spPr>
          <a:xfrm>
            <a:off x="7753203" y="1599752"/>
            <a:ext cx="563213" cy="533104"/>
          </a:xfrm>
          <a:prstGeom prst="ellipse">
            <a:avLst/>
          </a:prstGeom>
          <a:noFill/>
          <a:ln w="38100">
            <a:solidFill>
              <a:srgbClr val="7030A0"/>
            </a:solid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cxnSp>
        <p:nvCxnSpPr>
          <p:cNvPr id="42" name="直線コネクタ 41"/>
          <p:cNvCxnSpPr/>
          <p:nvPr/>
        </p:nvCxnSpPr>
        <p:spPr bwMode="auto">
          <a:xfrm>
            <a:off x="4898446" y="4432644"/>
            <a:ext cx="0" cy="566738"/>
          </a:xfrm>
          <a:prstGeom prst="line">
            <a:avLst/>
          </a:prstGeom>
          <a:ln w="825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bwMode="auto">
          <a:xfrm>
            <a:off x="3483642" y="4432643"/>
            <a:ext cx="0" cy="566738"/>
          </a:xfrm>
          <a:prstGeom prst="line">
            <a:avLst/>
          </a:prstGeom>
          <a:ln w="825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bwMode="auto">
          <a:xfrm flipV="1">
            <a:off x="3445125" y="4447576"/>
            <a:ext cx="1492536" cy="6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bwMode="auto">
          <a:xfrm>
            <a:off x="2542018" y="4489450"/>
            <a:ext cx="0" cy="412750"/>
          </a:xfrm>
          <a:prstGeom prst="line">
            <a:avLst/>
          </a:prstGeom>
          <a:ln w="825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bwMode="auto">
          <a:xfrm flipV="1">
            <a:off x="3442858" y="4981639"/>
            <a:ext cx="1492536" cy="6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1 つの角を丸めた四角形 48"/>
          <p:cNvSpPr/>
          <p:nvPr/>
        </p:nvSpPr>
        <p:spPr>
          <a:xfrm flipV="1">
            <a:off x="260253" y="913286"/>
            <a:ext cx="702614" cy="393299"/>
          </a:xfrm>
          <a:prstGeom prst="round1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ボックス 52"/>
          <p:cNvSpPr txBox="1"/>
          <p:nvPr/>
        </p:nvSpPr>
        <p:spPr>
          <a:xfrm>
            <a:off x="251520" y="879103"/>
            <a:ext cx="720080" cy="461665"/>
          </a:xfrm>
          <a:prstGeom prst="rect">
            <a:avLst/>
          </a:prstGeom>
          <a:noFill/>
        </p:spPr>
        <p:txBody>
          <a:bodyPr wrap="square" rtlCol="0">
            <a:spAutoFit/>
          </a:bodyPr>
          <a:lstStyle/>
          <a:p>
            <a:r>
              <a:rPr kumimoji="1" lang="ja-JP" altLang="en-US" sz="2400" dirty="0">
                <a:latin typeface="HGPｺﾞｼｯｸE" panose="020B0900000000000000" pitchFamily="50" charset="-128"/>
                <a:ea typeface="HGPｺﾞｼｯｸE" panose="020B0900000000000000" pitchFamily="50" charset="-128"/>
              </a:rPr>
              <a:t>例６</a:t>
            </a:r>
          </a:p>
        </p:txBody>
      </p:sp>
      <p:sp>
        <p:nvSpPr>
          <p:cNvPr id="45" name="テキスト ボックス 44"/>
          <p:cNvSpPr txBox="1"/>
          <p:nvPr/>
        </p:nvSpPr>
        <p:spPr>
          <a:xfrm>
            <a:off x="1045965" y="879103"/>
            <a:ext cx="7702748" cy="461665"/>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例</a:t>
            </a:r>
            <a:r>
              <a:rPr lang="en-US" altLang="ja-JP" sz="2400" dirty="0">
                <a:latin typeface="ＭＳ 明朝" panose="02020609040205080304" pitchFamily="17" charset="-128"/>
                <a:ea typeface="ＭＳ 明朝" panose="02020609040205080304" pitchFamily="17" charset="-128"/>
                <a:cs typeface="Times New Roman" panose="02020603050405020304" pitchFamily="18" charset="0"/>
              </a:rPr>
              <a:t>5</a:t>
            </a:r>
            <a:r>
              <a:rPr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の結果から，箱</a:t>
            </a:r>
            <a:r>
              <a:rPr lang="ja-JP" altLang="en-US" sz="2400" dirty="0" err="1">
                <a:latin typeface="ＭＳ ゴシック" panose="020B0609070205080204" pitchFamily="49" charset="-128"/>
                <a:ea typeface="ＭＳ ゴシック" panose="020B0609070205080204" pitchFamily="49" charset="-128"/>
                <a:cs typeface="Times New Roman" panose="02020603050405020304" pitchFamily="18" charset="0"/>
              </a:rPr>
              <a:t>ひげ</a:t>
            </a:r>
            <a:r>
              <a:rPr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図は次のようになる。</a:t>
            </a:r>
            <a:endParaRPr lang="ja-JP" altLang="en-US" sz="2400" dirty="0">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par>
                          <p:cTn id="27" fill="hold" nodeType="afterGroup">
                            <p:stCondLst>
                              <p:cond delay="500"/>
                            </p:stCondLst>
                            <p:childTnLst>
                              <p:par>
                                <p:cTn id="28" presetID="10" presetClass="entr" presetSubtype="0"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par>
                          <p:cTn id="41" fill="hold" nodeType="afterGroup">
                            <p:stCondLst>
                              <p:cond delay="500"/>
                            </p:stCondLst>
                            <p:childTnLst>
                              <p:par>
                                <p:cTn id="42" presetID="10" presetClass="entr" presetSubtype="0"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par>
                                <p:cTn id="50" presetID="10" presetClass="entr" presetSubtype="0"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fade">
                                      <p:cBhvr>
                                        <p:cTn id="66" dur="500"/>
                                        <p:tgtEl>
                                          <p:spTgt spid="50"/>
                                        </p:tgtEl>
                                      </p:cBhvr>
                                    </p:animEffect>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500"/>
                                        <p:tgtEl>
                                          <p:spTgt spid="5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5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500"/>
                                        <p:tgtEl>
                                          <p:spTgt spid="56"/>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500"/>
                                        <p:tgtEl>
                                          <p:spTgt spid="55"/>
                                        </p:tgtEl>
                                      </p:cBhvr>
                                    </p:animEffect>
                                  </p:childTnLst>
                                </p:cTn>
                              </p:par>
                            </p:childTnLst>
                          </p:cTn>
                        </p:par>
                        <p:par>
                          <p:cTn id="85" fill="hold">
                            <p:stCondLst>
                              <p:cond delay="1000"/>
                            </p:stCondLst>
                            <p:childTnLst>
                              <p:par>
                                <p:cTn id="86" presetID="10" presetClass="entr" presetSubtype="0"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autoUpdateAnimBg="0"/>
      <p:bldP spid="41" grpId="0" animBg="1" autoUpdateAnimBg="0"/>
      <p:bldP spid="43" grpId="0" animBg="1" autoUpdateAnimBg="0"/>
      <p:bldP spid="51" grpId="0" animBg="1" autoUpdateAnimBg="0"/>
      <p:bldP spid="56"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コンテンツ プレースホルダ 4"/>
          <p:cNvGraphicFramePr>
            <a:graphicFrameLocks/>
          </p:cNvGraphicFramePr>
          <p:nvPr>
            <p:extLst>
              <p:ext uri="{D42A27DB-BD31-4B8C-83A1-F6EECF244321}">
                <p14:modId xmlns:p14="http://schemas.microsoft.com/office/powerpoint/2010/main" val="233791323"/>
              </p:ext>
            </p:extLst>
          </p:nvPr>
        </p:nvGraphicFramePr>
        <p:xfrm>
          <a:off x="2811459" y="2354138"/>
          <a:ext cx="5473153" cy="4342736"/>
        </p:xfrm>
        <a:graphic>
          <a:graphicData uri="http://schemas.openxmlformats.org/drawingml/2006/table">
            <a:tbl>
              <a:tblPr firstRow="1" bandRow="1">
                <a:tableStyleId>{21E4AEA4-8DFA-4A89-87EB-49C32662AFE0}</a:tableStyleId>
              </a:tblPr>
              <a:tblGrid>
                <a:gridCol w="2348968">
                  <a:extLst>
                    <a:ext uri="{9D8B030D-6E8A-4147-A177-3AD203B41FA5}">
                      <a16:colId xmlns:a16="http://schemas.microsoft.com/office/drawing/2014/main" xmlns="" val="20000"/>
                    </a:ext>
                  </a:extLst>
                </a:gridCol>
                <a:gridCol w="1727183">
                  <a:extLst>
                    <a:ext uri="{9D8B030D-6E8A-4147-A177-3AD203B41FA5}">
                      <a16:colId xmlns:a16="http://schemas.microsoft.com/office/drawing/2014/main" xmlns="" val="20001"/>
                    </a:ext>
                  </a:extLst>
                </a:gridCol>
                <a:gridCol w="1397002">
                  <a:extLst>
                    <a:ext uri="{9D8B030D-6E8A-4147-A177-3AD203B41FA5}">
                      <a16:colId xmlns:a16="http://schemas.microsoft.com/office/drawing/2014/main" xmlns="" val="20002"/>
                    </a:ext>
                  </a:extLst>
                </a:gridCol>
              </a:tblGrid>
              <a:tr h="788847">
                <a:tc>
                  <a:txBody>
                    <a:bodyPr/>
                    <a:lstStyle/>
                    <a:p>
                      <a:pPr algn="ctr"/>
                      <a:r>
                        <a:rPr kumimoji="1" lang="ja-JP" altLang="en-US" sz="2400" dirty="0">
                          <a:latin typeface="ＭＳ ゴシック" panose="020B0609070205080204" pitchFamily="49" charset="-128"/>
                          <a:ea typeface="ＭＳ ゴシック" panose="020B0609070205080204" pitchFamily="49" charset="-128"/>
                        </a:rPr>
                        <a:t>時間の</a:t>
                      </a:r>
                      <a:r>
                        <a:rPr kumimoji="1" lang="en-US" altLang="ja-JP" sz="2800" dirty="0">
                          <a:solidFill>
                            <a:schemeClr val="bg1"/>
                          </a:solidFill>
                          <a:latin typeface="ＭＳ ゴシック" panose="020B0609070205080204" pitchFamily="49" charset="-128"/>
                          <a:ea typeface="ＭＳ ゴシック" panose="020B0609070205080204" pitchFamily="49" charset="-128"/>
                        </a:rPr>
                        <a:t>(</a:t>
                      </a:r>
                      <a:r>
                        <a:rPr kumimoji="1" lang="ja-JP" altLang="en-US" sz="2400" dirty="0">
                          <a:solidFill>
                            <a:srgbClr val="FF0000"/>
                          </a:solidFill>
                          <a:latin typeface="ＭＳ ゴシック" panose="020B0609070205080204" pitchFamily="49" charset="-128"/>
                          <a:ea typeface="ＭＳ ゴシック" panose="020B0609070205080204" pitchFamily="49" charset="-128"/>
                        </a:rPr>
                        <a:t>階級</a:t>
                      </a:r>
                      <a:r>
                        <a:rPr kumimoji="1" lang="en-US" altLang="ja-JP" sz="2800" dirty="0">
                          <a:solidFill>
                            <a:schemeClr val="bg1"/>
                          </a:solidFill>
                          <a:latin typeface="ＭＳ ゴシック" panose="020B0609070205080204" pitchFamily="49" charset="-128"/>
                          <a:ea typeface="ＭＳ ゴシック" panose="020B0609070205080204" pitchFamily="49" charset="-128"/>
                        </a:rPr>
                        <a:t>)</a:t>
                      </a:r>
                    </a:p>
                    <a:p>
                      <a:pPr algn="ctr"/>
                      <a:r>
                        <a:rPr kumimoji="1" lang="ja-JP" altLang="en-US" sz="2000" dirty="0">
                          <a:solidFill>
                            <a:schemeClr val="bg1"/>
                          </a:solidFill>
                          <a:latin typeface="ＭＳ ゴシック" panose="020B0609070205080204" pitchFamily="49" charset="-128"/>
                          <a:ea typeface="ＭＳ ゴシック" panose="020B0609070205080204" pitchFamily="49" charset="-128"/>
                        </a:rPr>
                        <a:t>（時間）</a:t>
                      </a:r>
                      <a:endParaRPr kumimoji="1" lang="en-US" altLang="ja-JP" sz="2000" dirty="0">
                        <a:solidFill>
                          <a:schemeClr val="bg1"/>
                        </a:solidFill>
                        <a:latin typeface="ＭＳ ゴシック" panose="020B0609070205080204" pitchFamily="49" charset="-128"/>
                        <a:ea typeface="ＭＳ ゴシック" panose="020B0609070205080204" pitchFamily="49" charset="-128"/>
                      </a:endParaRP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kumimoji="1" lang="en-US" altLang="ja-JP" sz="2800" dirty="0">
                          <a:solidFill>
                            <a:schemeClr val="bg1"/>
                          </a:solidFill>
                          <a:latin typeface="ＭＳ 明朝" panose="02020609040205080304" pitchFamily="17" charset="-128"/>
                          <a:ea typeface="ＭＳ 明朝" panose="02020609040205080304" pitchFamily="17" charset="-128"/>
                        </a:rPr>
                        <a:t>(</a:t>
                      </a:r>
                      <a:r>
                        <a:rPr kumimoji="1" lang="ja-JP" altLang="en-US" sz="2400" baseline="0" dirty="0">
                          <a:solidFill>
                            <a:srgbClr val="FF0000"/>
                          </a:solidFill>
                          <a:latin typeface="ＭＳ ゴシック" panose="020B0609070205080204" pitchFamily="49" charset="-128"/>
                          <a:ea typeface="ＭＳ ゴシック" panose="020B0609070205080204" pitchFamily="49" charset="-128"/>
                        </a:rPr>
                        <a:t>階級値</a:t>
                      </a:r>
                      <a:r>
                        <a:rPr kumimoji="1" lang="en-US" altLang="ja-JP" sz="2800" dirty="0">
                          <a:solidFill>
                            <a:schemeClr val="bg1"/>
                          </a:solidFill>
                          <a:latin typeface="ＭＳ ゴシック" panose="020B0609070205080204" pitchFamily="49" charset="-128"/>
                          <a:ea typeface="ＭＳ ゴシック" panose="020B0609070205080204" pitchFamily="49" charset="-128"/>
                        </a:rPr>
                        <a:t>)</a:t>
                      </a:r>
                    </a:p>
                    <a:p>
                      <a:pPr algn="ctr"/>
                      <a:r>
                        <a:rPr kumimoji="1" lang="ja-JP" altLang="en-US" sz="2000" dirty="0">
                          <a:solidFill>
                            <a:schemeClr val="bg1"/>
                          </a:solidFill>
                          <a:latin typeface="ＭＳ ゴシック" panose="020B0609070205080204" pitchFamily="49" charset="-128"/>
                          <a:ea typeface="ＭＳ ゴシック" panose="020B0609070205080204" pitchFamily="49" charset="-128"/>
                        </a:rPr>
                        <a:t>（時間）</a:t>
                      </a: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kumimoji="1" lang="en-US" altLang="ja-JP" sz="2800" b="1" kern="1200" dirty="0">
                          <a:solidFill>
                            <a:schemeClr val="bg1"/>
                          </a:solidFill>
                          <a:latin typeface="ＭＳ ゴシック" panose="020B0609070205080204" pitchFamily="49" charset="-128"/>
                          <a:ea typeface="ＭＳ ゴシック" panose="020B0609070205080204" pitchFamily="49" charset="-128"/>
                          <a:cs typeface="+mn-cs"/>
                        </a:rPr>
                        <a:t>(</a:t>
                      </a:r>
                      <a:r>
                        <a:rPr kumimoji="1" lang="ja-JP" altLang="en-US" sz="2400" b="1" kern="1200" dirty="0">
                          <a:solidFill>
                            <a:srgbClr val="FF0000"/>
                          </a:solidFill>
                          <a:latin typeface="ＭＳ ゴシック" panose="020B0609070205080204" pitchFamily="49" charset="-128"/>
                          <a:ea typeface="ＭＳ ゴシック" panose="020B0609070205080204" pitchFamily="49" charset="-128"/>
                          <a:cs typeface="+mn-cs"/>
                        </a:rPr>
                        <a:t>度数</a:t>
                      </a:r>
                      <a:r>
                        <a:rPr kumimoji="1" lang="en-US" altLang="ja-JP" sz="2800" b="1" kern="1200" dirty="0">
                          <a:solidFill>
                            <a:schemeClr val="bg1"/>
                          </a:solidFill>
                          <a:latin typeface="ＭＳ ゴシック" panose="020B0609070205080204" pitchFamily="49" charset="-128"/>
                          <a:ea typeface="ＭＳ ゴシック" panose="020B0609070205080204" pitchFamily="49" charset="-128"/>
                          <a:cs typeface="+mn-cs"/>
                        </a:rPr>
                        <a:t>)</a:t>
                      </a:r>
                    </a:p>
                    <a:p>
                      <a:pPr algn="ctr"/>
                      <a:r>
                        <a:rPr kumimoji="1" lang="ja-JP" altLang="en-US" sz="2000" b="1" kern="1200" dirty="0">
                          <a:solidFill>
                            <a:schemeClr val="bg1"/>
                          </a:solidFill>
                          <a:latin typeface="ＭＳ ゴシック" panose="020B0609070205080204" pitchFamily="49" charset="-128"/>
                          <a:ea typeface="ＭＳ ゴシック" panose="020B0609070205080204" pitchFamily="49" charset="-128"/>
                          <a:cs typeface="+mn-cs"/>
                        </a:rPr>
                        <a:t>（人）</a:t>
                      </a: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xmlns="" val="10000"/>
                  </a:ext>
                </a:extLst>
              </a:tr>
              <a:tr h="463414">
                <a:tc>
                  <a:txBody>
                    <a:bodyPr/>
                    <a:lstStyle/>
                    <a:p>
                      <a:pPr algn="ctr"/>
                      <a:r>
                        <a:rPr kumimoji="1" lang="en-US" altLang="ja-JP" sz="2800" dirty="0">
                          <a:latin typeface="ＭＳ 明朝" panose="02020609040205080304" pitchFamily="17" charset="-128"/>
                          <a:ea typeface="ＭＳ 明朝" panose="02020609040205080304" pitchFamily="17" charset="-128"/>
                        </a:rPr>
                        <a:t>0</a:t>
                      </a:r>
                      <a:r>
                        <a:rPr kumimoji="1" lang="ja-JP" altLang="en-US" sz="2400" dirty="0">
                          <a:latin typeface="ＭＳ ゴシック" panose="020B0609070205080204" pitchFamily="49" charset="-128"/>
                          <a:ea typeface="ＭＳ ゴシック" panose="020B0609070205080204" pitchFamily="49" charset="-128"/>
                        </a:rPr>
                        <a:t>以上</a:t>
                      </a:r>
                      <a:r>
                        <a:rPr kumimoji="1" lang="ja-JP" altLang="en-US" sz="2400" dirty="0">
                          <a:latin typeface="+mj-ea"/>
                          <a:ea typeface="+mj-ea"/>
                        </a:rPr>
                        <a:t> </a:t>
                      </a:r>
                      <a:r>
                        <a:rPr kumimoji="1" lang="ja-JP" altLang="en-US" sz="2800" dirty="0">
                          <a:latin typeface="ＭＳ 明朝" panose="02020609040205080304" pitchFamily="17" charset="-128"/>
                          <a:ea typeface="ＭＳ 明朝" panose="02020609040205080304" pitchFamily="17" charset="-128"/>
                        </a:rPr>
                        <a:t>～</a:t>
                      </a:r>
                      <a:r>
                        <a:rPr kumimoji="1" lang="ja-JP" altLang="en-US" sz="2800" dirty="0">
                          <a:latin typeface="+mj-ea"/>
                          <a:ea typeface="+mj-ea"/>
                        </a:rPr>
                        <a:t> </a:t>
                      </a:r>
                      <a:r>
                        <a:rPr kumimoji="1" lang="en-US" altLang="ja-JP" sz="2800" dirty="0">
                          <a:latin typeface="ＭＳ 明朝" panose="02020609040205080304" pitchFamily="17" charset="-128"/>
                          <a:ea typeface="ＭＳ 明朝" panose="02020609040205080304" pitchFamily="17" charset="-128"/>
                        </a:rPr>
                        <a:t>4</a:t>
                      </a:r>
                      <a:r>
                        <a:rPr kumimoji="1" lang="ja-JP" altLang="en-US" sz="2400" dirty="0">
                          <a:latin typeface="ＭＳ ゴシック" panose="020B0609070205080204" pitchFamily="49" charset="-128"/>
                          <a:ea typeface="ＭＳ ゴシック" panose="020B0609070205080204" pitchFamily="49" charset="-128"/>
                        </a:rPr>
                        <a:t>未満</a:t>
                      </a: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776288" algn="l"/>
                      <a:r>
                        <a:rPr kumimoji="1" lang="en-US" altLang="ja-JP" sz="2800" dirty="0">
                          <a:latin typeface="ＭＳ 明朝" panose="02020609040205080304" pitchFamily="17" charset="-128"/>
                          <a:ea typeface="ＭＳ 明朝" panose="02020609040205080304" pitchFamily="17" charset="-128"/>
                        </a:rPr>
                        <a:t>2</a:t>
                      </a:r>
                      <a:endParaRPr kumimoji="1" lang="ja-JP" altLang="en-US" sz="2800" dirty="0">
                        <a:solidFill>
                          <a:srgbClr val="C00000"/>
                        </a:solidFill>
                        <a:latin typeface="ＭＳ 明朝" panose="02020609040205080304" pitchFamily="17" charset="-128"/>
                        <a:ea typeface="ＭＳ 明朝" panose="02020609040205080304" pitchFamily="17" charset="-128"/>
                      </a:endParaRP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kern="1200" dirty="0">
                          <a:solidFill>
                            <a:schemeClr val="dk1"/>
                          </a:solidFill>
                          <a:latin typeface="ＭＳ 明朝" panose="02020609040205080304" pitchFamily="17" charset="-128"/>
                          <a:ea typeface="ＭＳ 明朝" panose="02020609040205080304" pitchFamily="17" charset="-128"/>
                          <a:cs typeface="+mn-cs"/>
                        </a:rPr>
                        <a:t>3</a:t>
                      </a:r>
                      <a:endParaRPr kumimoji="1" lang="ja-JP" altLang="en-US" sz="2800" kern="1200" dirty="0">
                        <a:solidFill>
                          <a:srgbClr val="C00000"/>
                        </a:solidFill>
                        <a:latin typeface="ＭＳ 明朝" panose="02020609040205080304" pitchFamily="17" charset="-128"/>
                        <a:ea typeface="ＭＳ 明朝" panose="02020609040205080304" pitchFamily="17" charset="-128"/>
                        <a:cs typeface="+mn-cs"/>
                      </a:endParaRP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63414">
                <a:tc>
                  <a:txBody>
                    <a:bodyPr/>
                    <a:lstStyle/>
                    <a:p>
                      <a:pPr algn="ctr"/>
                      <a:r>
                        <a:rPr kumimoji="1" lang="en-US" altLang="ja-JP" sz="2800" dirty="0">
                          <a:latin typeface="ＭＳ 明朝" panose="02020609040205080304" pitchFamily="17" charset="-128"/>
                          <a:ea typeface="ＭＳ 明朝" panose="02020609040205080304" pitchFamily="17" charset="-128"/>
                        </a:rPr>
                        <a:t> 4 </a:t>
                      </a:r>
                      <a:r>
                        <a:rPr kumimoji="1" lang="ja-JP" altLang="en-US" sz="2800" dirty="0">
                          <a:latin typeface="ＭＳ 明朝" panose="02020609040205080304" pitchFamily="17" charset="-128"/>
                          <a:ea typeface="ＭＳ 明朝" panose="02020609040205080304" pitchFamily="17" charset="-128"/>
                        </a:rPr>
                        <a:t> ～　 </a:t>
                      </a:r>
                      <a:r>
                        <a:rPr kumimoji="1" lang="en-US" altLang="ja-JP" sz="2800" dirty="0">
                          <a:latin typeface="ＭＳ 明朝" panose="02020609040205080304" pitchFamily="17" charset="-128"/>
                          <a:ea typeface="ＭＳ 明朝" panose="02020609040205080304" pitchFamily="17" charset="-128"/>
                        </a:rPr>
                        <a:t>8</a:t>
                      </a:r>
                      <a:endParaRPr kumimoji="1" lang="ja-JP" altLang="en-US" sz="2800" dirty="0">
                        <a:latin typeface="ＭＳ 明朝" panose="02020609040205080304" pitchFamily="17" charset="-128"/>
                        <a:ea typeface="ＭＳ 明朝" panose="02020609040205080304" pitchFamily="17" charset="-128"/>
                      </a:endParaRP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768350" algn="l"/>
                      <a:r>
                        <a:rPr kumimoji="1" lang="en-US" altLang="ja-JP" sz="2800" dirty="0">
                          <a:solidFill>
                            <a:schemeClr val="dk1"/>
                          </a:solidFill>
                          <a:latin typeface="ＭＳ 明朝" panose="02020609040205080304" pitchFamily="17" charset="-128"/>
                          <a:ea typeface="ＭＳ 明朝" panose="02020609040205080304" pitchFamily="17" charset="-128"/>
                        </a:rPr>
                        <a:t>6</a:t>
                      </a:r>
                      <a:endParaRPr kumimoji="1" lang="ja-JP" altLang="en-US" sz="2800" dirty="0">
                        <a:solidFill>
                          <a:schemeClr val="tx1"/>
                        </a:solidFill>
                        <a:latin typeface="ＭＳ 明朝" panose="02020609040205080304" pitchFamily="17" charset="-128"/>
                        <a:ea typeface="ＭＳ 明朝" panose="02020609040205080304" pitchFamily="17" charset="-128"/>
                      </a:endParaRP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kern="1200" dirty="0">
                          <a:solidFill>
                            <a:schemeClr val="dk1"/>
                          </a:solidFill>
                          <a:latin typeface="ＭＳ 明朝" panose="02020609040205080304" pitchFamily="17" charset="-128"/>
                          <a:ea typeface="ＭＳ 明朝" panose="02020609040205080304" pitchFamily="17" charset="-128"/>
                          <a:cs typeface="+mn-cs"/>
                        </a:rPr>
                        <a:t>4</a:t>
                      </a:r>
                      <a:endParaRPr kumimoji="1" lang="ja-JP" altLang="en-US" sz="2800" kern="1200" dirty="0">
                        <a:solidFill>
                          <a:srgbClr val="C00000"/>
                        </a:solidFill>
                        <a:latin typeface="ＭＳ 明朝" panose="02020609040205080304" pitchFamily="17" charset="-128"/>
                        <a:ea typeface="ＭＳ 明朝" panose="02020609040205080304" pitchFamily="17" charset="-128"/>
                        <a:cs typeface="+mn-cs"/>
                      </a:endParaRP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634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latin typeface="ＭＳ 明朝" panose="02020609040205080304" pitchFamily="17" charset="-128"/>
                          <a:ea typeface="ＭＳ 明朝" panose="02020609040205080304" pitchFamily="17" charset="-128"/>
                        </a:rPr>
                        <a:t> 8</a:t>
                      </a:r>
                      <a:r>
                        <a:rPr kumimoji="1" lang="ja-JP" altLang="en-US" sz="2800" dirty="0">
                          <a:latin typeface="ＭＳ 明朝" panose="02020609040205080304" pitchFamily="17" charset="-128"/>
                          <a:ea typeface="ＭＳ 明朝" panose="02020609040205080304" pitchFamily="17" charset="-128"/>
                        </a:rPr>
                        <a:t>　～　</a:t>
                      </a:r>
                      <a:r>
                        <a:rPr kumimoji="1" lang="en-US" altLang="ja-JP" sz="2800" dirty="0">
                          <a:latin typeface="ＭＳ 明朝" panose="02020609040205080304" pitchFamily="17" charset="-128"/>
                          <a:ea typeface="ＭＳ 明朝" panose="02020609040205080304" pitchFamily="17" charset="-128"/>
                        </a:rPr>
                        <a:t>12</a:t>
                      </a:r>
                      <a:endParaRPr kumimoji="1" lang="ja-JP" altLang="en-US" sz="2800" dirty="0">
                        <a:latin typeface="ＭＳ 明朝" panose="02020609040205080304" pitchFamily="17" charset="-128"/>
                        <a:ea typeface="ＭＳ 明朝" panose="02020609040205080304" pitchFamily="17" charset="-128"/>
                      </a:endParaRP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kumimoji="1" lang="en-US" altLang="ja-JP" sz="2800" dirty="0">
                          <a:solidFill>
                            <a:schemeClr val="dk1"/>
                          </a:solidFill>
                          <a:latin typeface="ＭＳ 明朝" panose="02020609040205080304" pitchFamily="17" charset="-128"/>
                          <a:ea typeface="ＭＳ 明朝" panose="02020609040205080304" pitchFamily="17" charset="-128"/>
                        </a:rPr>
                        <a:t>10</a:t>
                      </a:r>
                      <a:endParaRPr kumimoji="1" lang="ja-JP" altLang="en-US" sz="2800" dirty="0">
                        <a:solidFill>
                          <a:schemeClr val="tx1"/>
                        </a:solidFill>
                        <a:latin typeface="ＭＳ 明朝" panose="02020609040205080304" pitchFamily="17" charset="-128"/>
                        <a:ea typeface="ＭＳ 明朝" panose="02020609040205080304" pitchFamily="17" charset="-128"/>
                      </a:endParaRP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kern="1200" dirty="0">
                          <a:solidFill>
                            <a:schemeClr val="dk1"/>
                          </a:solidFill>
                          <a:latin typeface="ＭＳ 明朝" panose="02020609040205080304" pitchFamily="17" charset="-128"/>
                          <a:ea typeface="ＭＳ 明朝" panose="02020609040205080304" pitchFamily="17" charset="-128"/>
                          <a:cs typeface="+mn-cs"/>
                        </a:rPr>
                        <a:t>6</a:t>
                      </a:r>
                      <a:endParaRPr kumimoji="1" lang="ja-JP" altLang="en-US" sz="2800" kern="1200" dirty="0">
                        <a:solidFill>
                          <a:srgbClr val="C00000"/>
                        </a:solidFill>
                        <a:latin typeface="ＭＳ 明朝" panose="02020609040205080304" pitchFamily="17" charset="-128"/>
                        <a:ea typeface="ＭＳ 明朝" panose="02020609040205080304" pitchFamily="17" charset="-128"/>
                        <a:cs typeface="+mn-cs"/>
                      </a:endParaRP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634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latin typeface="ＭＳ 明朝" panose="02020609040205080304" pitchFamily="17" charset="-128"/>
                          <a:ea typeface="ＭＳ 明朝" panose="02020609040205080304" pitchFamily="17" charset="-128"/>
                        </a:rPr>
                        <a:t>12</a:t>
                      </a:r>
                      <a:r>
                        <a:rPr kumimoji="1" lang="ja-JP" altLang="en-US" sz="2800" dirty="0">
                          <a:latin typeface="ＭＳ 明朝" panose="02020609040205080304" pitchFamily="17" charset="-128"/>
                          <a:ea typeface="ＭＳ 明朝" panose="02020609040205080304" pitchFamily="17" charset="-128"/>
                        </a:rPr>
                        <a:t>　～　</a:t>
                      </a:r>
                      <a:r>
                        <a:rPr kumimoji="1" lang="en-US" altLang="ja-JP" sz="2800" dirty="0">
                          <a:latin typeface="ＭＳ 明朝" panose="02020609040205080304" pitchFamily="17" charset="-128"/>
                          <a:ea typeface="ＭＳ 明朝" panose="02020609040205080304" pitchFamily="17" charset="-128"/>
                        </a:rPr>
                        <a:t>16</a:t>
                      </a:r>
                      <a:endParaRPr kumimoji="1" lang="ja-JP" altLang="en-US" sz="2800" dirty="0">
                        <a:latin typeface="ＭＳ 明朝" panose="02020609040205080304" pitchFamily="17" charset="-128"/>
                        <a:ea typeface="ＭＳ 明朝" panose="02020609040205080304" pitchFamily="17" charset="-128"/>
                      </a:endParaRP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kumimoji="1" lang="en-US" altLang="ja-JP" sz="2800" dirty="0">
                          <a:solidFill>
                            <a:schemeClr val="dk1"/>
                          </a:solidFill>
                          <a:latin typeface="ＭＳ 明朝" panose="02020609040205080304" pitchFamily="17" charset="-128"/>
                          <a:ea typeface="ＭＳ 明朝" panose="02020609040205080304" pitchFamily="17" charset="-128"/>
                        </a:rPr>
                        <a:t>14</a:t>
                      </a:r>
                      <a:endParaRPr kumimoji="1" lang="ja-JP" altLang="en-US" sz="2800" dirty="0">
                        <a:solidFill>
                          <a:schemeClr val="tx1"/>
                        </a:solidFill>
                        <a:latin typeface="ＭＳ 明朝" panose="02020609040205080304" pitchFamily="17" charset="-128"/>
                        <a:ea typeface="ＭＳ 明朝" panose="02020609040205080304" pitchFamily="17" charset="-128"/>
                      </a:endParaRP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kern="1200" dirty="0">
                          <a:solidFill>
                            <a:schemeClr val="dk1"/>
                          </a:solidFill>
                          <a:latin typeface="ＭＳ 明朝" panose="02020609040205080304" pitchFamily="17" charset="-128"/>
                          <a:ea typeface="ＭＳ 明朝" panose="02020609040205080304" pitchFamily="17" charset="-128"/>
                          <a:cs typeface="+mn-cs"/>
                        </a:rPr>
                        <a:t>4</a:t>
                      </a:r>
                      <a:endParaRPr kumimoji="1" lang="ja-JP" altLang="en-US" sz="2800" kern="1200" dirty="0">
                        <a:solidFill>
                          <a:srgbClr val="C00000"/>
                        </a:solidFill>
                        <a:latin typeface="ＭＳ 明朝" panose="02020609040205080304" pitchFamily="17" charset="-128"/>
                        <a:ea typeface="ＭＳ 明朝" panose="02020609040205080304" pitchFamily="17" charset="-128"/>
                        <a:cs typeface="+mn-cs"/>
                      </a:endParaRP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4634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latin typeface="ＭＳ 明朝" panose="02020609040205080304" pitchFamily="17" charset="-128"/>
                          <a:ea typeface="ＭＳ 明朝" panose="02020609040205080304" pitchFamily="17" charset="-128"/>
                        </a:rPr>
                        <a:t>16</a:t>
                      </a:r>
                      <a:r>
                        <a:rPr kumimoji="1" lang="ja-JP" altLang="en-US" sz="2800" dirty="0">
                          <a:latin typeface="ＭＳ 明朝" panose="02020609040205080304" pitchFamily="17" charset="-128"/>
                          <a:ea typeface="ＭＳ 明朝" panose="02020609040205080304" pitchFamily="17" charset="-128"/>
                        </a:rPr>
                        <a:t>　～　</a:t>
                      </a:r>
                      <a:r>
                        <a:rPr kumimoji="1" lang="en-US" altLang="ja-JP" sz="2800" dirty="0">
                          <a:latin typeface="ＭＳ 明朝" panose="02020609040205080304" pitchFamily="17" charset="-128"/>
                          <a:ea typeface="ＭＳ 明朝" panose="02020609040205080304" pitchFamily="17" charset="-128"/>
                        </a:rPr>
                        <a:t>20</a:t>
                      </a:r>
                      <a:endParaRPr kumimoji="1" lang="ja-JP" altLang="en-US" sz="2800" dirty="0">
                        <a:latin typeface="ＭＳ 明朝" panose="02020609040205080304" pitchFamily="17" charset="-128"/>
                        <a:ea typeface="ＭＳ 明朝" panose="02020609040205080304" pitchFamily="17" charset="-128"/>
                      </a:endParaRP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kumimoji="1" lang="en-US" altLang="ja-JP" sz="2800" dirty="0">
                          <a:solidFill>
                            <a:schemeClr val="dk1"/>
                          </a:solidFill>
                          <a:latin typeface="ＭＳ 明朝" panose="02020609040205080304" pitchFamily="17" charset="-128"/>
                          <a:ea typeface="ＭＳ 明朝" panose="02020609040205080304" pitchFamily="17" charset="-128"/>
                        </a:rPr>
                        <a:t>18</a:t>
                      </a:r>
                      <a:endParaRPr kumimoji="1" lang="ja-JP" altLang="en-US" sz="2800" dirty="0">
                        <a:solidFill>
                          <a:schemeClr val="tx1"/>
                        </a:solidFill>
                        <a:latin typeface="ＭＳ 明朝" panose="02020609040205080304" pitchFamily="17" charset="-128"/>
                        <a:ea typeface="ＭＳ 明朝" panose="02020609040205080304" pitchFamily="17" charset="-128"/>
                      </a:endParaRP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kern="1200" dirty="0">
                          <a:solidFill>
                            <a:schemeClr val="dk1"/>
                          </a:solidFill>
                          <a:latin typeface="ＭＳ 明朝" panose="02020609040205080304" pitchFamily="17" charset="-128"/>
                          <a:ea typeface="ＭＳ 明朝" panose="02020609040205080304" pitchFamily="17" charset="-128"/>
                          <a:cs typeface="+mn-cs"/>
                        </a:rPr>
                        <a:t>2</a:t>
                      </a:r>
                      <a:endParaRPr kumimoji="1" lang="ja-JP" altLang="en-US" sz="2800" kern="1200" dirty="0">
                        <a:solidFill>
                          <a:srgbClr val="C00000"/>
                        </a:solidFill>
                        <a:latin typeface="ＭＳ 明朝" panose="02020609040205080304" pitchFamily="17" charset="-128"/>
                        <a:ea typeface="ＭＳ 明朝" panose="02020609040205080304" pitchFamily="17" charset="-128"/>
                        <a:cs typeface="+mn-cs"/>
                      </a:endParaRP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634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latin typeface="ＭＳ 明朝" panose="02020609040205080304" pitchFamily="17" charset="-128"/>
                          <a:ea typeface="ＭＳ 明朝" panose="02020609040205080304" pitchFamily="17" charset="-128"/>
                        </a:rPr>
                        <a:t>20</a:t>
                      </a:r>
                      <a:r>
                        <a:rPr kumimoji="1" lang="ja-JP" altLang="en-US" sz="2800" dirty="0">
                          <a:latin typeface="ＭＳ 明朝" panose="02020609040205080304" pitchFamily="17" charset="-128"/>
                          <a:ea typeface="ＭＳ 明朝" panose="02020609040205080304" pitchFamily="17" charset="-128"/>
                        </a:rPr>
                        <a:t>　～　</a:t>
                      </a:r>
                      <a:r>
                        <a:rPr kumimoji="1" lang="en-US" altLang="ja-JP" sz="2800" dirty="0">
                          <a:latin typeface="ＭＳ 明朝" panose="02020609040205080304" pitchFamily="17" charset="-128"/>
                          <a:ea typeface="ＭＳ 明朝" panose="02020609040205080304" pitchFamily="17" charset="-128"/>
                        </a:rPr>
                        <a:t>24</a:t>
                      </a:r>
                      <a:endParaRPr kumimoji="1" lang="ja-JP" altLang="en-US" sz="2800" dirty="0">
                        <a:latin typeface="ＭＳ 明朝" panose="02020609040205080304" pitchFamily="17" charset="-128"/>
                        <a:ea typeface="ＭＳ 明朝" panose="02020609040205080304" pitchFamily="17" charset="-128"/>
                      </a:endParaRP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kumimoji="1" lang="en-US" altLang="ja-JP" sz="2800" dirty="0">
                          <a:solidFill>
                            <a:schemeClr val="dk1"/>
                          </a:solidFill>
                          <a:latin typeface="ＭＳ 明朝" panose="02020609040205080304" pitchFamily="17" charset="-128"/>
                          <a:ea typeface="ＭＳ 明朝" panose="02020609040205080304" pitchFamily="17" charset="-128"/>
                        </a:rPr>
                        <a:t>22</a:t>
                      </a:r>
                      <a:endParaRPr kumimoji="1" lang="ja-JP" altLang="en-US" sz="2800" dirty="0">
                        <a:solidFill>
                          <a:schemeClr val="tx1"/>
                        </a:solidFill>
                        <a:latin typeface="ＭＳ 明朝" panose="02020609040205080304" pitchFamily="17" charset="-128"/>
                        <a:ea typeface="ＭＳ 明朝" panose="02020609040205080304" pitchFamily="17" charset="-128"/>
                      </a:endParaRP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kern="1200" dirty="0">
                          <a:solidFill>
                            <a:schemeClr val="dk1"/>
                          </a:solidFill>
                          <a:latin typeface="ＭＳ 明朝" panose="02020609040205080304" pitchFamily="17" charset="-128"/>
                          <a:ea typeface="ＭＳ 明朝" panose="02020609040205080304" pitchFamily="17" charset="-128"/>
                          <a:cs typeface="+mn-cs"/>
                        </a:rPr>
                        <a:t>1</a:t>
                      </a:r>
                      <a:endParaRPr kumimoji="1" lang="ja-JP" altLang="en-US" sz="2800" kern="1200" dirty="0">
                        <a:solidFill>
                          <a:srgbClr val="C00000"/>
                        </a:solidFill>
                        <a:latin typeface="ＭＳ 明朝" panose="02020609040205080304" pitchFamily="17" charset="-128"/>
                        <a:ea typeface="ＭＳ 明朝" panose="02020609040205080304" pitchFamily="17" charset="-128"/>
                        <a:cs typeface="+mn-cs"/>
                      </a:endParaRP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463414">
                <a:tc>
                  <a:txBody>
                    <a:bodyPr/>
                    <a:lstStyle/>
                    <a:p>
                      <a:pPr algn="ctr"/>
                      <a:r>
                        <a:rPr kumimoji="1" lang="ja-JP" altLang="en-US" sz="2800" dirty="0">
                          <a:latin typeface="ＭＳ ゴシック" panose="020B0609070205080204" pitchFamily="49" charset="-128"/>
                          <a:ea typeface="ＭＳ ゴシック" panose="020B0609070205080204" pitchFamily="49" charset="-128"/>
                        </a:rPr>
                        <a:t>計</a:t>
                      </a: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2800" dirty="0">
                        <a:solidFill>
                          <a:schemeClr val="tx1"/>
                        </a:solidFill>
                        <a:latin typeface="+mj-ea"/>
                        <a:ea typeface="+mj-ea"/>
                      </a:endParaRP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pPr marL="0" marR="0" indent="361950" algn="l" defTabSz="914400" rtl="0" eaLnBrk="1" fontAlgn="auto" latinLnBrk="0" hangingPunct="1">
                        <a:lnSpc>
                          <a:spcPct val="100000"/>
                        </a:lnSpc>
                        <a:spcBef>
                          <a:spcPts val="0"/>
                        </a:spcBef>
                        <a:spcAft>
                          <a:spcPts val="0"/>
                        </a:spcAft>
                        <a:buClrTx/>
                        <a:buSzTx/>
                        <a:buFontTx/>
                        <a:buNone/>
                        <a:tabLst/>
                        <a:defRPr/>
                      </a:pPr>
                      <a:r>
                        <a:rPr kumimoji="1" lang="en-US" altLang="ja-JP" sz="2800" kern="1200" dirty="0">
                          <a:solidFill>
                            <a:schemeClr val="dk1"/>
                          </a:solidFill>
                          <a:latin typeface="ＭＳ 明朝" panose="02020609040205080304" pitchFamily="17" charset="-128"/>
                          <a:ea typeface="ＭＳ 明朝" panose="02020609040205080304" pitchFamily="17" charset="-128"/>
                          <a:cs typeface="+mn-cs"/>
                        </a:rPr>
                        <a:t>20</a:t>
                      </a:r>
                      <a:endParaRPr kumimoji="1" lang="ja-JP" altLang="en-US" sz="2800" kern="1200" dirty="0">
                        <a:solidFill>
                          <a:srgbClr val="C00000"/>
                        </a:solidFill>
                        <a:latin typeface="ＭＳ 明朝" panose="02020609040205080304" pitchFamily="17" charset="-128"/>
                        <a:ea typeface="ＭＳ 明朝" panose="02020609040205080304" pitchFamily="17" charset="-128"/>
                        <a:cs typeface="+mn-cs"/>
                      </a:endParaRPr>
                    </a:p>
                  </a:txBody>
                  <a:tcPr marL="78021" marR="78021" marT="39011" marB="390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
        <p:nvSpPr>
          <p:cNvPr id="13" name="テキスト ボックス 4"/>
          <p:cNvSpPr txBox="1">
            <a:spLocks noChangeArrowheads="1"/>
          </p:cNvSpPr>
          <p:nvPr/>
        </p:nvSpPr>
        <p:spPr bwMode="auto">
          <a:xfrm>
            <a:off x="395536" y="1628800"/>
            <a:ext cx="69847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ja-JP" altLang="ja-JP" sz="2800" dirty="0">
                <a:latin typeface="+mn-ea"/>
              </a:rPr>
              <a:t>（</a:t>
            </a:r>
            <a:r>
              <a:rPr lang="en-US" altLang="ja-JP" sz="2800" baseline="30000" dirty="0">
                <a:latin typeface="+mn-ea"/>
              </a:rPr>
              <a:t>  </a:t>
            </a:r>
            <a:r>
              <a:rPr lang="ja-JP" altLang="en-US" sz="2800" baseline="30000" dirty="0">
                <a:latin typeface="+mn-ea"/>
              </a:rPr>
              <a:t>　　　　　</a:t>
            </a:r>
            <a:r>
              <a:rPr lang="ja-JP" altLang="ja-JP" sz="3200" dirty="0">
                <a:latin typeface="+mn-ea"/>
              </a:rPr>
              <a:t>）：</a:t>
            </a:r>
            <a:r>
              <a:rPr lang="ja-JP" altLang="ja-JP" sz="2800" dirty="0">
                <a:latin typeface="+mn-ea"/>
              </a:rPr>
              <a:t>データを整理したときの</a:t>
            </a:r>
            <a:r>
              <a:rPr lang="ja-JP" altLang="en-US" sz="2800" dirty="0">
                <a:latin typeface="+mn-ea"/>
              </a:rPr>
              <a:t>各</a:t>
            </a:r>
            <a:r>
              <a:rPr lang="ja-JP" altLang="ja-JP" sz="2800" dirty="0">
                <a:latin typeface="+mn-ea"/>
              </a:rPr>
              <a:t>区間</a:t>
            </a:r>
            <a:endParaRPr lang="ja-JP" altLang="ja-JP" sz="3200" dirty="0">
              <a:latin typeface="+mn-ea"/>
            </a:endParaRPr>
          </a:p>
        </p:txBody>
      </p:sp>
      <p:sp>
        <p:nvSpPr>
          <p:cNvPr id="31" name="メモ 30"/>
          <p:cNvSpPr/>
          <p:nvPr/>
        </p:nvSpPr>
        <p:spPr>
          <a:xfrm>
            <a:off x="3955533" y="2420888"/>
            <a:ext cx="1120523" cy="396000"/>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2400" b="1" dirty="0">
              <a:latin typeface="ＭＳ ゴシック" pitchFamily="49" charset="-128"/>
              <a:ea typeface="ＭＳ ゴシック" pitchFamily="49" charset="-128"/>
            </a:endParaRPr>
          </a:p>
        </p:txBody>
      </p:sp>
      <p:sp>
        <p:nvSpPr>
          <p:cNvPr id="32" name="メモ 31"/>
          <p:cNvSpPr/>
          <p:nvPr/>
        </p:nvSpPr>
        <p:spPr>
          <a:xfrm>
            <a:off x="7046752" y="2420888"/>
            <a:ext cx="1115736" cy="396000"/>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2400" b="1" dirty="0">
              <a:latin typeface="ＭＳ ゴシック" pitchFamily="49" charset="-128"/>
              <a:ea typeface="ＭＳ ゴシック" pitchFamily="49" charset="-128"/>
            </a:endParaRPr>
          </a:p>
        </p:txBody>
      </p:sp>
      <p:sp>
        <p:nvSpPr>
          <p:cNvPr id="35" name="タイトル 1"/>
          <p:cNvSpPr txBox="1">
            <a:spLocks/>
          </p:cNvSpPr>
          <p:nvPr/>
        </p:nvSpPr>
        <p:spPr bwMode="auto">
          <a:xfrm>
            <a:off x="257175" y="84138"/>
            <a:ext cx="8563297"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smtClean="0">
                <a:solidFill>
                  <a:schemeClr val="tx1"/>
                </a:solidFill>
                <a:latin typeface="+mn-ea"/>
              </a:rPr>
              <a:t>１ データ</a:t>
            </a:r>
            <a:r>
              <a:rPr lang="ja-JP" altLang="en-US" sz="2800" b="1" dirty="0">
                <a:solidFill>
                  <a:schemeClr val="tx1"/>
                </a:solidFill>
                <a:latin typeface="+mn-ea"/>
              </a:rPr>
              <a:t>と度数分布表</a:t>
            </a:r>
            <a:r>
              <a:rPr lang="ja-JP" altLang="en-US" sz="2400" b="1" dirty="0">
                <a:solidFill>
                  <a:schemeClr val="tx1"/>
                </a:solidFill>
                <a:latin typeface="+mn-ea"/>
              </a:rPr>
              <a:t>　</a:t>
            </a:r>
            <a:r>
              <a:rPr lang="en-US" altLang="ja-JP" sz="2000" b="1" dirty="0">
                <a:solidFill>
                  <a:schemeClr val="tx1"/>
                </a:solidFill>
                <a:latin typeface="+mn-ea"/>
              </a:rPr>
              <a:t>– </a:t>
            </a:r>
            <a:r>
              <a:rPr lang="ja-JP" altLang="en-US" sz="2000" b="1" dirty="0">
                <a:solidFill>
                  <a:schemeClr val="tx1"/>
                </a:solidFill>
                <a:latin typeface="+mn-ea"/>
              </a:rPr>
              <a:t>度数分布表とヒストグラム </a:t>
            </a:r>
            <a:r>
              <a:rPr lang="en-US" altLang="ja-JP" sz="2000" b="1" dirty="0">
                <a:solidFill>
                  <a:schemeClr val="tx1"/>
                </a:solidFill>
                <a:latin typeface="+mn-ea"/>
              </a:rPr>
              <a:t>-   </a:t>
            </a:r>
            <a:r>
              <a:rPr lang="ja-JP" altLang="en-US" sz="1800" b="1" dirty="0" smtClean="0">
                <a:solidFill>
                  <a:schemeClr val="tx1"/>
                </a:solidFill>
                <a:latin typeface="+mn-ea"/>
              </a:rPr>
              <a:t> </a:t>
            </a:r>
            <a:r>
              <a:rPr lang="ja-JP" altLang="en-US" sz="300" b="1" dirty="0" smtClean="0">
                <a:solidFill>
                  <a:schemeClr val="tx1"/>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p.128)</a:t>
            </a:r>
            <a:endParaRPr lang="ja-JP" altLang="en-US" sz="1600" b="1" dirty="0">
              <a:solidFill>
                <a:schemeClr val="tx1"/>
              </a:solidFill>
              <a:latin typeface="+mn-ea"/>
            </a:endParaRPr>
          </a:p>
        </p:txBody>
      </p:sp>
      <p:sp>
        <p:nvSpPr>
          <p:cNvPr id="30" name="テキスト ボックス 4"/>
          <p:cNvSpPr txBox="1">
            <a:spLocks noChangeArrowheads="1"/>
          </p:cNvSpPr>
          <p:nvPr/>
        </p:nvSpPr>
        <p:spPr bwMode="auto">
          <a:xfrm>
            <a:off x="489334" y="2447327"/>
            <a:ext cx="2376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en-US" altLang="ja-JP" sz="2400" dirty="0" smtClean="0">
                <a:latin typeface="ＭＳ ゴシック" panose="020B0609070205080204" pitchFamily="49" charset="-128"/>
                <a:ea typeface="ＭＳ ゴシック" panose="020B0609070205080204" pitchFamily="49" charset="-128"/>
              </a:rPr>
              <a:t>A</a:t>
            </a:r>
            <a:r>
              <a:rPr lang="ja-JP" altLang="en-US" sz="2400" dirty="0" smtClean="0">
                <a:latin typeface="ＭＳ ゴシック" panose="020B0609070205080204" pitchFamily="49" charset="-128"/>
                <a:ea typeface="ＭＳ ゴシック" panose="020B0609070205080204" pitchFamily="49" charset="-128"/>
              </a:rPr>
              <a:t>班</a:t>
            </a:r>
            <a:r>
              <a:rPr lang="ja-JP" altLang="en-US" sz="2400" dirty="0">
                <a:latin typeface="ＭＳ ゴシック" panose="020B0609070205080204" pitchFamily="49" charset="-128"/>
                <a:ea typeface="ＭＳ ゴシック" panose="020B0609070205080204" pitchFamily="49" charset="-128"/>
              </a:rPr>
              <a:t>の読書時間</a:t>
            </a:r>
            <a:endParaRPr lang="ja-JP" altLang="ja-JP" sz="2400" dirty="0">
              <a:latin typeface="ＭＳ ゴシック" panose="020B0609070205080204" pitchFamily="49" charset="-128"/>
              <a:ea typeface="ＭＳ ゴシック" panose="020B0609070205080204" pitchFamily="49" charset="-128"/>
            </a:endParaRPr>
          </a:p>
        </p:txBody>
      </p:sp>
      <p:sp>
        <p:nvSpPr>
          <p:cNvPr id="33" name="メモ 32"/>
          <p:cNvSpPr/>
          <p:nvPr/>
        </p:nvSpPr>
        <p:spPr>
          <a:xfrm>
            <a:off x="5302426" y="2420888"/>
            <a:ext cx="1429814" cy="396000"/>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2400" b="1" dirty="0">
              <a:latin typeface="ＭＳ ゴシック" pitchFamily="49" charset="-128"/>
              <a:ea typeface="ＭＳ ゴシック" pitchFamily="49" charset="-128"/>
            </a:endParaRPr>
          </a:p>
        </p:txBody>
      </p:sp>
      <p:sp>
        <p:nvSpPr>
          <p:cNvPr id="2" name="正方形/長方形 1"/>
          <p:cNvSpPr/>
          <p:nvPr/>
        </p:nvSpPr>
        <p:spPr>
          <a:xfrm>
            <a:off x="683568" y="1700808"/>
            <a:ext cx="906017" cy="523220"/>
          </a:xfrm>
          <a:prstGeom prst="rect">
            <a:avLst/>
          </a:prstGeom>
        </p:spPr>
        <p:txBody>
          <a:bodyPr wrap="none">
            <a:spAutoFit/>
          </a:bodyPr>
          <a:lstStyle/>
          <a:p>
            <a:pPr>
              <a:defRPr/>
            </a:pPr>
            <a:r>
              <a:rPr lang="ja-JP" altLang="ja-JP" sz="2800" b="1" dirty="0">
                <a:solidFill>
                  <a:srgbClr val="FF0000"/>
                </a:solidFill>
                <a:latin typeface="+mn-ea"/>
              </a:rPr>
              <a:t>階級</a:t>
            </a:r>
            <a:endParaRPr lang="ja-JP" altLang="en-US" sz="2800" dirty="0"/>
          </a:p>
        </p:txBody>
      </p:sp>
      <p:sp>
        <p:nvSpPr>
          <p:cNvPr id="25" name="テキスト ボックス 4"/>
          <p:cNvSpPr txBox="1">
            <a:spLocks noChangeArrowheads="1"/>
          </p:cNvSpPr>
          <p:nvPr/>
        </p:nvSpPr>
        <p:spPr bwMode="auto">
          <a:xfrm>
            <a:off x="408453" y="773902"/>
            <a:ext cx="83550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ja-JP" altLang="en-US" sz="2400" dirty="0">
                <a:latin typeface="ＭＳ ゴシック" panose="020B0609070205080204" pitchFamily="49" charset="-128"/>
                <a:ea typeface="ＭＳ ゴシック" panose="020B0609070205080204" pitchFamily="49" charset="-128"/>
              </a:rPr>
              <a:t>下の表は，</a:t>
            </a:r>
            <a:r>
              <a:rPr lang="en-US" altLang="ja-JP" sz="24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lang="ja-JP" altLang="en-US" sz="2400" dirty="0">
                <a:latin typeface="ＭＳ ゴシック" panose="020B0609070205080204" pitchFamily="49" charset="-128"/>
                <a:ea typeface="ＭＳ ゴシック" panose="020B0609070205080204" pitchFamily="49" charset="-128"/>
              </a:rPr>
              <a:t>班のデータを，時間を</a:t>
            </a:r>
            <a:r>
              <a:rPr lang="en-US" altLang="ja-JP" sz="2400" dirty="0">
                <a:latin typeface="ＭＳ ゴシック" panose="020B0609070205080204" pitchFamily="49" charset="-128"/>
                <a:ea typeface="ＭＳ ゴシック" panose="020B0609070205080204" pitchFamily="49" charset="-128"/>
              </a:rPr>
              <a:t>4</a:t>
            </a:r>
            <a:r>
              <a:rPr lang="ja-JP" altLang="en-US" sz="2400" dirty="0">
                <a:latin typeface="ＭＳ ゴシック" panose="020B0609070205080204" pitchFamily="49" charset="-128"/>
                <a:ea typeface="ＭＳ ゴシック" panose="020B0609070205080204" pitchFamily="49" charset="-128"/>
              </a:rPr>
              <a:t>時間ずつの区間に分け，その区間に入る人数を調べてまとめたものである。</a:t>
            </a:r>
          </a:p>
        </p:txBody>
      </p:sp>
      <p:sp>
        <p:nvSpPr>
          <p:cNvPr id="7" name="正方形/長方形 6"/>
          <p:cNvSpPr/>
          <p:nvPr/>
        </p:nvSpPr>
        <p:spPr>
          <a:xfrm>
            <a:off x="395536" y="1680585"/>
            <a:ext cx="7859547" cy="578173"/>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6" name="テキスト ボックス 4"/>
          <p:cNvSpPr txBox="1">
            <a:spLocks noChangeArrowheads="1"/>
          </p:cNvSpPr>
          <p:nvPr/>
        </p:nvSpPr>
        <p:spPr bwMode="auto">
          <a:xfrm>
            <a:off x="395536" y="1687523"/>
            <a:ext cx="70194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ja-JP" altLang="ja-JP" sz="2800" dirty="0">
                <a:latin typeface="+mn-ea"/>
              </a:rPr>
              <a:t>（</a:t>
            </a:r>
            <a:r>
              <a:rPr lang="en-US" altLang="ja-JP" sz="2800" baseline="30000" dirty="0">
                <a:latin typeface="+mn-ea"/>
              </a:rPr>
              <a:t>  </a:t>
            </a:r>
            <a:r>
              <a:rPr lang="ja-JP" altLang="en-US" sz="2800" baseline="30000" dirty="0">
                <a:latin typeface="+mn-ea"/>
              </a:rPr>
              <a:t>　　　　　</a:t>
            </a:r>
            <a:r>
              <a:rPr lang="ja-JP" altLang="ja-JP" sz="2800" dirty="0">
                <a:latin typeface="+mn-ea"/>
              </a:rPr>
              <a:t>）：各階級に</a:t>
            </a:r>
            <a:r>
              <a:rPr lang="ja-JP" altLang="en-US" sz="2800" dirty="0">
                <a:latin typeface="+mn-ea"/>
              </a:rPr>
              <a:t>入っている</a:t>
            </a:r>
            <a:r>
              <a:rPr lang="ja-JP" altLang="ja-JP" sz="2800" dirty="0">
                <a:latin typeface="+mn-ea"/>
              </a:rPr>
              <a:t>データの個数</a:t>
            </a:r>
          </a:p>
        </p:txBody>
      </p:sp>
      <p:sp>
        <p:nvSpPr>
          <p:cNvPr id="3" name="正方形/長方形 2"/>
          <p:cNvSpPr/>
          <p:nvPr/>
        </p:nvSpPr>
        <p:spPr>
          <a:xfrm>
            <a:off x="700924" y="1701418"/>
            <a:ext cx="906017" cy="523220"/>
          </a:xfrm>
          <a:prstGeom prst="rect">
            <a:avLst/>
          </a:prstGeom>
        </p:spPr>
        <p:txBody>
          <a:bodyPr wrap="none">
            <a:spAutoFit/>
          </a:bodyPr>
          <a:lstStyle/>
          <a:p>
            <a:pPr>
              <a:defRPr/>
            </a:pPr>
            <a:r>
              <a:rPr lang="ja-JP" altLang="ja-JP" sz="2800" b="1" dirty="0">
                <a:solidFill>
                  <a:srgbClr val="FF0000"/>
                </a:solidFill>
                <a:latin typeface="+mn-ea"/>
              </a:rPr>
              <a:t>度数</a:t>
            </a:r>
            <a:endParaRPr lang="ja-JP" altLang="en-US" sz="2800" dirty="0"/>
          </a:p>
        </p:txBody>
      </p:sp>
      <p:sp>
        <p:nvSpPr>
          <p:cNvPr id="8" name="正方形/長方形 7"/>
          <p:cNvSpPr/>
          <p:nvPr/>
        </p:nvSpPr>
        <p:spPr>
          <a:xfrm>
            <a:off x="329862" y="1684899"/>
            <a:ext cx="8123988" cy="523394"/>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23" name="テキスト ボックス 4"/>
          <p:cNvSpPr txBox="1">
            <a:spLocks noChangeArrowheads="1"/>
          </p:cNvSpPr>
          <p:nvPr/>
        </p:nvSpPr>
        <p:spPr bwMode="auto">
          <a:xfrm>
            <a:off x="403925" y="1692604"/>
            <a:ext cx="50846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ja-JP" altLang="ja-JP" sz="2800" dirty="0">
                <a:latin typeface="+mn-ea"/>
              </a:rPr>
              <a:t>（</a:t>
            </a:r>
            <a:r>
              <a:rPr lang="en-US" altLang="ja-JP" sz="2800" baseline="30000" dirty="0">
                <a:latin typeface="+mn-ea"/>
              </a:rPr>
              <a:t>  </a:t>
            </a:r>
            <a:r>
              <a:rPr lang="ja-JP" altLang="en-US" sz="2800" baseline="30000" dirty="0">
                <a:latin typeface="+mn-ea"/>
              </a:rPr>
              <a:t>　　　　　　　</a:t>
            </a:r>
            <a:r>
              <a:rPr lang="ja-JP" altLang="ja-JP" sz="2800" dirty="0">
                <a:latin typeface="+mn-ea"/>
              </a:rPr>
              <a:t>）：</a:t>
            </a:r>
            <a:r>
              <a:rPr lang="ja-JP" altLang="en-US" sz="2800" dirty="0">
                <a:latin typeface="+mn-ea"/>
              </a:rPr>
              <a:t>階級の真ん中の値</a:t>
            </a:r>
            <a:endParaRPr lang="ja-JP" altLang="ja-JP" sz="2800" dirty="0">
              <a:latin typeface="+mn-ea"/>
            </a:endParaRPr>
          </a:p>
        </p:txBody>
      </p:sp>
      <p:sp>
        <p:nvSpPr>
          <p:cNvPr id="4" name="正方形/長方形 3"/>
          <p:cNvSpPr/>
          <p:nvPr/>
        </p:nvSpPr>
        <p:spPr>
          <a:xfrm>
            <a:off x="657595" y="1711768"/>
            <a:ext cx="1266693" cy="523220"/>
          </a:xfrm>
          <a:prstGeom prst="rect">
            <a:avLst/>
          </a:prstGeom>
        </p:spPr>
        <p:txBody>
          <a:bodyPr wrap="none">
            <a:spAutoFit/>
          </a:bodyPr>
          <a:lstStyle/>
          <a:p>
            <a:pPr>
              <a:defRPr/>
            </a:pPr>
            <a:r>
              <a:rPr lang="ja-JP" altLang="ja-JP" sz="2800" b="1" dirty="0">
                <a:solidFill>
                  <a:srgbClr val="FF0000"/>
                </a:solidFill>
                <a:latin typeface="+mn-ea"/>
              </a:rPr>
              <a:t>階級値</a:t>
            </a:r>
            <a:endParaRPr lang="ja-JP" altLang="en-US" sz="2800" dirty="0"/>
          </a:p>
        </p:txBody>
      </p:sp>
      <p:sp>
        <p:nvSpPr>
          <p:cNvPr id="9" name="正方形/長方形 8"/>
          <p:cNvSpPr/>
          <p:nvPr/>
        </p:nvSpPr>
        <p:spPr>
          <a:xfrm>
            <a:off x="395288" y="1631662"/>
            <a:ext cx="7993136" cy="654400"/>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29" name="テキスト ボックス 4"/>
          <p:cNvSpPr txBox="1">
            <a:spLocks noChangeArrowheads="1"/>
          </p:cNvSpPr>
          <p:nvPr/>
        </p:nvSpPr>
        <p:spPr bwMode="auto">
          <a:xfrm>
            <a:off x="395536" y="1694982"/>
            <a:ext cx="8355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ja-JP" altLang="ja-JP" sz="2400" dirty="0">
                <a:latin typeface="ＭＳ ゴシック" panose="020B0609070205080204" pitchFamily="49" charset="-128"/>
                <a:ea typeface="ＭＳ ゴシック" panose="020B0609070205080204" pitchFamily="49" charset="-128"/>
              </a:rPr>
              <a:t>（</a:t>
            </a:r>
            <a:r>
              <a:rPr lang="en-US" altLang="ja-JP" sz="2400" baseline="30000" dirty="0">
                <a:latin typeface="ＭＳ ゴシック" panose="020B0609070205080204" pitchFamily="49" charset="-128"/>
                <a:ea typeface="ＭＳ ゴシック" panose="020B0609070205080204" pitchFamily="49" charset="-128"/>
              </a:rPr>
              <a:t>  </a:t>
            </a:r>
            <a:r>
              <a:rPr lang="ja-JP" altLang="en-US" sz="2400" baseline="30000" dirty="0">
                <a:latin typeface="ＭＳ ゴシック" panose="020B0609070205080204" pitchFamily="49" charset="-128"/>
                <a:ea typeface="ＭＳ ゴシック" panose="020B0609070205080204" pitchFamily="49" charset="-128"/>
              </a:rPr>
              <a:t>　　　　</a:t>
            </a:r>
            <a:r>
              <a:rPr lang="ja-JP" altLang="ja-JP" sz="2400" dirty="0" smtClean="0">
                <a:latin typeface="ＭＳ ゴシック" panose="020B0609070205080204" pitchFamily="49" charset="-128"/>
                <a:ea typeface="ＭＳ ゴシック" panose="020B0609070205080204" pitchFamily="49" charset="-128"/>
              </a:rPr>
              <a:t>）</a:t>
            </a:r>
            <a:r>
              <a:rPr lang="ja-JP"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各階級</a:t>
            </a:r>
            <a:r>
              <a:rPr lang="ja-JP" altLang="en-US" sz="2400" dirty="0" smtClean="0">
                <a:latin typeface="ＭＳ ゴシック" panose="020B0609070205080204" pitchFamily="49" charset="-128"/>
                <a:ea typeface="ＭＳ ゴシック" panose="020B0609070205080204" pitchFamily="49" charset="-128"/>
              </a:rPr>
              <a:t>に入っているデータの値の個数</a:t>
            </a:r>
            <a:endParaRPr lang="ja-JP" altLang="en-US" sz="2400" dirty="0">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888255" y="1714146"/>
            <a:ext cx="803425" cy="461665"/>
          </a:xfrm>
          <a:prstGeom prst="rect">
            <a:avLst/>
          </a:prstGeom>
        </p:spPr>
        <p:txBody>
          <a:bodyPr wrap="none">
            <a:spAutoFit/>
          </a:bodyPr>
          <a:lstStyle/>
          <a:p>
            <a:pPr>
              <a:defRPr/>
            </a:pPr>
            <a:r>
              <a:rPr lang="ja-JP" altLang="ja-JP" sz="2400" b="1" dirty="0" smtClean="0">
                <a:solidFill>
                  <a:srgbClr val="FF0000"/>
                </a:solidFill>
                <a:latin typeface="+mn-ea"/>
              </a:rPr>
              <a:t>度数</a:t>
            </a:r>
            <a:endParaRPr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8" presetClass="exit" presetSubtype="12" fill="hold" grpId="0" nodeType="withEffect">
                                  <p:stCondLst>
                                    <p:cond delay="0"/>
                                  </p:stCondLst>
                                  <p:childTnLst>
                                    <p:animEffect transition="out" filter="strips(downLeft)">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8" presetClass="exit" presetSubtype="12" fill="hold" grpId="0" nodeType="withEffect">
                                  <p:stCondLst>
                                    <p:cond delay="0"/>
                                  </p:stCondLst>
                                  <p:childTnLst>
                                    <p:animEffect transition="out" filter="strips(downLeft)">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par>
                                <p:cTn id="45" presetID="18" presetClass="exit" presetSubtype="12" fill="hold" grpId="0" nodeType="withEffect">
                                  <p:stCondLst>
                                    <p:cond delay="0"/>
                                  </p:stCondLst>
                                  <p:childTnLst>
                                    <p:animEffect transition="out" filter="strips(downLeft)">
                                      <p:cBhvr>
                                        <p:cTn id="46" dur="500"/>
                                        <p:tgtEl>
                                          <p:spTgt spid="33"/>
                                        </p:tgtEl>
                                      </p:cBhvr>
                                    </p:animEffect>
                                    <p:set>
                                      <p:cBhvr>
                                        <p:cTn id="47" dur="1" fill="hold">
                                          <p:stCondLst>
                                            <p:cond delay="499"/>
                                          </p:stCondLst>
                                        </p:cTn>
                                        <p:tgtEl>
                                          <p:spTgt spid="3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1" grpId="0" animBg="1"/>
      <p:bldP spid="32" grpId="0" animBg="1"/>
      <p:bldP spid="33" grpId="0" animBg="1"/>
      <p:bldP spid="2" grpId="0"/>
      <p:bldP spid="7" grpId="0" animBg="1"/>
      <p:bldP spid="16" grpId="0"/>
      <p:bldP spid="3" grpId="0"/>
      <p:bldP spid="8" grpId="0" animBg="1"/>
      <p:bldP spid="23" grpId="0"/>
      <p:bldP spid="4" grpId="0"/>
      <p:bldP spid="9" grpId="0" animBg="1"/>
      <p:bldP spid="29"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30" y="4174095"/>
            <a:ext cx="8795408" cy="2523273"/>
          </a:xfrm>
          <a:prstGeom prst="rect">
            <a:avLst/>
          </a:prstGeom>
        </p:spPr>
      </p:pic>
      <p:sp>
        <p:nvSpPr>
          <p:cNvPr id="2" name="タイトル 1"/>
          <p:cNvSpPr txBox="1">
            <a:spLocks/>
          </p:cNvSpPr>
          <p:nvPr/>
        </p:nvSpPr>
        <p:spPr bwMode="auto">
          <a:xfrm>
            <a:off x="257175" y="84138"/>
            <a:ext cx="8563297"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accent2">
                    <a:lumMod val="50000"/>
                  </a:schemeClr>
                </a:solidFill>
                <a:latin typeface="+mn-ea"/>
              </a:rPr>
              <a:t>３ 四分位数と箱</a:t>
            </a:r>
            <a:r>
              <a:rPr lang="ja-JP" altLang="en-US" sz="2800" b="1" dirty="0" err="1">
                <a:solidFill>
                  <a:schemeClr val="accent2">
                    <a:lumMod val="50000"/>
                  </a:schemeClr>
                </a:solidFill>
                <a:latin typeface="+mn-ea"/>
              </a:rPr>
              <a:t>ひげ</a:t>
            </a:r>
            <a:r>
              <a:rPr lang="ja-JP" altLang="en-US" sz="2800" b="1" dirty="0">
                <a:solidFill>
                  <a:schemeClr val="accent2">
                    <a:lumMod val="50000"/>
                  </a:schemeClr>
                </a:solidFill>
                <a:latin typeface="+mn-ea"/>
              </a:rPr>
              <a:t>図　</a:t>
            </a:r>
            <a:r>
              <a:rPr lang="en-US" altLang="ja-JP" sz="2000" b="1" dirty="0">
                <a:solidFill>
                  <a:schemeClr val="accent2">
                    <a:lumMod val="50000"/>
                  </a:schemeClr>
                </a:solidFill>
                <a:latin typeface="+mn-ea"/>
              </a:rPr>
              <a:t>– </a:t>
            </a:r>
            <a:r>
              <a:rPr lang="ja-JP" altLang="en-US" sz="2000" b="1" dirty="0">
                <a:solidFill>
                  <a:schemeClr val="accent2">
                    <a:lumMod val="50000"/>
                  </a:schemeClr>
                </a:solidFill>
                <a:latin typeface="+mn-ea"/>
              </a:rPr>
              <a:t>箱</a:t>
            </a:r>
            <a:r>
              <a:rPr lang="ja-JP" altLang="en-US" sz="2000" b="1" dirty="0" err="1">
                <a:solidFill>
                  <a:schemeClr val="accent2">
                    <a:lumMod val="50000"/>
                  </a:schemeClr>
                </a:solidFill>
                <a:latin typeface="+mn-ea"/>
              </a:rPr>
              <a:t>ひげ</a:t>
            </a:r>
            <a:r>
              <a:rPr lang="ja-JP" altLang="en-US" sz="2000" b="1" dirty="0">
                <a:solidFill>
                  <a:schemeClr val="accent2">
                    <a:lumMod val="50000"/>
                  </a:schemeClr>
                </a:solidFill>
                <a:latin typeface="+mn-ea"/>
              </a:rPr>
              <a:t>図</a:t>
            </a:r>
            <a:r>
              <a:rPr lang="en-US" altLang="ja-JP" sz="2000" b="1" dirty="0">
                <a:solidFill>
                  <a:schemeClr val="accent2">
                    <a:lumMod val="50000"/>
                  </a:schemeClr>
                </a:solidFill>
                <a:latin typeface="+mn-ea"/>
              </a:rPr>
              <a:t>-</a:t>
            </a:r>
            <a:r>
              <a:rPr lang="ja-JP" altLang="en-US" sz="2800" b="1" dirty="0">
                <a:solidFill>
                  <a:schemeClr val="accent2">
                    <a:lumMod val="50000"/>
                  </a:schemeClr>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p.133)</a:t>
            </a:r>
            <a:endParaRPr lang="ja-JP" altLang="en-US" sz="1600" b="1" dirty="0">
              <a:solidFill>
                <a:schemeClr val="tx1"/>
              </a:solidFill>
              <a:latin typeface="+mn-ea"/>
            </a:endParaRPr>
          </a:p>
        </p:txBody>
      </p:sp>
      <p:grpSp>
        <p:nvGrpSpPr>
          <p:cNvPr id="17" name="グループ化 16"/>
          <p:cNvGrpSpPr>
            <a:grpSpLocks/>
          </p:cNvGrpSpPr>
          <p:nvPr/>
        </p:nvGrpSpPr>
        <p:grpSpPr bwMode="auto">
          <a:xfrm>
            <a:off x="207277" y="2337004"/>
            <a:ext cx="1482725" cy="919956"/>
            <a:chOff x="175428" y="2192633"/>
            <a:chExt cx="1482725" cy="919956"/>
          </a:xfrm>
        </p:grpSpPr>
        <p:sp>
          <p:nvSpPr>
            <p:cNvPr id="7" name="正方形/長方形 37"/>
            <p:cNvSpPr>
              <a:spLocks noChangeArrowheads="1"/>
            </p:cNvSpPr>
            <p:nvPr/>
          </p:nvSpPr>
          <p:spPr bwMode="auto">
            <a:xfrm>
              <a:off x="175428" y="2590301"/>
              <a:ext cx="14827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ja-JP" altLang="en-US" sz="2800" dirty="0">
                  <a:latin typeface="ＭＳ ゴシック" panose="020B0609070205080204" pitchFamily="49" charset="-128"/>
                  <a:ea typeface="ＭＳ ゴシック" panose="020B0609070205080204" pitchFamily="49" charset="-128"/>
                  <a:cs typeface="Times New Roman" pitchFamily="18" charset="0"/>
                </a:rPr>
                <a:t>最小値</a:t>
              </a:r>
              <a:endParaRPr lang="ja-JP" altLang="ja-JP" sz="2800" dirty="0">
                <a:latin typeface="ＭＳ ゴシック" panose="020B0609070205080204" pitchFamily="49" charset="-128"/>
                <a:ea typeface="ＭＳ ゴシック" panose="020B0609070205080204" pitchFamily="49" charset="-128"/>
                <a:cs typeface="Times New Roman" pitchFamily="18" charset="0"/>
              </a:endParaRPr>
            </a:p>
          </p:txBody>
        </p:sp>
        <p:sp>
          <p:nvSpPr>
            <p:cNvPr id="9" name="上矢印 8"/>
            <p:cNvSpPr/>
            <p:nvPr/>
          </p:nvSpPr>
          <p:spPr>
            <a:xfrm>
              <a:off x="657403" y="2192633"/>
              <a:ext cx="295275" cy="381000"/>
            </a:xfrm>
            <a:prstGeom prst="up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grpSp>
      <p:grpSp>
        <p:nvGrpSpPr>
          <p:cNvPr id="5" name="グループ化 4"/>
          <p:cNvGrpSpPr>
            <a:grpSpLocks/>
          </p:cNvGrpSpPr>
          <p:nvPr/>
        </p:nvGrpSpPr>
        <p:grpSpPr bwMode="auto">
          <a:xfrm>
            <a:off x="7413738" y="2337004"/>
            <a:ext cx="1301750" cy="900900"/>
            <a:chOff x="7538299" y="2194419"/>
            <a:chExt cx="1301750" cy="900900"/>
          </a:xfrm>
        </p:grpSpPr>
        <p:sp>
          <p:nvSpPr>
            <p:cNvPr id="8" name="正方形/長方形 38"/>
            <p:cNvSpPr>
              <a:spLocks noChangeArrowheads="1"/>
            </p:cNvSpPr>
            <p:nvPr/>
          </p:nvSpPr>
          <p:spPr bwMode="auto">
            <a:xfrm>
              <a:off x="7538299" y="2573032"/>
              <a:ext cx="13017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ja-JP" altLang="en-US" sz="2800" dirty="0">
                  <a:latin typeface="ＭＳ ゴシック" panose="020B0609070205080204" pitchFamily="49" charset="-128"/>
                  <a:ea typeface="ＭＳ ゴシック" panose="020B0609070205080204" pitchFamily="49" charset="-128"/>
                  <a:cs typeface="Times New Roman" pitchFamily="18" charset="0"/>
                </a:rPr>
                <a:t>最大値</a:t>
              </a:r>
              <a:endParaRPr lang="ja-JP" altLang="ja-JP" sz="2800" dirty="0">
                <a:latin typeface="ＭＳ ゴシック" panose="020B0609070205080204" pitchFamily="49" charset="-128"/>
                <a:ea typeface="ＭＳ ゴシック" panose="020B0609070205080204" pitchFamily="49" charset="-128"/>
                <a:cs typeface="Times New Roman" pitchFamily="18" charset="0"/>
              </a:endParaRPr>
            </a:p>
          </p:txBody>
        </p:sp>
        <p:sp>
          <p:nvSpPr>
            <p:cNvPr id="10" name="上矢印 9"/>
            <p:cNvSpPr/>
            <p:nvPr/>
          </p:nvSpPr>
          <p:spPr>
            <a:xfrm>
              <a:off x="7947024" y="2194419"/>
              <a:ext cx="295275" cy="381000"/>
            </a:xfrm>
            <a:prstGeom prst="up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grpSp>
      <p:grpSp>
        <p:nvGrpSpPr>
          <p:cNvPr id="6" name="グループ化 5"/>
          <p:cNvGrpSpPr>
            <a:grpSpLocks/>
          </p:cNvGrpSpPr>
          <p:nvPr/>
        </p:nvGrpSpPr>
        <p:grpSpPr bwMode="auto">
          <a:xfrm>
            <a:off x="1207658" y="1734372"/>
            <a:ext cx="2235200" cy="2486716"/>
            <a:chOff x="937010" y="1576523"/>
            <a:chExt cx="2235200" cy="2486716"/>
          </a:xfrm>
        </p:grpSpPr>
        <p:sp>
          <p:nvSpPr>
            <p:cNvPr id="61" name="正方形/長方形 60"/>
            <p:cNvSpPr/>
            <p:nvPr/>
          </p:nvSpPr>
          <p:spPr>
            <a:xfrm>
              <a:off x="1853080" y="1576523"/>
              <a:ext cx="523408" cy="526792"/>
            </a:xfrm>
            <a:prstGeom prst="rect">
              <a:avLst/>
            </a:prstGeom>
            <a:solidFill>
              <a:srgbClr val="C9F1FF"/>
            </a:solidFill>
            <a:ln w="38100">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11" name="上矢印 10"/>
            <p:cNvSpPr/>
            <p:nvPr/>
          </p:nvSpPr>
          <p:spPr>
            <a:xfrm>
              <a:off x="1912467" y="2200431"/>
              <a:ext cx="295275" cy="908050"/>
            </a:xfrm>
            <a:prstGeom prst="up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13" name="正方形/長方形 61"/>
            <p:cNvSpPr>
              <a:spLocks noChangeArrowheads="1"/>
            </p:cNvSpPr>
            <p:nvPr/>
          </p:nvSpPr>
          <p:spPr bwMode="auto">
            <a:xfrm>
              <a:off x="937010" y="3109151"/>
              <a:ext cx="223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ja-JP" altLang="en-US" sz="2800" dirty="0">
                  <a:latin typeface="ＭＳ ゴシック" panose="020B0609070205080204" pitchFamily="49" charset="-128"/>
                  <a:ea typeface="ＭＳ ゴシック" panose="020B0609070205080204" pitchFamily="49" charset="-128"/>
                </a:rPr>
                <a:t>第</a:t>
              </a:r>
              <a:r>
                <a:rPr lang="en-US" altLang="ja-JP" sz="2800" dirty="0">
                  <a:latin typeface="ＭＳ ゴシック" panose="020B0609070205080204" pitchFamily="49" charset="-128"/>
                  <a:ea typeface="ＭＳ ゴシック" panose="020B0609070205080204" pitchFamily="49" charset="-128"/>
                </a:rPr>
                <a:t>1</a:t>
              </a:r>
              <a:r>
                <a:rPr lang="ja-JP" altLang="en-US" sz="2800" dirty="0">
                  <a:latin typeface="ＭＳ ゴシック" panose="020B0609070205080204" pitchFamily="49" charset="-128"/>
                  <a:ea typeface="ＭＳ ゴシック" panose="020B0609070205080204" pitchFamily="49" charset="-128"/>
                </a:rPr>
                <a:t>四分位数</a:t>
              </a:r>
              <a:endParaRPr lang="en-US" altLang="ja-JP" sz="2800" dirty="0">
                <a:latin typeface="ＭＳ ゴシック" panose="020B0609070205080204" pitchFamily="49" charset="-128"/>
                <a:ea typeface="ＭＳ ゴシック" panose="020B0609070205080204" pitchFamily="49" charset="-128"/>
              </a:endParaRPr>
            </a:p>
            <a:p>
              <a:pPr algn="ctr">
                <a:defRPr/>
              </a:pPr>
              <a:r>
                <a:rPr lang="en-US" altLang="ja-JP" sz="2800" dirty="0">
                  <a:latin typeface="ＭＳ 明朝" panose="02020609040205080304" pitchFamily="17" charset="-128"/>
                  <a:ea typeface="ＭＳ 明朝" panose="02020609040205080304" pitchFamily="17" charset="-128"/>
                </a:rPr>
                <a:t>5</a:t>
              </a:r>
              <a:endParaRPr lang="ja-JP" altLang="ja-JP" sz="2800" dirty="0">
                <a:latin typeface="ＭＳ 明朝" panose="02020609040205080304" pitchFamily="17" charset="-128"/>
                <a:ea typeface="ＭＳ 明朝" panose="02020609040205080304" pitchFamily="17" charset="-128"/>
              </a:endParaRPr>
            </a:p>
          </p:txBody>
        </p:sp>
      </p:grpSp>
      <p:grpSp>
        <p:nvGrpSpPr>
          <p:cNvPr id="4" name="グループ化 3"/>
          <p:cNvGrpSpPr>
            <a:grpSpLocks/>
          </p:cNvGrpSpPr>
          <p:nvPr/>
        </p:nvGrpSpPr>
        <p:grpSpPr bwMode="auto">
          <a:xfrm>
            <a:off x="5292080" y="1737964"/>
            <a:ext cx="2201863" cy="2386008"/>
            <a:chOff x="5211875" y="1593855"/>
            <a:chExt cx="2201863" cy="2386008"/>
          </a:xfrm>
        </p:grpSpPr>
        <p:sp>
          <p:nvSpPr>
            <p:cNvPr id="59" name="正方形/長方形 58"/>
            <p:cNvSpPr/>
            <p:nvPr/>
          </p:nvSpPr>
          <p:spPr>
            <a:xfrm>
              <a:off x="6028778" y="1593855"/>
              <a:ext cx="495845" cy="507697"/>
            </a:xfrm>
            <a:prstGeom prst="rect">
              <a:avLst/>
            </a:prstGeom>
            <a:solidFill>
              <a:srgbClr val="DCF0C6"/>
            </a:solidFill>
            <a:ln w="38100">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15" name="正方形/長方形 63"/>
            <p:cNvSpPr>
              <a:spLocks noChangeArrowheads="1"/>
            </p:cNvSpPr>
            <p:nvPr/>
          </p:nvSpPr>
          <p:spPr bwMode="auto">
            <a:xfrm>
              <a:off x="5211875" y="3025775"/>
              <a:ext cx="22018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ja-JP" altLang="en-US" sz="2800" dirty="0">
                  <a:latin typeface="ＭＳ ゴシック" panose="020B0609070205080204" pitchFamily="49" charset="-128"/>
                  <a:ea typeface="ＭＳ ゴシック" panose="020B0609070205080204" pitchFamily="49" charset="-128"/>
                </a:rPr>
                <a:t>第</a:t>
              </a:r>
              <a:r>
                <a:rPr lang="en-US" altLang="ja-JP" sz="2800" dirty="0">
                  <a:latin typeface="ＭＳ 明朝" panose="02020609040205080304" pitchFamily="17" charset="-128"/>
                  <a:ea typeface="ＭＳ 明朝" panose="02020609040205080304" pitchFamily="17" charset="-128"/>
                </a:rPr>
                <a:t>3</a:t>
              </a:r>
              <a:r>
                <a:rPr lang="ja-JP" altLang="en-US" sz="2800" dirty="0">
                  <a:latin typeface="ＭＳ ゴシック" panose="020B0609070205080204" pitchFamily="49" charset="-128"/>
                  <a:ea typeface="ＭＳ ゴシック" panose="020B0609070205080204" pitchFamily="49" charset="-128"/>
                </a:rPr>
                <a:t>四分位数</a:t>
              </a:r>
              <a:endParaRPr lang="en-US" altLang="ja-JP" sz="2800" dirty="0">
                <a:latin typeface="ＭＳ ゴシック" panose="020B0609070205080204" pitchFamily="49" charset="-128"/>
                <a:ea typeface="ＭＳ ゴシック" panose="020B0609070205080204" pitchFamily="49" charset="-128"/>
              </a:endParaRPr>
            </a:p>
            <a:p>
              <a:pPr>
                <a:defRPr/>
              </a:pPr>
              <a:r>
                <a:rPr lang="ja-JP" altLang="en-US" sz="2800" dirty="0">
                  <a:latin typeface="+mn-ea"/>
                  <a:ea typeface="+mn-ea"/>
                </a:rPr>
                <a:t>　　  </a:t>
              </a:r>
              <a:r>
                <a:rPr lang="en-US" altLang="ja-JP" sz="2800" dirty="0">
                  <a:latin typeface="+mn-ea"/>
                  <a:ea typeface="+mn-ea"/>
                </a:rPr>
                <a:t>  </a:t>
              </a:r>
              <a:r>
                <a:rPr lang="en-US" altLang="ja-JP" sz="2800" dirty="0">
                  <a:latin typeface="ＭＳ 明朝" panose="02020609040205080304" pitchFamily="17" charset="-128"/>
                  <a:ea typeface="ＭＳ 明朝" panose="02020609040205080304" pitchFamily="17" charset="-128"/>
                </a:rPr>
                <a:t>7</a:t>
              </a:r>
              <a:endParaRPr lang="ja-JP" altLang="ja-JP" sz="2800" dirty="0">
                <a:latin typeface="ＭＳ 明朝" panose="02020609040205080304" pitchFamily="17" charset="-128"/>
                <a:ea typeface="ＭＳ 明朝" panose="02020609040205080304" pitchFamily="17" charset="-128"/>
              </a:endParaRPr>
            </a:p>
          </p:txBody>
        </p:sp>
        <p:sp>
          <p:nvSpPr>
            <p:cNvPr id="16" name="上矢印 15"/>
            <p:cNvSpPr/>
            <p:nvPr/>
          </p:nvSpPr>
          <p:spPr>
            <a:xfrm>
              <a:off x="6129064" y="2192895"/>
              <a:ext cx="295275" cy="838200"/>
            </a:xfrm>
            <a:prstGeom prst="up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grpSp>
      <p:cxnSp>
        <p:nvCxnSpPr>
          <p:cNvPr id="38" name="直線コネクタ 37"/>
          <p:cNvCxnSpPr/>
          <p:nvPr/>
        </p:nvCxnSpPr>
        <p:spPr bwMode="auto">
          <a:xfrm>
            <a:off x="3954566" y="5269754"/>
            <a:ext cx="0" cy="566738"/>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円/楕円 38"/>
          <p:cNvSpPr/>
          <p:nvPr/>
        </p:nvSpPr>
        <p:spPr>
          <a:xfrm>
            <a:off x="3941604" y="3226494"/>
            <a:ext cx="771525" cy="490538"/>
          </a:xfrm>
          <a:prstGeom prst="ellipse">
            <a:avLst/>
          </a:prstGeom>
          <a:noFill/>
          <a:ln w="38100">
            <a:solidFill>
              <a:srgbClr val="FF0000"/>
            </a:solid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41" name="円/楕円 40"/>
          <p:cNvSpPr/>
          <p:nvPr/>
        </p:nvSpPr>
        <p:spPr>
          <a:xfrm>
            <a:off x="1978798" y="3766046"/>
            <a:ext cx="720725" cy="527050"/>
          </a:xfrm>
          <a:prstGeom prst="ellipse">
            <a:avLst/>
          </a:prstGeom>
          <a:noFill/>
          <a:ln w="38100">
            <a:solidFill>
              <a:srgbClr val="0070C0"/>
            </a:solid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43" name="円/楕円 42"/>
          <p:cNvSpPr/>
          <p:nvPr/>
        </p:nvSpPr>
        <p:spPr>
          <a:xfrm>
            <a:off x="6012160" y="3645024"/>
            <a:ext cx="720725" cy="527050"/>
          </a:xfrm>
          <a:prstGeom prst="ellipse">
            <a:avLst/>
          </a:prstGeom>
          <a:noFill/>
          <a:ln w="38100">
            <a:solidFill>
              <a:srgbClr val="00B050"/>
            </a:solid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51" name="円/楕円 50"/>
          <p:cNvSpPr/>
          <p:nvPr/>
        </p:nvSpPr>
        <p:spPr>
          <a:xfrm>
            <a:off x="567259" y="1772816"/>
            <a:ext cx="506412" cy="474662"/>
          </a:xfrm>
          <a:prstGeom prst="ellipse">
            <a:avLst/>
          </a:prstGeom>
          <a:noFill/>
          <a:ln w="38100">
            <a:solidFill>
              <a:srgbClr val="FFC000"/>
            </a:solid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cxnSp>
        <p:nvCxnSpPr>
          <p:cNvPr id="52" name="直線コネクタ 51"/>
          <p:cNvCxnSpPr/>
          <p:nvPr/>
        </p:nvCxnSpPr>
        <p:spPr bwMode="auto">
          <a:xfrm>
            <a:off x="3008061" y="5553123"/>
            <a:ext cx="44775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bwMode="auto">
          <a:xfrm>
            <a:off x="4427984" y="5553123"/>
            <a:ext cx="281948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bwMode="auto">
          <a:xfrm>
            <a:off x="7223317" y="5346748"/>
            <a:ext cx="0" cy="412750"/>
          </a:xfrm>
          <a:prstGeom prst="line">
            <a:avLst/>
          </a:prstGeom>
          <a:ln w="82550">
            <a:solidFill>
              <a:srgbClr val="7030A0"/>
            </a:solidFill>
          </a:ln>
        </p:spPr>
        <p:style>
          <a:lnRef idx="1">
            <a:schemeClr val="accent1"/>
          </a:lnRef>
          <a:fillRef idx="0">
            <a:schemeClr val="accent1"/>
          </a:fillRef>
          <a:effectRef idx="0">
            <a:schemeClr val="accent1"/>
          </a:effectRef>
          <a:fontRef idx="minor">
            <a:schemeClr val="tx1"/>
          </a:fontRef>
        </p:style>
      </p:cxnSp>
      <p:sp>
        <p:nvSpPr>
          <p:cNvPr id="56" name="円/楕円 55"/>
          <p:cNvSpPr/>
          <p:nvPr/>
        </p:nvSpPr>
        <p:spPr>
          <a:xfrm>
            <a:off x="7762544" y="1743768"/>
            <a:ext cx="563213" cy="533104"/>
          </a:xfrm>
          <a:prstGeom prst="ellipse">
            <a:avLst/>
          </a:prstGeom>
          <a:noFill/>
          <a:ln w="38100">
            <a:solidFill>
              <a:srgbClr val="7030A0"/>
            </a:solid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cxnSp>
        <p:nvCxnSpPr>
          <p:cNvPr id="42" name="直線コネクタ 41"/>
          <p:cNvCxnSpPr/>
          <p:nvPr/>
        </p:nvCxnSpPr>
        <p:spPr bwMode="auto">
          <a:xfrm>
            <a:off x="4422307" y="5269754"/>
            <a:ext cx="0" cy="566738"/>
          </a:xfrm>
          <a:prstGeom prst="line">
            <a:avLst/>
          </a:prstGeom>
          <a:ln w="825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bwMode="auto">
          <a:xfrm>
            <a:off x="3496604" y="5269754"/>
            <a:ext cx="0" cy="566738"/>
          </a:xfrm>
          <a:prstGeom prst="line">
            <a:avLst/>
          </a:prstGeom>
          <a:ln w="825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bwMode="auto">
          <a:xfrm>
            <a:off x="3458086" y="5277907"/>
            <a:ext cx="99538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bwMode="auto">
          <a:xfrm>
            <a:off x="3008061" y="5346748"/>
            <a:ext cx="0" cy="412750"/>
          </a:xfrm>
          <a:prstGeom prst="line">
            <a:avLst/>
          </a:prstGeom>
          <a:ln w="825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bwMode="auto">
          <a:xfrm flipV="1">
            <a:off x="3455893" y="5828353"/>
            <a:ext cx="997346"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42" name="直線コネクタ 35841"/>
          <p:cNvCxnSpPr/>
          <p:nvPr/>
        </p:nvCxnSpPr>
        <p:spPr>
          <a:xfrm>
            <a:off x="2555776" y="4661685"/>
            <a:ext cx="32692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47" name="直線コネクタ 35846"/>
          <p:cNvCxnSpPr/>
          <p:nvPr/>
        </p:nvCxnSpPr>
        <p:spPr>
          <a:xfrm>
            <a:off x="2547309" y="4463548"/>
            <a:ext cx="0" cy="396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5825067" y="4463548"/>
            <a:ext cx="0" cy="396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840" name="正方形/長方形 35839"/>
          <p:cNvSpPr/>
          <p:nvPr/>
        </p:nvSpPr>
        <p:spPr>
          <a:xfrm>
            <a:off x="3488137" y="4373653"/>
            <a:ext cx="1414063" cy="576064"/>
          </a:xfrm>
          <a:prstGeom prst="rect">
            <a:avLst/>
          </a:prstGeom>
          <a:solidFill>
            <a:schemeClr val="bg1"/>
          </a:solidFill>
          <a:ln w="38100">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cxnSp>
        <p:nvCxnSpPr>
          <p:cNvPr id="63" name="直線コネクタ 62"/>
          <p:cNvCxnSpPr/>
          <p:nvPr/>
        </p:nvCxnSpPr>
        <p:spPr>
          <a:xfrm>
            <a:off x="4172743" y="4373653"/>
            <a:ext cx="0" cy="576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角丸四角形 48"/>
          <p:cNvSpPr/>
          <p:nvPr/>
        </p:nvSpPr>
        <p:spPr>
          <a:xfrm>
            <a:off x="251560" y="911935"/>
            <a:ext cx="720000" cy="396000"/>
          </a:xfrm>
          <a:prstGeom prst="roundRect">
            <a:avLst/>
          </a:prstGeom>
          <a:solidFill>
            <a:schemeClr val="accent4">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251520" y="879103"/>
            <a:ext cx="720080" cy="461665"/>
          </a:xfrm>
          <a:prstGeom prst="rect">
            <a:avLst/>
          </a:prstGeom>
          <a:noFill/>
        </p:spPr>
        <p:txBody>
          <a:bodyPr wrap="square" rtlCol="0">
            <a:spAutoFit/>
          </a:bodyPr>
          <a:lstStyle/>
          <a:p>
            <a:r>
              <a:rPr kumimoji="1" lang="ja-JP" altLang="en-US" sz="2400" dirty="0">
                <a:latin typeface="HGPｺﾞｼｯｸE" panose="020B0900000000000000" pitchFamily="50" charset="-128"/>
                <a:ea typeface="HGPｺﾞｼｯｸE" panose="020B0900000000000000" pitchFamily="50" charset="-128"/>
              </a:rPr>
              <a:t>問８</a:t>
            </a:r>
          </a:p>
        </p:txBody>
      </p:sp>
      <p:sp>
        <p:nvSpPr>
          <p:cNvPr id="45" name="テキスト ボックス 44"/>
          <p:cNvSpPr txBox="1"/>
          <p:nvPr/>
        </p:nvSpPr>
        <p:spPr>
          <a:xfrm>
            <a:off x="1042989" y="940658"/>
            <a:ext cx="7705724" cy="830997"/>
          </a:xfrm>
          <a:prstGeom prst="rect">
            <a:avLst/>
          </a:prstGeom>
          <a:noFill/>
        </p:spPr>
        <p:txBody>
          <a:bodyPr wrap="square" rtlCol="0">
            <a:spAutoFit/>
          </a:bodyPr>
          <a:lstStyle/>
          <a:p>
            <a:r>
              <a:rPr lang="en-US" altLang="ja-JP" sz="24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en-US" sz="2400" dirty="0" err="1">
                <a:latin typeface="ＭＳ ゴシック" panose="020B0609070205080204" pitchFamily="49" charset="-128"/>
                <a:ea typeface="ＭＳ ゴシック" panose="020B0609070205080204" pitchFamily="49" charset="-128"/>
                <a:cs typeface="Times New Roman" panose="02020603050405020304" pitchFamily="18" charset="0"/>
              </a:rPr>
              <a:t>さんの</a:t>
            </a:r>
            <a:r>
              <a:rPr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成功したシュートの本数の箱ひげ図を，下の図に表しなさい。</a:t>
            </a:r>
            <a:endParaRPr lang="ja-JP" altLang="en-US" sz="2400" dirty="0">
              <a:latin typeface="ＭＳ ゴシック" panose="020B0609070205080204" pitchFamily="49" charset="-128"/>
              <a:ea typeface="ＭＳ ゴシック" panose="020B0609070205080204" pitchFamily="49" charset="-128"/>
            </a:endParaRPr>
          </a:p>
        </p:txBody>
      </p:sp>
      <p:grpSp>
        <p:nvGrpSpPr>
          <p:cNvPr id="3" name="グループ化 2"/>
          <p:cNvGrpSpPr>
            <a:grpSpLocks/>
          </p:cNvGrpSpPr>
          <p:nvPr/>
        </p:nvGrpSpPr>
        <p:grpSpPr bwMode="auto">
          <a:xfrm>
            <a:off x="3152498" y="1795154"/>
            <a:ext cx="2141816" cy="1921878"/>
            <a:chOff x="2987676" y="1589672"/>
            <a:chExt cx="2141816" cy="1921878"/>
          </a:xfrm>
        </p:grpSpPr>
        <p:sp>
          <p:nvSpPr>
            <p:cNvPr id="60" name="正方形/長方形 59"/>
            <p:cNvSpPr/>
            <p:nvPr/>
          </p:nvSpPr>
          <p:spPr>
            <a:xfrm>
              <a:off x="3588164" y="1589672"/>
              <a:ext cx="1169943" cy="503449"/>
            </a:xfrm>
            <a:prstGeom prst="rect">
              <a:avLst/>
            </a:prstGeom>
            <a:solidFill>
              <a:srgbClr val="FFC5C5"/>
            </a:solidFill>
            <a:ln w="38100">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12" name="上矢印 11"/>
            <p:cNvSpPr/>
            <p:nvPr/>
          </p:nvSpPr>
          <p:spPr>
            <a:xfrm>
              <a:off x="3982521" y="2185987"/>
              <a:ext cx="295275" cy="381000"/>
            </a:xfrm>
            <a:prstGeom prst="up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14" name="正方形/長方形 62"/>
            <p:cNvSpPr>
              <a:spLocks noChangeArrowheads="1"/>
            </p:cNvSpPr>
            <p:nvPr/>
          </p:nvSpPr>
          <p:spPr bwMode="auto">
            <a:xfrm>
              <a:off x="2987676" y="2557463"/>
              <a:ext cx="2141816"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ja-JP" altLang="en-US" sz="2800" dirty="0">
                  <a:latin typeface="ＭＳ ゴシック" panose="020B0609070205080204" pitchFamily="49" charset="-128"/>
                  <a:ea typeface="ＭＳ ゴシック" panose="020B0609070205080204" pitchFamily="49" charset="-128"/>
                </a:rPr>
                <a:t>第</a:t>
              </a:r>
              <a:r>
                <a:rPr lang="en-US" altLang="ja-JP" sz="2800" dirty="0">
                  <a:latin typeface="ＭＳ 明朝" panose="02020609040205080304" pitchFamily="17" charset="-128"/>
                  <a:ea typeface="ＭＳ 明朝" panose="02020609040205080304" pitchFamily="17" charset="-128"/>
                </a:rPr>
                <a:t>2</a:t>
              </a:r>
              <a:r>
                <a:rPr lang="ja-JP" altLang="en-US" sz="2800" dirty="0">
                  <a:latin typeface="ＭＳ ゴシック" panose="020B0609070205080204" pitchFamily="49" charset="-128"/>
                  <a:ea typeface="ＭＳ ゴシック" panose="020B0609070205080204" pitchFamily="49" charset="-128"/>
                </a:rPr>
                <a:t>四分位数</a:t>
              </a:r>
              <a:endParaRPr lang="en-US" altLang="ja-JP" sz="2800" dirty="0">
                <a:latin typeface="ＭＳ ゴシック" panose="020B0609070205080204" pitchFamily="49" charset="-128"/>
                <a:ea typeface="ＭＳ ゴシック" panose="020B0609070205080204" pitchFamily="49" charset="-128"/>
              </a:endParaRPr>
            </a:p>
            <a:p>
              <a:pPr algn="ctr">
                <a:defRPr/>
              </a:pPr>
              <a:r>
                <a:rPr lang="ja-JP" altLang="en-US" sz="2800" dirty="0">
                  <a:latin typeface="+mn-ea"/>
                  <a:ea typeface="+mn-ea"/>
                </a:rPr>
                <a:t>　</a:t>
              </a:r>
              <a:r>
                <a:rPr lang="en-US" altLang="ja-JP" sz="2800" dirty="0">
                  <a:latin typeface="ＭＳ 明朝" panose="02020609040205080304" pitchFamily="17" charset="-128"/>
                  <a:ea typeface="ＭＳ 明朝" panose="02020609040205080304" pitchFamily="17" charset="-128"/>
                </a:rPr>
                <a:t>6</a:t>
              </a:r>
              <a:endParaRPr lang="ja-JP" altLang="ja-JP" sz="2800" dirty="0">
                <a:latin typeface="ＭＳ 明朝" panose="02020609040205080304" pitchFamily="17" charset="-128"/>
                <a:ea typeface="ＭＳ 明朝" panose="02020609040205080304" pitchFamily="17" charset="-128"/>
              </a:endParaRPr>
            </a:p>
          </p:txBody>
        </p:sp>
      </p:grpSp>
      <p:sp>
        <p:nvSpPr>
          <p:cNvPr id="47" name="Rectangle 3"/>
          <p:cNvSpPr>
            <a:spLocks noChangeArrowheads="1"/>
          </p:cNvSpPr>
          <p:nvPr/>
        </p:nvSpPr>
        <p:spPr bwMode="auto">
          <a:xfrm>
            <a:off x="332301" y="1556792"/>
            <a:ext cx="804759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266700" eaLnBrk="0" hangingPunct="0">
              <a:defRPr/>
            </a:pPr>
            <a:r>
              <a:rPr lang="en-US" altLang="ja-JP" sz="3600" b="1" dirty="0">
                <a:latin typeface="ＭＳ 明朝" panose="02020609040205080304" pitchFamily="17" charset="-128"/>
                <a:ea typeface="ＭＳ 明朝" panose="02020609040205080304" pitchFamily="17" charset="-128"/>
                <a:cs typeface="Times New Roman" pitchFamily="18" charset="0"/>
              </a:rPr>
              <a:t>4</a:t>
            </a:r>
            <a:r>
              <a:rPr lang="ja-JP" altLang="en-US" sz="4400" b="1" dirty="0">
                <a:latin typeface="ＭＳ 明朝" panose="02020609040205080304" pitchFamily="17" charset="-128"/>
                <a:ea typeface="ＭＳ 明朝" panose="02020609040205080304" pitchFamily="17" charset="-128"/>
                <a:cs typeface="Times New Roman" pitchFamily="18" charset="0"/>
              </a:rPr>
              <a:t>　</a:t>
            </a:r>
            <a:r>
              <a:rPr lang="en-US" altLang="ja-JP" sz="3600" b="1" dirty="0">
                <a:latin typeface="ＭＳ 明朝" panose="02020609040205080304" pitchFamily="17" charset="-128"/>
                <a:ea typeface="ＭＳ 明朝" panose="02020609040205080304" pitchFamily="17" charset="-128"/>
                <a:cs typeface="Times New Roman" pitchFamily="18" charset="0"/>
              </a:rPr>
              <a:t>5</a:t>
            </a:r>
            <a:r>
              <a:rPr lang="ja-JP" altLang="en-US" sz="4400" b="1" dirty="0">
                <a:latin typeface="ＭＳ 明朝" panose="02020609040205080304" pitchFamily="17" charset="-128"/>
                <a:ea typeface="ＭＳ 明朝" panose="02020609040205080304" pitchFamily="17" charset="-128"/>
                <a:cs typeface="Times New Roman" pitchFamily="18" charset="0"/>
              </a:rPr>
              <a:t>　</a:t>
            </a:r>
            <a:r>
              <a:rPr lang="en-US" altLang="ja-JP" sz="3600" b="1" dirty="0">
                <a:latin typeface="ＭＳ 明朝" panose="02020609040205080304" pitchFamily="17" charset="-128"/>
                <a:ea typeface="ＭＳ 明朝" panose="02020609040205080304" pitchFamily="17" charset="-128"/>
                <a:cs typeface="Times New Roman" pitchFamily="18" charset="0"/>
              </a:rPr>
              <a:t>5</a:t>
            </a:r>
            <a:r>
              <a:rPr lang="ja-JP" altLang="en-US" sz="4400" b="1" dirty="0">
                <a:latin typeface="ＭＳ 明朝" panose="02020609040205080304" pitchFamily="17" charset="-128"/>
                <a:ea typeface="ＭＳ 明朝" panose="02020609040205080304" pitchFamily="17" charset="-128"/>
                <a:cs typeface="Times New Roman" pitchFamily="18" charset="0"/>
              </a:rPr>
              <a:t>　</a:t>
            </a:r>
            <a:r>
              <a:rPr lang="en-US" altLang="ja-JP" sz="3600" b="1" dirty="0">
                <a:latin typeface="ＭＳ 明朝" panose="02020609040205080304" pitchFamily="17" charset="-128"/>
                <a:ea typeface="ＭＳ 明朝" panose="02020609040205080304" pitchFamily="17" charset="-128"/>
                <a:cs typeface="Times New Roman" pitchFamily="18" charset="0"/>
              </a:rPr>
              <a:t>5</a:t>
            </a:r>
            <a:r>
              <a:rPr lang="ja-JP" altLang="en-US" sz="4400" b="1" dirty="0">
                <a:latin typeface="ＭＳ 明朝" panose="02020609040205080304" pitchFamily="17" charset="-128"/>
                <a:ea typeface="ＭＳ 明朝" panose="02020609040205080304" pitchFamily="17" charset="-128"/>
                <a:cs typeface="Times New Roman" pitchFamily="18" charset="0"/>
              </a:rPr>
              <a:t>　</a:t>
            </a:r>
            <a:r>
              <a:rPr lang="en-US" altLang="ja-JP" sz="3600" b="1" dirty="0">
                <a:latin typeface="ＭＳ 明朝" panose="02020609040205080304" pitchFamily="17" charset="-128"/>
                <a:ea typeface="ＭＳ 明朝" panose="02020609040205080304" pitchFamily="17" charset="-128"/>
                <a:cs typeface="Times New Roman" pitchFamily="18" charset="0"/>
              </a:rPr>
              <a:t>6</a:t>
            </a:r>
            <a:r>
              <a:rPr lang="ja-JP" altLang="en-US" sz="4400" b="1" dirty="0">
                <a:latin typeface="ＭＳ 明朝" panose="02020609040205080304" pitchFamily="17" charset="-128"/>
                <a:ea typeface="ＭＳ 明朝" panose="02020609040205080304" pitchFamily="17" charset="-128"/>
                <a:cs typeface="Times New Roman" pitchFamily="18" charset="0"/>
              </a:rPr>
              <a:t>　</a:t>
            </a:r>
            <a:r>
              <a:rPr lang="en-US" altLang="ja-JP" sz="3600" b="1" dirty="0">
                <a:latin typeface="ＭＳ 明朝" panose="02020609040205080304" pitchFamily="17" charset="-128"/>
                <a:ea typeface="ＭＳ 明朝" panose="02020609040205080304" pitchFamily="17" charset="-128"/>
                <a:cs typeface="Times New Roman" pitchFamily="18" charset="0"/>
              </a:rPr>
              <a:t>6</a:t>
            </a:r>
            <a:r>
              <a:rPr lang="ja-JP" altLang="en-US" sz="4400" b="1" dirty="0">
                <a:latin typeface="ＭＳ 明朝" panose="02020609040205080304" pitchFamily="17" charset="-128"/>
                <a:ea typeface="ＭＳ 明朝" panose="02020609040205080304" pitchFamily="17" charset="-128"/>
                <a:cs typeface="Times New Roman" pitchFamily="18" charset="0"/>
              </a:rPr>
              <a:t>　</a:t>
            </a:r>
            <a:r>
              <a:rPr lang="en-US" altLang="ja-JP" sz="3600" b="1" dirty="0">
                <a:latin typeface="ＭＳ 明朝" panose="02020609040205080304" pitchFamily="17" charset="-128"/>
                <a:ea typeface="ＭＳ 明朝" panose="02020609040205080304" pitchFamily="17" charset="-128"/>
                <a:cs typeface="Times New Roman" pitchFamily="18" charset="0"/>
              </a:rPr>
              <a:t>6</a:t>
            </a:r>
            <a:r>
              <a:rPr lang="ja-JP" altLang="en-US" sz="4400" b="1" dirty="0">
                <a:latin typeface="ＭＳ 明朝" panose="02020609040205080304" pitchFamily="17" charset="-128"/>
                <a:ea typeface="ＭＳ 明朝" panose="02020609040205080304" pitchFamily="17" charset="-128"/>
                <a:cs typeface="Times New Roman" pitchFamily="18" charset="0"/>
              </a:rPr>
              <a:t>　</a:t>
            </a:r>
            <a:r>
              <a:rPr lang="en-US" altLang="ja-JP" sz="3600" b="1" dirty="0">
                <a:latin typeface="ＭＳ 明朝" panose="02020609040205080304" pitchFamily="17" charset="-128"/>
                <a:ea typeface="ＭＳ 明朝" panose="02020609040205080304" pitchFamily="17" charset="-128"/>
                <a:cs typeface="Times New Roman" pitchFamily="18" charset="0"/>
              </a:rPr>
              <a:t>7</a:t>
            </a:r>
            <a:r>
              <a:rPr lang="ja-JP" altLang="en-US" sz="4400" b="1" dirty="0">
                <a:latin typeface="ＭＳ 明朝" panose="02020609040205080304" pitchFamily="17" charset="-128"/>
                <a:ea typeface="ＭＳ 明朝" panose="02020609040205080304" pitchFamily="17" charset="-128"/>
                <a:cs typeface="Times New Roman" pitchFamily="18" charset="0"/>
              </a:rPr>
              <a:t>　</a:t>
            </a:r>
            <a:r>
              <a:rPr lang="en-US" altLang="ja-JP" sz="3600" b="1" dirty="0">
                <a:latin typeface="ＭＳ 明朝" panose="02020609040205080304" pitchFamily="17" charset="-128"/>
                <a:ea typeface="ＭＳ 明朝" panose="02020609040205080304" pitchFamily="17" charset="-128"/>
                <a:cs typeface="Times New Roman" pitchFamily="18" charset="0"/>
              </a:rPr>
              <a:t>9</a:t>
            </a:r>
            <a:r>
              <a:rPr lang="ja-JP" altLang="en-US" sz="4400" b="1" dirty="0">
                <a:latin typeface="ＭＳ 明朝" panose="02020609040205080304" pitchFamily="17" charset="-128"/>
                <a:ea typeface="ＭＳ 明朝" panose="02020609040205080304" pitchFamily="17" charset="-128"/>
                <a:cs typeface="Times New Roman" pitchFamily="18" charset="0"/>
              </a:rPr>
              <a:t>　</a:t>
            </a:r>
            <a:r>
              <a:rPr lang="en-US" altLang="ja-JP" sz="3600" b="1" dirty="0">
                <a:latin typeface="ＭＳ 明朝" panose="02020609040205080304" pitchFamily="17" charset="-128"/>
                <a:ea typeface="ＭＳ 明朝" panose="02020609040205080304" pitchFamily="17" charset="-128"/>
                <a:cs typeface="Times New Roman" pitchFamily="18" charset="0"/>
              </a:rPr>
              <a:t>13</a:t>
            </a:r>
            <a:endParaRPr lang="ja-JP" altLang="en-US" sz="3600" b="1" dirty="0">
              <a:latin typeface="ＭＳ 明朝" panose="02020609040205080304" pitchFamily="17" charset="-128"/>
              <a:ea typeface="ＭＳ 明朝" panose="02020609040205080304" pitchFamily="17" charset="-128"/>
              <a:cs typeface="Times New Roman" pitchFamily="18" charset="0"/>
            </a:endParaRPr>
          </a:p>
        </p:txBody>
      </p:sp>
    </p:spTree>
    <p:extLst>
      <p:ext uri="{BB962C8B-B14F-4D97-AF65-F5344CB8AC3E}">
        <p14:creationId xmlns:p14="http://schemas.microsoft.com/office/powerpoint/2010/main" val="2744000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par>
                          <p:cTn id="27" fill="hold" nodeType="afterGroup">
                            <p:stCondLst>
                              <p:cond delay="500"/>
                            </p:stCondLst>
                            <p:childTnLst>
                              <p:par>
                                <p:cTn id="28" presetID="10" presetClass="entr" presetSubtype="0"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par>
                          <p:cTn id="41" fill="hold" nodeType="afterGroup">
                            <p:stCondLst>
                              <p:cond delay="500"/>
                            </p:stCondLst>
                            <p:childTnLst>
                              <p:par>
                                <p:cTn id="42" presetID="10" presetClass="entr" presetSubtype="0"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par>
                                <p:cTn id="50" presetID="10" presetClass="entr" presetSubtype="0"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fade">
                                      <p:cBhvr>
                                        <p:cTn id="66" dur="500"/>
                                        <p:tgtEl>
                                          <p:spTgt spid="50"/>
                                        </p:tgtEl>
                                      </p:cBhvr>
                                    </p:animEffect>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500"/>
                                        <p:tgtEl>
                                          <p:spTgt spid="5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5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500"/>
                                        <p:tgtEl>
                                          <p:spTgt spid="56"/>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500"/>
                                        <p:tgtEl>
                                          <p:spTgt spid="55"/>
                                        </p:tgtEl>
                                      </p:cBhvr>
                                    </p:animEffect>
                                  </p:childTnLst>
                                </p:cTn>
                              </p:par>
                            </p:childTnLst>
                          </p:cTn>
                        </p:par>
                        <p:par>
                          <p:cTn id="85" fill="hold">
                            <p:stCondLst>
                              <p:cond delay="1000"/>
                            </p:stCondLst>
                            <p:childTnLst>
                              <p:par>
                                <p:cTn id="86" presetID="10" presetClass="entr" presetSubtype="0"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autoUpdateAnimBg="0"/>
      <p:bldP spid="41" grpId="0" animBg="1" autoUpdateAnimBg="0"/>
      <p:bldP spid="43" grpId="0" animBg="1" autoUpdateAnimBg="0"/>
      <p:bldP spid="51" grpId="0" animBg="1" autoUpdateAnimBg="0"/>
      <p:bldP spid="56"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ChangeArrowheads="1"/>
          </p:cNvSpPr>
          <p:nvPr/>
        </p:nvSpPr>
        <p:spPr bwMode="auto">
          <a:xfrm>
            <a:off x="323528" y="2770233"/>
            <a:ext cx="8640960" cy="1118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lnSpc>
                <a:spcPts val="4000"/>
              </a:lnSpc>
              <a:defRPr/>
            </a:pPr>
            <a:r>
              <a:rPr lang="ja-JP" altLang="en-US" sz="2800" dirty="0">
                <a:latin typeface="ＭＳ ゴシック" panose="020B0609070205080204" pitchFamily="49" charset="-128"/>
                <a:ea typeface="ＭＳ ゴシック" panose="020B0609070205080204" pitchFamily="49" charset="-128"/>
                <a:cs typeface="Times New Roman" pitchFamily="18" charset="0"/>
              </a:rPr>
              <a:t>次</a:t>
            </a:r>
            <a:r>
              <a:rPr lang="ja-JP" altLang="en-US" sz="2800" dirty="0" smtClean="0">
                <a:latin typeface="ＭＳ ゴシック" panose="020B0609070205080204" pitchFamily="49" charset="-128"/>
                <a:ea typeface="ＭＳ ゴシック" panose="020B0609070205080204" pitchFamily="49" charset="-128"/>
                <a:cs typeface="Times New Roman" pitchFamily="18" charset="0"/>
              </a:rPr>
              <a:t>の</a:t>
            </a:r>
            <a:r>
              <a:rPr lang="ja-JP" altLang="en-US" sz="2800" dirty="0">
                <a:latin typeface="ＭＳ ゴシック" panose="020B0609070205080204" pitchFamily="49" charset="-128"/>
                <a:ea typeface="ＭＳ ゴシック" panose="020B0609070205080204" pitchFamily="49" charset="-128"/>
                <a:cs typeface="Times New Roman" pitchFamily="18" charset="0"/>
              </a:rPr>
              <a:t>表は，ある野球チームの</a:t>
            </a:r>
            <a:r>
              <a:rPr lang="en-US" altLang="ja-JP" sz="28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lang="ja-JP" altLang="en-US" sz="2800" dirty="0">
                <a:latin typeface="ＭＳ ゴシック" panose="020B0609070205080204" pitchFamily="49" charset="-128"/>
                <a:ea typeface="ＭＳ ゴシック" panose="020B0609070205080204" pitchFamily="49" charset="-128"/>
                <a:cs typeface="Times New Roman" pitchFamily="18" charset="0"/>
              </a:rPr>
              <a:t>投手と</a:t>
            </a:r>
            <a:r>
              <a:rPr lang="en-US" altLang="ja-JP" sz="28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en-US" sz="2800" dirty="0">
                <a:latin typeface="ＭＳ ゴシック" panose="020B0609070205080204" pitchFamily="49" charset="-128"/>
                <a:ea typeface="ＭＳ ゴシック" panose="020B0609070205080204" pitchFamily="49" charset="-128"/>
                <a:cs typeface="Times New Roman" pitchFamily="18" charset="0"/>
              </a:rPr>
              <a:t>投手が，最近</a:t>
            </a:r>
            <a:r>
              <a:rPr lang="en-US" altLang="ja-JP" sz="2800" dirty="0">
                <a:latin typeface="ＭＳ 明朝" panose="02020609040205080304" pitchFamily="17" charset="-128"/>
                <a:ea typeface="ＭＳ 明朝" panose="02020609040205080304" pitchFamily="17" charset="-128"/>
                <a:cs typeface="Times New Roman" pitchFamily="18" charset="0"/>
              </a:rPr>
              <a:t>5</a:t>
            </a:r>
            <a:r>
              <a:rPr lang="ja-JP" altLang="en-US" sz="2800" dirty="0">
                <a:latin typeface="ＭＳ ゴシック" panose="020B0609070205080204" pitchFamily="49" charset="-128"/>
                <a:ea typeface="ＭＳ ゴシック" panose="020B0609070205080204" pitchFamily="49" charset="-128"/>
                <a:cs typeface="Times New Roman" pitchFamily="18" charset="0"/>
              </a:rPr>
              <a:t>試合で奪った三振の個数である。</a:t>
            </a:r>
          </a:p>
        </p:txBody>
      </p:sp>
      <p:sp>
        <p:nvSpPr>
          <p:cNvPr id="8" name="タイトル 1"/>
          <p:cNvSpPr txBox="1">
            <a:spLocks/>
          </p:cNvSpPr>
          <p:nvPr/>
        </p:nvSpPr>
        <p:spPr bwMode="auto">
          <a:xfrm>
            <a:off x="257175" y="84138"/>
            <a:ext cx="8515350"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４ 分散と標準偏差</a:t>
            </a:r>
            <a:r>
              <a:rPr lang="ja-JP" altLang="en-US" sz="2800" b="1" dirty="0">
                <a:solidFill>
                  <a:schemeClr val="accent2">
                    <a:lumMod val="50000"/>
                  </a:schemeClr>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p.134)</a:t>
            </a:r>
            <a:endParaRPr lang="ja-JP" altLang="en-US" sz="1600" b="1" dirty="0">
              <a:solidFill>
                <a:schemeClr val="tx1"/>
              </a:solidFill>
              <a:latin typeface="+mn-ea"/>
            </a:endParaRPr>
          </a:p>
        </p:txBody>
      </p:sp>
      <p:graphicFrame>
        <p:nvGraphicFramePr>
          <p:cNvPr id="2" name="表 1"/>
          <p:cNvGraphicFramePr>
            <a:graphicFrameLocks noGrp="1"/>
          </p:cNvGraphicFramePr>
          <p:nvPr>
            <p:extLst>
              <p:ext uri="{D42A27DB-BD31-4B8C-83A1-F6EECF244321}">
                <p14:modId xmlns:p14="http://schemas.microsoft.com/office/powerpoint/2010/main" val="2011138316"/>
              </p:ext>
            </p:extLst>
          </p:nvPr>
        </p:nvGraphicFramePr>
        <p:xfrm>
          <a:off x="734060" y="3954758"/>
          <a:ext cx="7675880" cy="2066530"/>
        </p:xfrm>
        <a:graphic>
          <a:graphicData uri="http://schemas.openxmlformats.org/drawingml/2006/table">
            <a:tbl>
              <a:tblPr firstRow="1" bandRow="1">
                <a:tableStyleId>{073A0DAA-6AF3-43AB-8588-CEC1D06C72B9}</a:tableStyleId>
              </a:tblPr>
              <a:tblGrid>
                <a:gridCol w="1081405">
                  <a:extLst>
                    <a:ext uri="{9D8B030D-6E8A-4147-A177-3AD203B41FA5}">
                      <a16:colId xmlns:a16="http://schemas.microsoft.com/office/drawing/2014/main" xmlns="" val="20000"/>
                    </a:ext>
                  </a:extLst>
                </a:gridCol>
                <a:gridCol w="1318895">
                  <a:extLst>
                    <a:ext uri="{9D8B030D-6E8A-4147-A177-3AD203B41FA5}">
                      <a16:colId xmlns:a16="http://schemas.microsoft.com/office/drawing/2014/main" xmlns="" val="20001"/>
                    </a:ext>
                  </a:extLst>
                </a:gridCol>
                <a:gridCol w="1318895">
                  <a:extLst>
                    <a:ext uri="{9D8B030D-6E8A-4147-A177-3AD203B41FA5}">
                      <a16:colId xmlns:a16="http://schemas.microsoft.com/office/drawing/2014/main" xmlns="" val="20002"/>
                    </a:ext>
                  </a:extLst>
                </a:gridCol>
                <a:gridCol w="1318895">
                  <a:extLst>
                    <a:ext uri="{9D8B030D-6E8A-4147-A177-3AD203B41FA5}">
                      <a16:colId xmlns:a16="http://schemas.microsoft.com/office/drawing/2014/main" xmlns="" val="20003"/>
                    </a:ext>
                  </a:extLst>
                </a:gridCol>
                <a:gridCol w="1318895">
                  <a:extLst>
                    <a:ext uri="{9D8B030D-6E8A-4147-A177-3AD203B41FA5}">
                      <a16:colId xmlns:a16="http://schemas.microsoft.com/office/drawing/2014/main" xmlns="" val="20004"/>
                    </a:ext>
                  </a:extLst>
                </a:gridCol>
                <a:gridCol w="1318895">
                  <a:extLst>
                    <a:ext uri="{9D8B030D-6E8A-4147-A177-3AD203B41FA5}">
                      <a16:colId xmlns:a16="http://schemas.microsoft.com/office/drawing/2014/main" xmlns="" val="20005"/>
                    </a:ext>
                  </a:extLst>
                </a:gridCol>
              </a:tblGrid>
              <a:tr h="576065">
                <a:tc gridSpan="6">
                  <a:txBody>
                    <a:bodyPr/>
                    <a:lstStyle/>
                    <a:p>
                      <a:pPr algn="r"/>
                      <a:r>
                        <a:rPr kumimoji="1" lang="en-US" altLang="ja-JP" sz="2400" dirty="0">
                          <a:solidFill>
                            <a:schemeClr val="tx1"/>
                          </a:solidFill>
                          <a:latin typeface="ＭＳ ゴシック" panose="020B0609070205080204" pitchFamily="49" charset="-128"/>
                          <a:ea typeface="ＭＳ ゴシック" panose="020B0609070205080204" pitchFamily="49" charset="-128"/>
                        </a:rPr>
                        <a:t>(</a:t>
                      </a:r>
                      <a:r>
                        <a:rPr kumimoji="1" lang="ja-JP" altLang="en-US" sz="2400" dirty="0">
                          <a:solidFill>
                            <a:schemeClr val="tx1"/>
                          </a:solidFill>
                          <a:latin typeface="ＭＳ ゴシック" panose="020B0609070205080204" pitchFamily="49" charset="-128"/>
                          <a:ea typeface="ＭＳ ゴシック" panose="020B0609070205080204" pitchFamily="49" charset="-128"/>
                        </a:rPr>
                        <a:t>単位　個</a:t>
                      </a:r>
                      <a:r>
                        <a:rPr kumimoji="1" lang="en-US" altLang="ja-JP" sz="2400" dirty="0">
                          <a:solidFill>
                            <a:schemeClr val="tx1"/>
                          </a:solidFill>
                          <a:latin typeface="ＭＳ ゴシック" panose="020B0609070205080204" pitchFamily="49" charset="-128"/>
                          <a:ea typeface="ＭＳ ゴシック" panose="020B0609070205080204" pitchFamily="49" charset="-128"/>
                        </a:rPr>
                        <a:t>)</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76065">
                <a:tc>
                  <a:txBody>
                    <a:bodyPr/>
                    <a:lstStyle/>
                    <a:p>
                      <a:pPr algn="ct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solidFill>
                            <a:schemeClr val="tx1"/>
                          </a:solidFill>
                          <a:latin typeface="ＭＳ 明朝" panose="02020609040205080304" pitchFamily="17" charset="-128"/>
                          <a:ea typeface="ＭＳ 明朝" panose="02020609040205080304" pitchFamily="17" charset="-128"/>
                        </a:rPr>
                        <a:t>1</a:t>
                      </a:r>
                      <a:r>
                        <a:rPr kumimoji="1" lang="ja-JP" altLang="en-US" sz="2400" dirty="0">
                          <a:solidFill>
                            <a:schemeClr val="tx1"/>
                          </a:solidFill>
                          <a:latin typeface="ＭＳ ゴシック" panose="020B0609070205080204" pitchFamily="49" charset="-128"/>
                          <a:ea typeface="ＭＳ ゴシック" panose="020B0609070205080204" pitchFamily="49" charset="-128"/>
                        </a:rPr>
                        <a:t>試合目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solidFill>
                            <a:schemeClr val="tx1"/>
                          </a:solidFill>
                          <a:latin typeface="ＭＳ 明朝" panose="02020609040205080304" pitchFamily="17" charset="-128"/>
                          <a:ea typeface="ＭＳ 明朝" panose="02020609040205080304" pitchFamily="17" charset="-128"/>
                        </a:rPr>
                        <a:t>2</a:t>
                      </a:r>
                      <a:r>
                        <a:rPr kumimoji="1" lang="ja-JP" altLang="en-US" sz="2400" b="0" dirty="0">
                          <a:solidFill>
                            <a:schemeClr val="tx1"/>
                          </a:solidFill>
                          <a:latin typeface="ＭＳ ゴシック" panose="020B0609070205080204" pitchFamily="49" charset="-128"/>
                          <a:ea typeface="ＭＳ ゴシック" panose="020B0609070205080204" pitchFamily="49" charset="-128"/>
                        </a:rPr>
                        <a:t>試合目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solidFill>
                            <a:schemeClr val="tx1"/>
                          </a:solidFill>
                          <a:latin typeface="ＭＳ 明朝" panose="02020609040205080304" pitchFamily="17" charset="-128"/>
                          <a:ea typeface="ＭＳ 明朝" panose="02020609040205080304" pitchFamily="17" charset="-128"/>
                        </a:rPr>
                        <a:t>3</a:t>
                      </a:r>
                      <a:r>
                        <a:rPr kumimoji="1" lang="ja-JP" altLang="en-US" sz="2400" dirty="0">
                          <a:solidFill>
                            <a:schemeClr val="tx1"/>
                          </a:solidFill>
                          <a:latin typeface="ＭＳ ゴシック" panose="020B0609070205080204" pitchFamily="49" charset="-128"/>
                          <a:ea typeface="ＭＳ ゴシック" panose="020B0609070205080204" pitchFamily="49" charset="-128"/>
                        </a:rPr>
                        <a:t>試合目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solidFill>
                            <a:schemeClr val="tx1"/>
                          </a:solidFill>
                          <a:latin typeface="ＭＳ 明朝" panose="02020609040205080304" pitchFamily="17" charset="-128"/>
                          <a:ea typeface="ＭＳ 明朝" panose="02020609040205080304" pitchFamily="17" charset="-128"/>
                        </a:rPr>
                        <a:t>4</a:t>
                      </a:r>
                      <a:r>
                        <a:rPr kumimoji="1" lang="ja-JP" altLang="en-US" sz="2400" dirty="0">
                          <a:solidFill>
                            <a:schemeClr val="tx1"/>
                          </a:solidFill>
                          <a:latin typeface="ＭＳ ゴシック" panose="020B0609070205080204" pitchFamily="49" charset="-128"/>
                          <a:ea typeface="ＭＳ ゴシック" panose="020B0609070205080204" pitchFamily="49" charset="-128"/>
                        </a:rPr>
                        <a:t>試合目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solidFill>
                            <a:schemeClr val="tx1"/>
                          </a:solidFill>
                          <a:latin typeface="ＭＳ 明朝" panose="02020609040205080304" pitchFamily="17" charset="-128"/>
                          <a:ea typeface="ＭＳ 明朝" panose="02020609040205080304" pitchFamily="17" charset="-128"/>
                        </a:rPr>
                        <a:t>5</a:t>
                      </a:r>
                      <a:r>
                        <a:rPr kumimoji="1" lang="ja-JP" altLang="en-US" sz="2400" dirty="0">
                          <a:solidFill>
                            <a:schemeClr val="tx1"/>
                          </a:solidFill>
                          <a:latin typeface="ＭＳ ゴシック" panose="020B0609070205080204" pitchFamily="49" charset="-128"/>
                          <a:ea typeface="ＭＳ ゴシック" panose="020B0609070205080204" pitchFamily="49" charset="-128"/>
                        </a:rPr>
                        <a:t>試合目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0840">
                <a:tc>
                  <a:txBody>
                    <a:bodyPr/>
                    <a:lstStyle/>
                    <a:p>
                      <a:pPr algn="ctr"/>
                      <a:r>
                        <a:rPr kumimoji="1" lang="en-US" altLang="ja-JP" sz="24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1" lang="ja-JP" altLang="en-US" sz="2400" dirty="0">
                          <a:solidFill>
                            <a:schemeClr val="tx1"/>
                          </a:solidFill>
                          <a:latin typeface="ＭＳ ゴシック" panose="020B0609070205080204" pitchFamily="49" charset="-128"/>
                          <a:ea typeface="ＭＳ ゴシック" panose="020B0609070205080204" pitchFamily="49" charset="-128"/>
                        </a:rPr>
                        <a:t>投手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solidFill>
                            <a:schemeClr val="tx1"/>
                          </a:solidFill>
                          <a:latin typeface="ＭＳ 明朝" panose="02020609040205080304" pitchFamily="17" charset="-128"/>
                          <a:ea typeface="ＭＳ 明朝" panose="02020609040205080304" pitchFamily="17" charset="-128"/>
                        </a:rPr>
                        <a:t>4</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solidFill>
                            <a:schemeClr val="tx1"/>
                          </a:solidFill>
                          <a:latin typeface="ＭＳ 明朝" panose="02020609040205080304" pitchFamily="17" charset="-128"/>
                          <a:ea typeface="ＭＳ 明朝" panose="02020609040205080304" pitchFamily="17" charset="-128"/>
                        </a:rPr>
                        <a:t>8</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solidFill>
                            <a:schemeClr val="tx1"/>
                          </a:solidFill>
                          <a:latin typeface="ＭＳ 明朝" panose="02020609040205080304" pitchFamily="17" charset="-128"/>
                          <a:ea typeface="ＭＳ 明朝" panose="02020609040205080304" pitchFamily="17" charset="-128"/>
                        </a:rPr>
                        <a:t>7</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solidFill>
                            <a:schemeClr val="tx1"/>
                          </a:solidFill>
                          <a:latin typeface="ＭＳ 明朝" panose="02020609040205080304" pitchFamily="17" charset="-128"/>
                          <a:ea typeface="ＭＳ 明朝" panose="02020609040205080304" pitchFamily="17" charset="-128"/>
                        </a:rPr>
                        <a:t>5</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solidFill>
                            <a:schemeClr val="tx1"/>
                          </a:solidFill>
                          <a:latin typeface="ＭＳ 明朝" panose="02020609040205080304" pitchFamily="17" charset="-128"/>
                          <a:ea typeface="ＭＳ 明朝" panose="02020609040205080304" pitchFamily="17" charset="-128"/>
                        </a:rPr>
                        <a:t>6</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70840">
                <a:tc>
                  <a:txBody>
                    <a:bodyPr/>
                    <a:lstStyle/>
                    <a:p>
                      <a:pPr algn="ctr"/>
                      <a:r>
                        <a:rPr kumimoji="1" lang="en-US" altLang="ja-JP" sz="24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1" lang="ja-JP" altLang="en-US" sz="2400" dirty="0">
                          <a:solidFill>
                            <a:schemeClr val="tx1"/>
                          </a:solidFill>
                          <a:latin typeface="ＭＳ ゴシック" panose="020B0609070205080204" pitchFamily="49" charset="-128"/>
                          <a:ea typeface="ＭＳ ゴシック" panose="020B0609070205080204" pitchFamily="49" charset="-128"/>
                        </a:rPr>
                        <a:t>投手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solidFill>
                            <a:schemeClr val="tx1"/>
                          </a:solidFill>
                          <a:latin typeface="ＭＳ 明朝" panose="02020609040205080304" pitchFamily="17" charset="-128"/>
                          <a:ea typeface="ＭＳ 明朝" panose="02020609040205080304" pitchFamily="17" charset="-128"/>
                        </a:rPr>
                        <a:t>10</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solidFill>
                            <a:schemeClr val="tx1"/>
                          </a:solidFill>
                          <a:latin typeface="ＭＳ 明朝" panose="02020609040205080304" pitchFamily="17" charset="-128"/>
                          <a:ea typeface="ＭＳ 明朝" panose="02020609040205080304" pitchFamily="17" charset="-128"/>
                        </a:rPr>
                        <a:t>2</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solidFill>
                            <a:schemeClr val="tx1"/>
                          </a:solidFill>
                          <a:latin typeface="ＭＳ 明朝" panose="02020609040205080304" pitchFamily="17" charset="-128"/>
                          <a:ea typeface="ＭＳ 明朝" panose="02020609040205080304" pitchFamily="17" charset="-128"/>
                        </a:rPr>
                        <a:t>9</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solidFill>
                            <a:schemeClr val="tx1"/>
                          </a:solidFill>
                          <a:latin typeface="ＭＳ 明朝" panose="02020609040205080304" pitchFamily="17" charset="-128"/>
                          <a:ea typeface="ＭＳ 明朝" panose="02020609040205080304" pitchFamily="17" charset="-128"/>
                        </a:rPr>
                        <a:t>6</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solidFill>
                            <a:schemeClr val="tx1"/>
                          </a:solidFill>
                          <a:latin typeface="ＭＳ 明朝" panose="02020609040205080304" pitchFamily="17" charset="-128"/>
                          <a:ea typeface="ＭＳ 明朝" panose="02020609040205080304" pitchFamily="17" charset="-128"/>
                        </a:rPr>
                        <a:t>3</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5" name="Rectangle 5"/>
          <p:cNvSpPr>
            <a:spLocks noChangeArrowheads="1"/>
          </p:cNvSpPr>
          <p:nvPr/>
        </p:nvSpPr>
        <p:spPr bwMode="auto">
          <a:xfrm>
            <a:off x="323528" y="764704"/>
            <a:ext cx="8401050" cy="156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4000"/>
              </a:lnSpc>
              <a:defRPr/>
            </a:pPr>
            <a:r>
              <a:rPr lang="ja-JP" altLang="en-US" sz="2800" dirty="0">
                <a:latin typeface="ＭＳ ゴシック" panose="020B0609070205080204" pitchFamily="49" charset="-128"/>
                <a:ea typeface="ＭＳ ゴシック" panose="020B0609070205080204" pitchFamily="49" charset="-128"/>
                <a:cs typeface="Times New Roman" pitchFamily="18" charset="0"/>
              </a:rPr>
              <a:t>データの散らばりぐあいを，データの個々の値と平均値との差を用いて考えてみよう。</a:t>
            </a:r>
          </a:p>
          <a:p>
            <a:pPr eaLnBrk="0" hangingPunct="0">
              <a:lnSpc>
                <a:spcPts val="4000"/>
              </a:lnSpc>
              <a:defRPr/>
            </a:pPr>
            <a:r>
              <a:rPr lang="en-US" altLang="ja-JP" sz="2800" dirty="0">
                <a:latin typeface="ＭＳ ゴシック" panose="020B0609070205080204" pitchFamily="49" charset="-128"/>
                <a:ea typeface="ＭＳ ゴシック" panose="020B0609070205080204" pitchFamily="49" charset="-128"/>
                <a:cs typeface="Times New Roman" pitchFamily="18" charset="0"/>
              </a:rPr>
              <a:t>(</a:t>
            </a:r>
            <a:r>
              <a:rPr lang="ja-JP" altLang="en-US" sz="2800" dirty="0">
                <a:latin typeface="ＭＳ ゴシック" panose="020B0609070205080204" pitchFamily="49" charset="-128"/>
                <a:ea typeface="ＭＳ ゴシック" panose="020B0609070205080204" pitchFamily="49" charset="-128"/>
                <a:cs typeface="Times New Roman" pitchFamily="18" charset="0"/>
              </a:rPr>
              <a:t> </a:t>
            </a:r>
            <a:r>
              <a:rPr lang="ja-JP" altLang="en-US" sz="2800" b="1" dirty="0">
                <a:solidFill>
                  <a:srgbClr val="FF0000"/>
                </a:solidFill>
                <a:latin typeface="ＭＳ ゴシック" panose="020B0609070205080204" pitchFamily="49" charset="-128"/>
                <a:ea typeface="ＭＳ ゴシック" panose="020B0609070205080204" pitchFamily="49" charset="-128"/>
                <a:cs typeface="Times New Roman" pitchFamily="18" charset="0"/>
              </a:rPr>
              <a:t>偏差</a:t>
            </a:r>
            <a:r>
              <a:rPr lang="ja-JP" altLang="en-US" sz="2800" dirty="0">
                <a:latin typeface="ＭＳ ゴシック" panose="020B0609070205080204" pitchFamily="49" charset="-128"/>
                <a:ea typeface="ＭＳ ゴシック" panose="020B0609070205080204" pitchFamily="49" charset="-128"/>
                <a:cs typeface="Times New Roman" pitchFamily="18" charset="0"/>
              </a:rPr>
              <a:t> </a:t>
            </a:r>
            <a:r>
              <a:rPr lang="en-US" altLang="ja-JP" sz="2800" dirty="0">
                <a:latin typeface="ＭＳ ゴシック" panose="020B0609070205080204" pitchFamily="49" charset="-128"/>
                <a:ea typeface="ＭＳ ゴシック" panose="020B0609070205080204" pitchFamily="49" charset="-128"/>
                <a:cs typeface="Times New Roman" pitchFamily="18" charset="0"/>
              </a:rPr>
              <a:t>)</a:t>
            </a:r>
            <a:r>
              <a:rPr lang="ja-JP" altLang="en-US" sz="2800" dirty="0">
                <a:latin typeface="ＭＳ ゴシック" panose="020B0609070205080204" pitchFamily="49" charset="-128"/>
                <a:ea typeface="ＭＳ ゴシック" panose="020B0609070205080204" pitchFamily="49" charset="-128"/>
                <a:cs typeface="Times New Roman" pitchFamily="18" charset="0"/>
              </a:rPr>
              <a:t>：</a:t>
            </a:r>
            <a:r>
              <a:rPr lang="en-US" altLang="ja-JP" sz="2800" dirty="0">
                <a:latin typeface="ＭＳ ゴシック" panose="020B0609070205080204" pitchFamily="49" charset="-128"/>
                <a:ea typeface="ＭＳ ゴシック" panose="020B0609070205080204" pitchFamily="49" charset="-128"/>
                <a:cs typeface="Times New Roman" pitchFamily="18" charset="0"/>
              </a:rPr>
              <a:t>(</a:t>
            </a:r>
            <a:r>
              <a:rPr lang="ja-JP" altLang="en-US" sz="2800" dirty="0">
                <a:latin typeface="ＭＳ ゴシック" panose="020B0609070205080204" pitchFamily="49" charset="-128"/>
                <a:ea typeface="ＭＳ ゴシック" panose="020B0609070205080204" pitchFamily="49" charset="-128"/>
                <a:cs typeface="Times New Roman" pitchFamily="18" charset="0"/>
              </a:rPr>
              <a:t>データの個々の値</a:t>
            </a:r>
            <a:r>
              <a:rPr lang="en-US" altLang="ja-JP" sz="2800" dirty="0">
                <a:latin typeface="ＭＳ ゴシック" panose="020B0609070205080204" pitchFamily="49" charset="-128"/>
                <a:ea typeface="ＭＳ ゴシック" panose="020B0609070205080204" pitchFamily="49" charset="-128"/>
                <a:cs typeface="Times New Roman" pitchFamily="18" charset="0"/>
              </a:rPr>
              <a:t>)</a:t>
            </a:r>
            <a:r>
              <a:rPr lang="ja-JP" altLang="en-US" sz="2800" dirty="0">
                <a:latin typeface="ＭＳ ゴシック" panose="020B0609070205080204" pitchFamily="49" charset="-128"/>
                <a:ea typeface="ＭＳ ゴシック" panose="020B0609070205080204" pitchFamily="49" charset="-128"/>
                <a:cs typeface="Times New Roman" pitchFamily="18" charset="0"/>
              </a:rPr>
              <a:t>－</a:t>
            </a:r>
            <a:r>
              <a:rPr lang="en-US" altLang="ja-JP" sz="2800" dirty="0">
                <a:latin typeface="ＭＳ ゴシック" panose="020B0609070205080204" pitchFamily="49" charset="-128"/>
                <a:ea typeface="ＭＳ ゴシック" panose="020B0609070205080204" pitchFamily="49" charset="-128"/>
                <a:cs typeface="Times New Roman" pitchFamily="18" charset="0"/>
              </a:rPr>
              <a:t>(</a:t>
            </a:r>
            <a:r>
              <a:rPr lang="ja-JP" altLang="en-US" sz="2800" dirty="0">
                <a:latin typeface="ＭＳ ゴシック" panose="020B0609070205080204" pitchFamily="49" charset="-128"/>
                <a:ea typeface="ＭＳ ゴシック" panose="020B0609070205080204" pitchFamily="49" charset="-128"/>
                <a:cs typeface="Times New Roman" pitchFamily="18" charset="0"/>
              </a:rPr>
              <a:t>平均値</a:t>
            </a:r>
            <a:r>
              <a:rPr lang="en-US" altLang="ja-JP" sz="2800" dirty="0">
                <a:latin typeface="ＭＳ ゴシック" panose="020B0609070205080204" pitchFamily="49" charset="-128"/>
                <a:ea typeface="ＭＳ ゴシック" panose="020B0609070205080204" pitchFamily="49" charset="-128"/>
                <a:cs typeface="Times New Roman" pitchFamily="18" charset="0"/>
              </a:rPr>
              <a:t>)</a:t>
            </a:r>
            <a:endParaRPr lang="ja-JP" altLang="en-US" sz="2800" dirty="0">
              <a:latin typeface="ＭＳ ゴシック" panose="020B0609070205080204" pitchFamily="49" charset="-128"/>
              <a:ea typeface="ＭＳ ゴシック" panose="020B0609070205080204" pitchFamily="49" charset="-128"/>
              <a:cs typeface="Times New Roman" pitchFamily="18" charset="0"/>
            </a:endParaRPr>
          </a:p>
        </p:txBody>
      </p:sp>
      <p:sp>
        <p:nvSpPr>
          <p:cNvPr id="6" name="メモ 100"/>
          <p:cNvSpPr/>
          <p:nvPr/>
        </p:nvSpPr>
        <p:spPr>
          <a:xfrm>
            <a:off x="479664" y="1862535"/>
            <a:ext cx="1356032" cy="414337"/>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57175" y="101278"/>
            <a:ext cx="43612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defRPr/>
            </a:pPr>
            <a:r>
              <a:rPr lang="ja-JP" altLang="en-US" sz="2800" dirty="0">
                <a:latin typeface="ＭＳ ゴシック" panose="020B0609070205080204" pitchFamily="49" charset="-128"/>
                <a:ea typeface="ＭＳ ゴシック" panose="020B0609070205080204" pitchFamily="49" charset="-128"/>
                <a:cs typeface="Times New Roman" pitchFamily="18" charset="0"/>
              </a:rPr>
              <a:t>平均値は，それぞれ</a:t>
            </a:r>
          </a:p>
        </p:txBody>
      </p:sp>
      <p:sp>
        <p:nvSpPr>
          <p:cNvPr id="7" name="Rectangle 5"/>
          <p:cNvSpPr>
            <a:spLocks noChangeArrowheads="1"/>
          </p:cNvSpPr>
          <p:nvPr/>
        </p:nvSpPr>
        <p:spPr bwMode="auto">
          <a:xfrm>
            <a:off x="265113" y="2204864"/>
            <a:ext cx="860425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4200"/>
              </a:lnSpc>
              <a:defRPr/>
            </a:pPr>
            <a:r>
              <a:rPr lang="ja-JP" altLang="en-US" sz="2800" dirty="0">
                <a:latin typeface="ＭＳ ゴシック" panose="020B0609070205080204" pitchFamily="49" charset="-128"/>
                <a:ea typeface="ＭＳ ゴシック" panose="020B0609070205080204" pitchFamily="49" charset="-128"/>
                <a:cs typeface="Times New Roman" pitchFamily="18" charset="0"/>
              </a:rPr>
              <a:t>となり，等しくなる。しかし，三振の個数をヒストグラムに表すと，散らばりぐあいは異なる。</a:t>
            </a:r>
          </a:p>
        </p:txBody>
      </p:sp>
      <p:sp>
        <p:nvSpPr>
          <p:cNvPr id="9" name="Rectangle 5"/>
          <p:cNvSpPr>
            <a:spLocks noChangeArrowheads="1"/>
          </p:cNvSpPr>
          <p:nvPr/>
        </p:nvSpPr>
        <p:spPr bwMode="auto">
          <a:xfrm>
            <a:off x="259466" y="912171"/>
            <a:ext cx="12161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defRPr/>
            </a:pPr>
            <a:r>
              <a:rPr lang="en-US" altLang="ja-JP" sz="28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lang="ja-JP" altLang="en-US" sz="2800" dirty="0">
                <a:latin typeface="ＭＳ ゴシック" panose="020B0609070205080204" pitchFamily="49" charset="-128"/>
                <a:ea typeface="ＭＳ ゴシック" panose="020B0609070205080204" pitchFamily="49" charset="-128"/>
                <a:cs typeface="Times New Roman" pitchFamily="18" charset="0"/>
              </a:rPr>
              <a:t>投手</a:t>
            </a:r>
          </a:p>
        </p:txBody>
      </p:sp>
      <p:sp>
        <p:nvSpPr>
          <p:cNvPr id="10" name="Rectangle 5"/>
          <p:cNvSpPr>
            <a:spLocks noChangeArrowheads="1"/>
          </p:cNvSpPr>
          <p:nvPr/>
        </p:nvSpPr>
        <p:spPr bwMode="auto">
          <a:xfrm>
            <a:off x="259466" y="1600491"/>
            <a:ext cx="11464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defRPr/>
            </a:pPr>
            <a:r>
              <a:rPr lang="en-US" altLang="ja-JP" sz="28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en-US" sz="2800" dirty="0">
                <a:latin typeface="ＭＳ ゴシック" panose="020B0609070205080204" pitchFamily="49" charset="-128"/>
                <a:ea typeface="ＭＳ ゴシック" panose="020B0609070205080204" pitchFamily="49" charset="-128"/>
                <a:cs typeface="Times New Roman" pitchFamily="18" charset="0"/>
              </a:rPr>
              <a:t>投手</a:t>
            </a: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75" y="3284985"/>
            <a:ext cx="4390663" cy="2448376"/>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429" y="3284984"/>
            <a:ext cx="4415331" cy="2448377"/>
          </a:xfrm>
          <a:prstGeom prst="rect">
            <a:avLst/>
          </a:prstGeom>
        </p:spPr>
      </p:pic>
      <p:grpSp>
        <p:nvGrpSpPr>
          <p:cNvPr id="16" name="グループ化 15"/>
          <p:cNvGrpSpPr/>
          <p:nvPr/>
        </p:nvGrpSpPr>
        <p:grpSpPr>
          <a:xfrm>
            <a:off x="1439555" y="926922"/>
            <a:ext cx="4264958" cy="540000"/>
            <a:chOff x="1439555" y="1518340"/>
            <a:chExt cx="4264958" cy="540000"/>
          </a:xfrm>
        </p:grpSpPr>
        <p:sp>
          <p:nvSpPr>
            <p:cNvPr id="5" name="テキスト ボックス 4"/>
            <p:cNvSpPr txBox="1"/>
            <p:nvPr/>
          </p:nvSpPr>
          <p:spPr>
            <a:xfrm>
              <a:off x="4986368" y="1572897"/>
              <a:ext cx="718145" cy="430887"/>
            </a:xfrm>
            <a:prstGeom prst="rect">
              <a:avLst/>
            </a:prstGeom>
            <a:noFill/>
          </p:spPr>
          <p:txBody>
            <a:bodyPr wrap="none" lIns="0" tIns="0" rIns="0" bIns="0" rtlCol="0">
              <a:spAutoFit/>
            </a:bodyPr>
            <a:lstStyle/>
            <a:p>
              <a:r>
                <a:rPr kumimoji="1" lang="en-US" altLang="ja-JP" sz="2800" dirty="0">
                  <a:latin typeface="ＭＳ ゴシック" panose="020B0609070205080204" pitchFamily="49" charset="-128"/>
                  <a:ea typeface="ＭＳ ゴシック" panose="020B0609070205080204" pitchFamily="49" charset="-128"/>
                </a:rPr>
                <a:t>(</a:t>
              </a:r>
              <a:r>
                <a:rPr kumimoji="1" lang="ja-JP" altLang="en-US" sz="2800" dirty="0">
                  <a:latin typeface="ＭＳ ゴシック" panose="020B0609070205080204" pitchFamily="49" charset="-128"/>
                  <a:ea typeface="ＭＳ ゴシック" panose="020B0609070205080204" pitchFamily="49" charset="-128"/>
                </a:rPr>
                <a:t>個</a:t>
              </a:r>
              <a:r>
                <a:rPr kumimoji="1" lang="en-US" altLang="ja-JP" sz="2800" dirty="0">
                  <a:latin typeface="ＭＳ ゴシック" panose="020B0609070205080204" pitchFamily="49" charset="-128"/>
                  <a:ea typeface="ＭＳ ゴシック" panose="020B0609070205080204" pitchFamily="49" charset="-128"/>
                </a:rPr>
                <a:t>)</a:t>
              </a:r>
              <a:endParaRPr kumimoji="1" lang="ja-JP" altLang="en-US" sz="2800" dirty="0">
                <a:latin typeface="ＭＳ ゴシック" panose="020B0609070205080204" pitchFamily="49" charset="-128"/>
                <a:ea typeface="ＭＳ ゴシック" panose="020B0609070205080204" pitchFamily="49" charset="-128"/>
              </a:endParaRPr>
            </a:p>
          </p:txBody>
        </p:sp>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9555" y="1518340"/>
              <a:ext cx="3391679" cy="540000"/>
            </a:xfrm>
            <a:prstGeom prst="rect">
              <a:avLst/>
            </a:prstGeom>
          </p:spPr>
        </p:pic>
      </p:grpSp>
      <p:grpSp>
        <p:nvGrpSpPr>
          <p:cNvPr id="17" name="グループ化 16"/>
          <p:cNvGrpSpPr/>
          <p:nvPr/>
        </p:nvGrpSpPr>
        <p:grpSpPr>
          <a:xfrm>
            <a:off x="1439555" y="1614642"/>
            <a:ext cx="4498662" cy="540000"/>
            <a:chOff x="1439555" y="2206060"/>
            <a:chExt cx="4498662" cy="540000"/>
          </a:xfrm>
        </p:grpSpPr>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9555" y="2206060"/>
              <a:ext cx="3546813" cy="540000"/>
            </a:xfrm>
            <a:prstGeom prst="rect">
              <a:avLst/>
            </a:prstGeom>
          </p:spPr>
        </p:pic>
        <p:sp>
          <p:nvSpPr>
            <p:cNvPr id="15" name="テキスト ボックス 14"/>
            <p:cNvSpPr txBox="1"/>
            <p:nvPr/>
          </p:nvSpPr>
          <p:spPr>
            <a:xfrm>
              <a:off x="5220072" y="2260617"/>
              <a:ext cx="718145" cy="430887"/>
            </a:xfrm>
            <a:prstGeom prst="rect">
              <a:avLst/>
            </a:prstGeom>
            <a:noFill/>
          </p:spPr>
          <p:txBody>
            <a:bodyPr wrap="none" lIns="0" tIns="0" rIns="0" bIns="0" rtlCol="0">
              <a:spAutoFit/>
            </a:bodyPr>
            <a:lstStyle/>
            <a:p>
              <a:r>
                <a:rPr kumimoji="1" lang="en-US" altLang="ja-JP" sz="2800" dirty="0">
                  <a:latin typeface="ＭＳ ゴシック" panose="020B0609070205080204" pitchFamily="49" charset="-128"/>
                  <a:ea typeface="ＭＳ ゴシック" panose="020B0609070205080204" pitchFamily="49" charset="-128"/>
                </a:rPr>
                <a:t>(</a:t>
              </a:r>
              <a:r>
                <a:rPr kumimoji="1" lang="ja-JP" altLang="en-US" sz="2800" dirty="0">
                  <a:latin typeface="ＭＳ ゴシック" panose="020B0609070205080204" pitchFamily="49" charset="-128"/>
                  <a:ea typeface="ＭＳ ゴシック" panose="020B0609070205080204" pitchFamily="49" charset="-128"/>
                </a:rPr>
                <a:t>個</a:t>
              </a:r>
              <a:r>
                <a:rPr kumimoji="1" lang="en-US" altLang="ja-JP" sz="2800" dirty="0">
                  <a:latin typeface="ＭＳ ゴシック" panose="020B0609070205080204" pitchFamily="49" charset="-128"/>
                  <a:ea typeface="ＭＳ ゴシック" panose="020B0609070205080204" pitchFamily="49" charset="-128"/>
                </a:rPr>
                <a:t>)</a:t>
              </a:r>
              <a:endParaRPr kumimoji="1" lang="ja-JP" altLang="en-US" sz="2800" dirty="0">
                <a:latin typeface="ＭＳ ゴシック" panose="020B0609070205080204" pitchFamily="49" charset="-128"/>
                <a:ea typeface="ＭＳ ゴシック" panose="020B0609070205080204" pitchFamily="49" charset="-128"/>
              </a:endParaRPr>
            </a:p>
          </p:txBody>
        </p:sp>
      </p:grpSp>
      <p:sp>
        <p:nvSpPr>
          <p:cNvPr id="2" name="正方形/長方形 1"/>
          <p:cNvSpPr/>
          <p:nvPr/>
        </p:nvSpPr>
        <p:spPr>
          <a:xfrm>
            <a:off x="176575" y="624498"/>
            <a:ext cx="8787913" cy="212214"/>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pic>
        <p:nvPicPr>
          <p:cNvPr id="18" name="図 17">
            <a:hlinkClick r:id="" action="ppaction://hlinkshowjump?jump=previousslide"/>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100464" y="6021360"/>
            <a:ext cx="648000" cy="6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450927901"/>
              </p:ext>
            </p:extLst>
          </p:nvPr>
        </p:nvGraphicFramePr>
        <p:xfrm>
          <a:off x="576742" y="659597"/>
          <a:ext cx="7990516" cy="2066530"/>
        </p:xfrm>
        <a:graphic>
          <a:graphicData uri="http://schemas.openxmlformats.org/drawingml/2006/table">
            <a:tbl>
              <a:tblPr firstRow="1" bandRow="1">
                <a:tableStyleId>{073A0DAA-6AF3-43AB-8588-CEC1D06C72B9}</a:tableStyleId>
              </a:tblPr>
              <a:tblGrid>
                <a:gridCol w="1775563">
                  <a:extLst>
                    <a:ext uri="{9D8B030D-6E8A-4147-A177-3AD203B41FA5}">
                      <a16:colId xmlns:a16="http://schemas.microsoft.com/office/drawing/2014/main" xmlns="" val="20000"/>
                    </a:ext>
                  </a:extLst>
                </a:gridCol>
                <a:gridCol w="1132555">
                  <a:extLst>
                    <a:ext uri="{9D8B030D-6E8A-4147-A177-3AD203B41FA5}">
                      <a16:colId xmlns:a16="http://schemas.microsoft.com/office/drawing/2014/main" xmlns="" val="20001"/>
                    </a:ext>
                  </a:extLst>
                </a:gridCol>
                <a:gridCol w="1132555">
                  <a:extLst>
                    <a:ext uri="{9D8B030D-6E8A-4147-A177-3AD203B41FA5}">
                      <a16:colId xmlns:a16="http://schemas.microsoft.com/office/drawing/2014/main" xmlns="" val="20002"/>
                    </a:ext>
                  </a:extLst>
                </a:gridCol>
                <a:gridCol w="1132555">
                  <a:extLst>
                    <a:ext uri="{9D8B030D-6E8A-4147-A177-3AD203B41FA5}">
                      <a16:colId xmlns:a16="http://schemas.microsoft.com/office/drawing/2014/main" xmlns="" val="20003"/>
                    </a:ext>
                  </a:extLst>
                </a:gridCol>
                <a:gridCol w="1132555">
                  <a:extLst>
                    <a:ext uri="{9D8B030D-6E8A-4147-A177-3AD203B41FA5}">
                      <a16:colId xmlns:a16="http://schemas.microsoft.com/office/drawing/2014/main" xmlns="" val="20004"/>
                    </a:ext>
                  </a:extLst>
                </a:gridCol>
                <a:gridCol w="1132555">
                  <a:extLst>
                    <a:ext uri="{9D8B030D-6E8A-4147-A177-3AD203B41FA5}">
                      <a16:colId xmlns:a16="http://schemas.microsoft.com/office/drawing/2014/main" xmlns="" val="20005"/>
                    </a:ext>
                  </a:extLst>
                </a:gridCol>
                <a:gridCol w="552178">
                  <a:extLst>
                    <a:ext uri="{9D8B030D-6E8A-4147-A177-3AD203B41FA5}">
                      <a16:colId xmlns:a16="http://schemas.microsoft.com/office/drawing/2014/main" xmlns="" val="3310589374"/>
                    </a:ext>
                  </a:extLst>
                </a:gridCol>
              </a:tblGrid>
              <a:tr h="576065">
                <a:tc gridSpan="6">
                  <a:txBody>
                    <a:bodyPr/>
                    <a:lstStyle/>
                    <a:p>
                      <a:pPr algn="r"/>
                      <a:endParaRPr kumimoji="1" lang="ja-JP" altLang="en-US" sz="2800" dirty="0">
                        <a:solidFill>
                          <a:schemeClr val="tx1"/>
                        </a:solidFill>
                        <a:latin typeface="ＭＳ 明朝" panose="02020609040205080304" pitchFamily="17" charset="-128"/>
                        <a:ea typeface="ＭＳ 明朝" panose="02020609040205080304" pitchFamily="17"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kumimoji="1" lang="ja-JP" altLang="en-US" sz="2800" dirty="0">
                        <a:solidFill>
                          <a:schemeClr val="tx1"/>
                        </a:solidFill>
                        <a:latin typeface="ＭＳ 明朝" panose="02020609040205080304" pitchFamily="17" charset="-128"/>
                        <a:ea typeface="ＭＳ 明朝" panose="02020609040205080304" pitchFamily="17"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576065">
                <a:tc>
                  <a:txBody>
                    <a:bodyPr/>
                    <a:lstStyle/>
                    <a:p>
                      <a:pPr algn="ct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solidFill>
                            <a:schemeClr val="tx1"/>
                          </a:solidFill>
                          <a:latin typeface="ＭＳ 明朝" panose="02020609040205080304" pitchFamily="17" charset="-128"/>
                          <a:ea typeface="ＭＳ 明朝" panose="02020609040205080304" pitchFamily="17" charset="-128"/>
                        </a:rPr>
                        <a:t>1</a:t>
                      </a:r>
                      <a:r>
                        <a:rPr kumimoji="1" lang="ja-JP" altLang="en-US" sz="2400" spc="-400" baseline="0" dirty="0">
                          <a:solidFill>
                            <a:schemeClr val="tx1"/>
                          </a:solidFill>
                          <a:latin typeface="ＭＳ ゴシック" panose="020B0609070205080204" pitchFamily="49" charset="-128"/>
                          <a:ea typeface="ＭＳ ゴシック" panose="020B0609070205080204" pitchFamily="49" charset="-128"/>
                        </a:rPr>
                        <a:t>試合目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solidFill>
                            <a:schemeClr val="tx1"/>
                          </a:solidFill>
                          <a:latin typeface="ＭＳ 明朝" panose="02020609040205080304" pitchFamily="17" charset="-128"/>
                          <a:ea typeface="ＭＳ 明朝" panose="02020609040205080304" pitchFamily="17" charset="-128"/>
                        </a:rPr>
                        <a:t>2</a:t>
                      </a:r>
                      <a:r>
                        <a:rPr kumimoji="1" lang="ja-JP" altLang="en-US" sz="2400" spc="-400" baseline="0" dirty="0">
                          <a:solidFill>
                            <a:schemeClr val="tx1"/>
                          </a:solidFill>
                          <a:latin typeface="ＭＳ ゴシック" panose="020B0609070205080204" pitchFamily="49" charset="-128"/>
                          <a:ea typeface="ＭＳ ゴシック" panose="020B0609070205080204" pitchFamily="49" charset="-128"/>
                        </a:rPr>
                        <a:t>試合目</a:t>
                      </a:r>
                      <a:endParaRPr kumimoji="1" lang="ja-JP" altLang="en-US" sz="2400" b="1" spc="-400" baseline="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solidFill>
                            <a:schemeClr val="tx1"/>
                          </a:solidFill>
                          <a:latin typeface="ＭＳ 明朝" panose="02020609040205080304" pitchFamily="17" charset="-128"/>
                          <a:ea typeface="ＭＳ 明朝" panose="02020609040205080304" pitchFamily="17" charset="-128"/>
                        </a:rPr>
                        <a:t>3</a:t>
                      </a:r>
                      <a:r>
                        <a:rPr kumimoji="1" lang="ja-JP" altLang="en-US" sz="2400" spc="-400" baseline="0" dirty="0">
                          <a:solidFill>
                            <a:schemeClr val="tx1"/>
                          </a:solidFill>
                          <a:latin typeface="ＭＳ ゴシック" panose="020B0609070205080204" pitchFamily="49" charset="-128"/>
                          <a:ea typeface="ＭＳ ゴシック" panose="020B0609070205080204" pitchFamily="49" charset="-128"/>
                        </a:rPr>
                        <a:t>試合目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solidFill>
                            <a:schemeClr val="tx1"/>
                          </a:solidFill>
                          <a:latin typeface="ＭＳ 明朝" panose="02020609040205080304" pitchFamily="17" charset="-128"/>
                          <a:ea typeface="ＭＳ 明朝" panose="02020609040205080304" pitchFamily="17" charset="-128"/>
                        </a:rPr>
                        <a:t>4</a:t>
                      </a:r>
                      <a:r>
                        <a:rPr kumimoji="1" lang="ja-JP" altLang="en-US" sz="2400" kern="1200" spc="-400" baseline="0" dirty="0">
                          <a:solidFill>
                            <a:schemeClr val="tx1"/>
                          </a:solidFill>
                          <a:latin typeface="ＭＳ ゴシック" panose="020B0609070205080204" pitchFamily="49" charset="-128"/>
                          <a:ea typeface="ＭＳ ゴシック" panose="020B0609070205080204" pitchFamily="49" charset="-128"/>
                          <a:cs typeface="+mn-cs"/>
                        </a:rPr>
                        <a:t>試合目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solidFill>
                            <a:schemeClr val="tx1"/>
                          </a:solidFill>
                          <a:latin typeface="ＭＳ 明朝" panose="02020609040205080304" pitchFamily="17" charset="-128"/>
                          <a:ea typeface="ＭＳ 明朝" panose="02020609040205080304" pitchFamily="17" charset="-128"/>
                        </a:rPr>
                        <a:t>5</a:t>
                      </a:r>
                      <a:r>
                        <a:rPr kumimoji="1" lang="ja-JP" altLang="en-US" sz="2400" kern="1200" spc="-400" baseline="0" dirty="0">
                          <a:solidFill>
                            <a:schemeClr val="tx1"/>
                          </a:solidFill>
                          <a:latin typeface="ＭＳ ゴシック" panose="020B0609070205080204" pitchFamily="49" charset="-128"/>
                          <a:ea typeface="ＭＳ ゴシック" panose="020B0609070205080204" pitchFamily="49" charset="-128"/>
                          <a:cs typeface="+mn-cs"/>
                        </a:rPr>
                        <a:t>試合目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spc="-400" baseline="0" dirty="0">
                          <a:solidFill>
                            <a:schemeClr val="tx1"/>
                          </a:solidFill>
                          <a:latin typeface="ＭＳ ゴシック" panose="020B0609070205080204" pitchFamily="49" charset="-128"/>
                          <a:ea typeface="ＭＳ ゴシック" panose="020B0609070205080204" pitchFamily="49" charset="-128"/>
                        </a:rPr>
                        <a:t>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0840">
                <a:tc>
                  <a:txBody>
                    <a:bodyPr/>
                    <a:lstStyle/>
                    <a:p>
                      <a:pPr algn="ctr"/>
                      <a:r>
                        <a:rPr kumimoji="1" lang="en-US" altLang="ja-JP" sz="2400" spc="-300" baseline="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1" lang="ja-JP" altLang="en-US" sz="2400" spc="-300" baseline="0" dirty="0">
                          <a:solidFill>
                            <a:schemeClr val="tx1"/>
                          </a:solidFill>
                          <a:latin typeface="ＭＳ ゴシック" panose="020B0609070205080204" pitchFamily="49" charset="-128"/>
                          <a:ea typeface="ＭＳ ゴシック" panose="020B0609070205080204" pitchFamily="49" charset="-128"/>
                        </a:rPr>
                        <a:t>投手の偏差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latin typeface="ＭＳ 明朝" panose="02020609040205080304" pitchFamily="17" charset="-128"/>
                          <a:ea typeface="ＭＳ 明朝" panose="02020609040205080304" pitchFamily="17" charset="-128"/>
                        </a:rPr>
                        <a:t>－</a:t>
                      </a:r>
                      <a:r>
                        <a:rPr kumimoji="1" lang="en-US" altLang="ja-JP" sz="2400" dirty="0">
                          <a:solidFill>
                            <a:schemeClr val="tx1"/>
                          </a:solidFill>
                          <a:latin typeface="ＭＳ 明朝" panose="02020609040205080304" pitchFamily="17" charset="-128"/>
                          <a:ea typeface="ＭＳ 明朝" panose="02020609040205080304" pitchFamily="17" charset="-128"/>
                        </a:rPr>
                        <a:t>2</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solidFill>
                            <a:schemeClr val="tx1"/>
                          </a:solidFill>
                          <a:latin typeface="ＭＳ 明朝" panose="02020609040205080304" pitchFamily="17" charset="-128"/>
                          <a:ea typeface="ＭＳ 明朝" panose="02020609040205080304" pitchFamily="17" charset="-128"/>
                        </a:rPr>
                        <a:t>2</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solidFill>
                            <a:schemeClr val="tx1"/>
                          </a:solidFill>
                          <a:latin typeface="ＭＳ 明朝" panose="02020609040205080304" pitchFamily="17" charset="-128"/>
                          <a:ea typeface="ＭＳ 明朝" panose="02020609040205080304" pitchFamily="17" charset="-128"/>
                        </a:rPr>
                        <a:t>1</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latin typeface="ＭＳ 明朝" panose="02020609040205080304" pitchFamily="17" charset="-128"/>
                          <a:ea typeface="ＭＳ 明朝" panose="02020609040205080304" pitchFamily="17" charset="-128"/>
                        </a:rPr>
                        <a:t>－</a:t>
                      </a:r>
                      <a:r>
                        <a:rPr kumimoji="1" lang="en-US" altLang="ja-JP" sz="2400" dirty="0">
                          <a:solidFill>
                            <a:schemeClr val="tx1"/>
                          </a:solidFill>
                          <a:latin typeface="ＭＳ 明朝" panose="02020609040205080304" pitchFamily="17" charset="-128"/>
                          <a:ea typeface="ＭＳ 明朝" panose="02020609040205080304" pitchFamily="17" charset="-128"/>
                        </a:rPr>
                        <a:t>1</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solidFill>
                            <a:schemeClr val="tx1"/>
                          </a:solidFill>
                          <a:latin typeface="ＭＳ 明朝" panose="02020609040205080304" pitchFamily="17" charset="-128"/>
                          <a:ea typeface="ＭＳ 明朝" panose="02020609040205080304" pitchFamily="17" charset="-128"/>
                        </a:rPr>
                        <a:t>0</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solidFill>
                            <a:schemeClr val="tx1"/>
                          </a:solidFill>
                          <a:latin typeface="ＭＳ 明朝" panose="02020609040205080304" pitchFamily="17" charset="-128"/>
                          <a:ea typeface="ＭＳ 明朝" panose="02020609040205080304" pitchFamily="17" charset="-128"/>
                        </a:rPr>
                        <a:t>0</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70840">
                <a:tc>
                  <a:txBody>
                    <a:bodyPr/>
                    <a:lstStyle/>
                    <a:p>
                      <a:pPr algn="ctr"/>
                      <a:r>
                        <a:rPr kumimoji="1" lang="en-US" altLang="ja-JP" sz="2400" spc="-300" baseline="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1" lang="ja-JP" altLang="en-US" sz="2400" spc="-300" baseline="0" dirty="0">
                          <a:solidFill>
                            <a:schemeClr val="tx1"/>
                          </a:solidFill>
                          <a:latin typeface="ＭＳ ゴシック" panose="020B0609070205080204" pitchFamily="49" charset="-128"/>
                          <a:ea typeface="ＭＳ ゴシック" panose="020B0609070205080204" pitchFamily="49" charset="-128"/>
                        </a:rPr>
                        <a:t>投手の偏差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solidFill>
                            <a:schemeClr val="tx1"/>
                          </a:solidFill>
                          <a:latin typeface="ＭＳ 明朝" panose="02020609040205080304" pitchFamily="17" charset="-128"/>
                          <a:ea typeface="ＭＳ 明朝" panose="02020609040205080304" pitchFamily="17" charset="-128"/>
                        </a:rPr>
                        <a:t>4</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latin typeface="ＭＳ 明朝" panose="02020609040205080304" pitchFamily="17" charset="-128"/>
                          <a:ea typeface="ＭＳ 明朝" panose="02020609040205080304" pitchFamily="17" charset="-128"/>
                        </a:rPr>
                        <a:t>－</a:t>
                      </a:r>
                      <a:r>
                        <a:rPr kumimoji="1" lang="en-US" altLang="ja-JP" sz="2400" dirty="0">
                          <a:solidFill>
                            <a:schemeClr val="tx1"/>
                          </a:solidFill>
                          <a:latin typeface="ＭＳ 明朝" panose="02020609040205080304" pitchFamily="17" charset="-128"/>
                          <a:ea typeface="ＭＳ 明朝" panose="02020609040205080304" pitchFamily="17" charset="-128"/>
                        </a:rPr>
                        <a:t>4</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solidFill>
                            <a:schemeClr val="tx1"/>
                          </a:solidFill>
                          <a:latin typeface="ＭＳ 明朝" panose="02020609040205080304" pitchFamily="17" charset="-128"/>
                          <a:ea typeface="ＭＳ 明朝" panose="02020609040205080304" pitchFamily="17" charset="-128"/>
                        </a:rPr>
                        <a:t>3</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solidFill>
                            <a:schemeClr val="tx1"/>
                          </a:solidFill>
                          <a:latin typeface="ＭＳ 明朝" panose="02020609040205080304" pitchFamily="17" charset="-128"/>
                          <a:ea typeface="ＭＳ 明朝" panose="02020609040205080304" pitchFamily="17" charset="-128"/>
                        </a:rPr>
                        <a:t>0</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latin typeface="ＭＳ 明朝" panose="02020609040205080304" pitchFamily="17" charset="-128"/>
                          <a:ea typeface="ＭＳ 明朝" panose="02020609040205080304" pitchFamily="17" charset="-128"/>
                        </a:rPr>
                        <a:t>－</a:t>
                      </a:r>
                      <a:r>
                        <a:rPr kumimoji="1" lang="en-US" altLang="ja-JP" sz="2400" dirty="0">
                          <a:solidFill>
                            <a:schemeClr val="tx1"/>
                          </a:solidFill>
                          <a:latin typeface="ＭＳ 明朝" panose="02020609040205080304" pitchFamily="17" charset="-128"/>
                          <a:ea typeface="ＭＳ 明朝" panose="02020609040205080304" pitchFamily="17" charset="-128"/>
                        </a:rPr>
                        <a:t>3</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solidFill>
                            <a:schemeClr val="tx1"/>
                          </a:solidFill>
                          <a:latin typeface="ＭＳ 明朝" panose="02020609040205080304" pitchFamily="17" charset="-128"/>
                          <a:ea typeface="ＭＳ 明朝" panose="02020609040205080304" pitchFamily="17" charset="-128"/>
                        </a:rPr>
                        <a:t>0</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5" name="Rectangle 5"/>
          <p:cNvSpPr>
            <a:spLocks noChangeArrowheads="1"/>
          </p:cNvSpPr>
          <p:nvPr/>
        </p:nvSpPr>
        <p:spPr bwMode="auto">
          <a:xfrm>
            <a:off x="323528" y="127085"/>
            <a:ext cx="84010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defRPr/>
            </a:pPr>
            <a:r>
              <a:rPr lang="ja-JP" altLang="en-US" sz="2800" dirty="0">
                <a:latin typeface="ＭＳ ゴシック" panose="020B0609070205080204" pitchFamily="49" charset="-128"/>
                <a:ea typeface="ＭＳ ゴシック" panose="020B0609070205080204" pitchFamily="49" charset="-128"/>
                <a:cs typeface="Times New Roman" pitchFamily="18" charset="0"/>
              </a:rPr>
              <a:t>次に，</a:t>
            </a:r>
            <a:r>
              <a:rPr lang="en-US" altLang="ja-JP" sz="28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lang="ja-JP" altLang="en-US" sz="2800" dirty="0">
                <a:latin typeface="ＭＳ ゴシック" panose="020B0609070205080204" pitchFamily="49" charset="-128"/>
                <a:ea typeface="ＭＳ ゴシック" panose="020B0609070205080204" pitchFamily="49" charset="-128"/>
                <a:cs typeface="Times New Roman" pitchFamily="18" charset="0"/>
              </a:rPr>
              <a:t>投手，</a:t>
            </a:r>
            <a:r>
              <a:rPr lang="en-US" altLang="ja-JP" sz="28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en-US" sz="2800" dirty="0">
                <a:latin typeface="ＭＳ ゴシック" panose="020B0609070205080204" pitchFamily="49" charset="-128"/>
                <a:ea typeface="ＭＳ ゴシック" panose="020B0609070205080204" pitchFamily="49" charset="-128"/>
                <a:cs typeface="Times New Roman" pitchFamily="18" charset="0"/>
              </a:rPr>
              <a:t>投手の三振の個数の偏差とその合計を求めると下の表のようになる。</a:t>
            </a:r>
          </a:p>
        </p:txBody>
      </p:sp>
      <p:sp>
        <p:nvSpPr>
          <p:cNvPr id="7" name="Rectangle 5"/>
          <p:cNvSpPr>
            <a:spLocks noChangeArrowheads="1"/>
          </p:cNvSpPr>
          <p:nvPr/>
        </p:nvSpPr>
        <p:spPr bwMode="auto">
          <a:xfrm>
            <a:off x="347414" y="3091894"/>
            <a:ext cx="8472736"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lnSpc>
                <a:spcPts val="3500"/>
              </a:lnSpc>
              <a:defRPr/>
            </a:pPr>
            <a:r>
              <a:rPr lang="ja-JP" altLang="en-US" sz="2800" dirty="0">
                <a:latin typeface="ＭＳ ゴシック" panose="020B0609070205080204" pitchFamily="49" charset="-128"/>
                <a:ea typeface="ＭＳ ゴシック" panose="020B0609070205080204" pitchFamily="49" charset="-128"/>
                <a:cs typeface="Times New Roman" pitchFamily="18" charset="0"/>
              </a:rPr>
              <a:t>偏差の合計はどちらも</a:t>
            </a:r>
            <a:r>
              <a:rPr lang="en-US" altLang="ja-JP" sz="2800" dirty="0">
                <a:latin typeface="ＭＳ 明朝" panose="02020609040205080304" pitchFamily="17" charset="-128"/>
                <a:ea typeface="ＭＳ 明朝" panose="02020609040205080304" pitchFamily="17" charset="-128"/>
                <a:cs typeface="Times New Roman" pitchFamily="18" charset="0"/>
              </a:rPr>
              <a:t>0</a:t>
            </a:r>
            <a:r>
              <a:rPr lang="ja-JP" altLang="en-US" sz="2800" dirty="0">
                <a:latin typeface="ＭＳ ゴシック" panose="020B0609070205080204" pitchFamily="49" charset="-128"/>
                <a:ea typeface="ＭＳ ゴシック" panose="020B0609070205080204" pitchFamily="49" charset="-128"/>
                <a:cs typeface="Times New Roman" pitchFamily="18" charset="0"/>
              </a:rPr>
              <a:t>になるため，偏差の平均値でデータ全体の散らばりぐあいを表すことはできない。</a:t>
            </a:r>
          </a:p>
          <a:p>
            <a:pPr eaLnBrk="0" hangingPunct="0">
              <a:lnSpc>
                <a:spcPts val="3500"/>
              </a:lnSpc>
              <a:defRPr/>
            </a:pPr>
            <a:r>
              <a:rPr lang="ja-JP" altLang="en-US" sz="2800" dirty="0">
                <a:latin typeface="ＭＳ ゴシック" panose="020B0609070205080204" pitchFamily="49" charset="-128"/>
                <a:ea typeface="ＭＳ ゴシック" panose="020B0609070205080204" pitchFamily="49" charset="-128"/>
                <a:cs typeface="Times New Roman" pitchFamily="18" charset="0"/>
              </a:rPr>
              <a:t>そこで，偏差を</a:t>
            </a:r>
            <a:r>
              <a:rPr lang="en-US" altLang="ja-JP" sz="2800" dirty="0">
                <a:latin typeface="ＭＳ 明朝" panose="02020609040205080304" pitchFamily="17" charset="-128"/>
                <a:ea typeface="ＭＳ 明朝" panose="02020609040205080304" pitchFamily="17" charset="-128"/>
                <a:cs typeface="Times New Roman" pitchFamily="18" charset="0"/>
              </a:rPr>
              <a:t>2</a:t>
            </a:r>
            <a:r>
              <a:rPr lang="ja-JP" altLang="en-US" sz="2800" dirty="0">
                <a:latin typeface="ＭＳ ゴシック" panose="020B0609070205080204" pitchFamily="49" charset="-128"/>
                <a:ea typeface="ＭＳ ゴシック" panose="020B0609070205080204" pitchFamily="49" charset="-128"/>
                <a:cs typeface="Times New Roman" pitchFamily="18" charset="0"/>
              </a:rPr>
              <a:t>乗した値を考える。</a:t>
            </a:r>
          </a:p>
          <a:p>
            <a:pPr eaLnBrk="0" hangingPunct="0">
              <a:lnSpc>
                <a:spcPts val="3500"/>
              </a:lnSpc>
              <a:defRPr/>
            </a:pPr>
            <a:r>
              <a:rPr lang="ja-JP" altLang="en-US" sz="2800" dirty="0">
                <a:latin typeface="ＭＳ ゴシック" panose="020B0609070205080204" pitchFamily="49" charset="-128"/>
                <a:ea typeface="ＭＳ ゴシック" panose="020B0609070205080204" pitchFamily="49" charset="-128"/>
                <a:cs typeface="Times New Roman" pitchFamily="18" charset="0"/>
              </a:rPr>
              <a:t>偏差の</a:t>
            </a:r>
            <a:r>
              <a:rPr lang="en-US" altLang="ja-JP" sz="2800" dirty="0">
                <a:latin typeface="ＭＳ 明朝" panose="02020609040205080304" pitchFamily="17" charset="-128"/>
                <a:ea typeface="ＭＳ 明朝" panose="02020609040205080304" pitchFamily="17" charset="-128"/>
                <a:cs typeface="Times New Roman" pitchFamily="18" charset="0"/>
              </a:rPr>
              <a:t>2</a:t>
            </a:r>
            <a:r>
              <a:rPr lang="ja-JP" altLang="en-US" sz="2800" dirty="0">
                <a:latin typeface="ＭＳ ゴシック" panose="020B0609070205080204" pitchFamily="49" charset="-128"/>
                <a:ea typeface="ＭＳ ゴシック" panose="020B0609070205080204" pitchFamily="49" charset="-128"/>
                <a:cs typeface="Times New Roman" pitchFamily="18" charset="0"/>
              </a:rPr>
              <a:t>乗は</a:t>
            </a:r>
            <a:r>
              <a:rPr lang="en-US" altLang="ja-JP" sz="2800" dirty="0">
                <a:latin typeface="ＭＳ 明朝" panose="02020609040205080304" pitchFamily="17" charset="-128"/>
                <a:ea typeface="ＭＳ 明朝" panose="02020609040205080304" pitchFamily="17" charset="-128"/>
                <a:cs typeface="Times New Roman" pitchFamily="18" charset="0"/>
              </a:rPr>
              <a:t>0</a:t>
            </a:r>
            <a:r>
              <a:rPr lang="ja-JP" altLang="en-US" sz="2800" dirty="0">
                <a:latin typeface="ＭＳ ゴシック" panose="020B0609070205080204" pitchFamily="49" charset="-128"/>
                <a:ea typeface="ＭＳ ゴシック" panose="020B0609070205080204" pitchFamily="49" charset="-128"/>
                <a:cs typeface="Times New Roman" pitchFamily="18" charset="0"/>
              </a:rPr>
              <a:t>以上の値になるので，合計が</a:t>
            </a:r>
            <a:r>
              <a:rPr lang="en-US" altLang="ja-JP" sz="2800" dirty="0">
                <a:latin typeface="ＭＳ 明朝" panose="02020609040205080304" pitchFamily="17" charset="-128"/>
                <a:ea typeface="ＭＳ 明朝" panose="02020609040205080304" pitchFamily="17" charset="-128"/>
                <a:cs typeface="Times New Roman" pitchFamily="18" charset="0"/>
              </a:rPr>
              <a:t>0</a:t>
            </a:r>
            <a:r>
              <a:rPr lang="ja-JP" altLang="en-US" sz="2800" dirty="0">
                <a:latin typeface="ＭＳ ゴシック" panose="020B0609070205080204" pitchFamily="49" charset="-128"/>
                <a:ea typeface="ＭＳ ゴシック" panose="020B0609070205080204" pitchFamily="49" charset="-128"/>
                <a:cs typeface="Times New Roman" pitchFamily="18" charset="0"/>
              </a:rPr>
              <a:t>に近いほど平均値からの散らばりぐあいが小さい。</a:t>
            </a:r>
          </a:p>
        </p:txBody>
      </p:sp>
      <p:pic>
        <p:nvPicPr>
          <p:cNvPr id="8" name="図 7">
            <a:hlinkClick r:id="" action="ppaction://hlinkshowjump?jump=previous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8100464" y="6021360"/>
            <a:ext cx="648000" cy="648000"/>
          </a:xfrm>
          <a:prstGeom prst="rect">
            <a:avLst/>
          </a:prstGeom>
        </p:spPr>
      </p:pic>
    </p:spTree>
    <p:extLst>
      <p:ext uri="{BB962C8B-B14F-4D97-AF65-F5344CB8AC3E}">
        <p14:creationId xmlns:p14="http://schemas.microsoft.com/office/powerpoint/2010/main" val="529448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bwMode="auto">
          <a:xfrm>
            <a:off x="257175" y="84138"/>
            <a:ext cx="8515350"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４ 分散と標準偏差　</a:t>
            </a:r>
            <a:r>
              <a:rPr lang="ja-JP" altLang="en-US" sz="2800" b="1" dirty="0">
                <a:solidFill>
                  <a:schemeClr val="accent2">
                    <a:lumMod val="50000"/>
                  </a:schemeClr>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p.135)</a:t>
            </a:r>
            <a:endParaRPr lang="ja-JP" altLang="en-US" sz="1600" b="1" dirty="0">
              <a:solidFill>
                <a:schemeClr val="tx1"/>
              </a:solidFill>
              <a:latin typeface="+mn-ea"/>
            </a:endParaRPr>
          </a:p>
        </p:txBody>
      </p:sp>
      <p:sp>
        <p:nvSpPr>
          <p:cNvPr id="7" name="Rectangle 5"/>
          <p:cNvSpPr>
            <a:spLocks noChangeArrowheads="1"/>
          </p:cNvSpPr>
          <p:nvPr/>
        </p:nvSpPr>
        <p:spPr bwMode="auto">
          <a:xfrm>
            <a:off x="347414" y="992651"/>
            <a:ext cx="8401050" cy="222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ct val="150000"/>
              </a:lnSpc>
              <a:defRPr/>
            </a:pPr>
            <a:r>
              <a:rPr lang="en-US" altLang="ja-JP" sz="2400" dirty="0" smtClean="0">
                <a:latin typeface="ＭＳ ゴシック" panose="020B0609070205080204" pitchFamily="49" charset="-128"/>
                <a:ea typeface="ＭＳ ゴシック" panose="020B0609070205080204" pitchFamily="49" charset="-128"/>
                <a:cs typeface="Times New Roman" pitchFamily="18" charset="0"/>
              </a:rPr>
              <a:t>(</a:t>
            </a:r>
            <a:r>
              <a:rPr lang="ja-JP" altLang="en-US" sz="2400" dirty="0" smtClean="0">
                <a:latin typeface="ＭＳ ゴシック" panose="020B0609070205080204" pitchFamily="49" charset="-128"/>
                <a:ea typeface="ＭＳ ゴシック" panose="020B0609070205080204" pitchFamily="49" charset="-128"/>
                <a:cs typeface="Times New Roman" pitchFamily="18" charset="0"/>
              </a:rPr>
              <a:t> </a:t>
            </a:r>
            <a:r>
              <a:rPr lang="ja-JP" altLang="en-US" sz="2400" b="1" dirty="0">
                <a:solidFill>
                  <a:srgbClr val="FF0000"/>
                </a:solidFill>
                <a:latin typeface="ＭＳ ゴシック" panose="020B0609070205080204" pitchFamily="49" charset="-128"/>
                <a:ea typeface="ＭＳ ゴシック" panose="020B0609070205080204" pitchFamily="49" charset="-128"/>
                <a:cs typeface="Times New Roman" pitchFamily="18" charset="0"/>
              </a:rPr>
              <a:t>分散</a:t>
            </a:r>
            <a:r>
              <a:rPr lang="ja-JP" altLang="en-US" sz="2400" dirty="0">
                <a:latin typeface="ＭＳ ゴシック" panose="020B0609070205080204" pitchFamily="49" charset="-128"/>
                <a:ea typeface="ＭＳ ゴシック" panose="020B0609070205080204" pitchFamily="49" charset="-128"/>
                <a:cs typeface="Times New Roman" pitchFamily="18" charset="0"/>
              </a:rPr>
              <a:t> </a:t>
            </a:r>
            <a:r>
              <a:rPr lang="en-US" altLang="ja-JP" sz="2400" dirty="0">
                <a:latin typeface="ＭＳ ゴシック" panose="020B0609070205080204" pitchFamily="49" charset="-128"/>
                <a:ea typeface="ＭＳ ゴシック" panose="020B0609070205080204" pitchFamily="49" charset="-128"/>
                <a:cs typeface="Times New Roman" pitchFamily="18" charset="0"/>
              </a:rPr>
              <a:t>)</a:t>
            </a:r>
            <a:r>
              <a:rPr lang="ja-JP" altLang="en-US" sz="2400" dirty="0">
                <a:latin typeface="ＭＳ ゴシック" panose="020B0609070205080204" pitchFamily="49" charset="-128"/>
                <a:ea typeface="ＭＳ ゴシック" panose="020B0609070205080204" pitchFamily="49" charset="-128"/>
                <a:cs typeface="Times New Roman" pitchFamily="18" charset="0"/>
              </a:rPr>
              <a:t>：偏差の</a:t>
            </a:r>
            <a:r>
              <a:rPr lang="en-US" altLang="ja-JP" sz="2400" dirty="0">
                <a:latin typeface="ＭＳ 明朝" panose="02020609040205080304" pitchFamily="17" charset="-128"/>
                <a:ea typeface="ＭＳ 明朝" panose="02020609040205080304" pitchFamily="17" charset="-128"/>
                <a:cs typeface="Times New Roman" pitchFamily="18" charset="0"/>
              </a:rPr>
              <a:t>2</a:t>
            </a:r>
            <a:r>
              <a:rPr lang="ja-JP" altLang="en-US" sz="2400" dirty="0">
                <a:latin typeface="ＭＳ ゴシック" panose="020B0609070205080204" pitchFamily="49" charset="-128"/>
                <a:ea typeface="ＭＳ ゴシック" panose="020B0609070205080204" pitchFamily="49" charset="-128"/>
                <a:cs typeface="Times New Roman" pitchFamily="18" charset="0"/>
              </a:rPr>
              <a:t>乗の平均値</a:t>
            </a:r>
            <a:r>
              <a:rPr lang="ja-JP" altLang="en-US" sz="2400" dirty="0" smtClean="0">
                <a:latin typeface="ＭＳ ゴシック" panose="020B0609070205080204" pitchFamily="49" charset="-128"/>
                <a:ea typeface="ＭＳ ゴシック" panose="020B0609070205080204" pitchFamily="49" charset="-128"/>
                <a:cs typeface="Times New Roman" pitchFamily="18" charset="0"/>
              </a:rPr>
              <a:t>。　   で</a:t>
            </a:r>
            <a:r>
              <a:rPr lang="ja-JP" altLang="en-US" sz="2400" dirty="0">
                <a:latin typeface="ＭＳ ゴシック" panose="020B0609070205080204" pitchFamily="49" charset="-128"/>
                <a:ea typeface="ＭＳ ゴシック" panose="020B0609070205080204" pitchFamily="49" charset="-128"/>
                <a:cs typeface="Times New Roman" pitchFamily="18" charset="0"/>
              </a:rPr>
              <a:t>表す。</a:t>
            </a:r>
          </a:p>
          <a:p>
            <a:pPr eaLnBrk="0" hangingPunct="0">
              <a:lnSpc>
                <a:spcPct val="150000"/>
              </a:lnSpc>
              <a:defRPr/>
            </a:pPr>
            <a:r>
              <a:rPr lang="en-US" altLang="ja-JP" sz="2400" dirty="0">
                <a:latin typeface="ＭＳ ゴシック" panose="020B0609070205080204" pitchFamily="49" charset="-128"/>
                <a:ea typeface="ＭＳ ゴシック" panose="020B0609070205080204" pitchFamily="49" charset="-128"/>
                <a:cs typeface="Times New Roman" pitchFamily="18" charset="0"/>
              </a:rPr>
              <a:t>(</a:t>
            </a:r>
            <a:r>
              <a:rPr lang="ja-JP" altLang="en-US" sz="2400" dirty="0">
                <a:latin typeface="ＭＳ ゴシック" panose="020B0609070205080204" pitchFamily="49" charset="-128"/>
                <a:ea typeface="ＭＳ ゴシック" panose="020B0609070205080204" pitchFamily="49" charset="-128"/>
                <a:cs typeface="Times New Roman" pitchFamily="18" charset="0"/>
              </a:rPr>
              <a:t> </a:t>
            </a:r>
            <a:r>
              <a:rPr lang="ja-JP" altLang="en-US" sz="2400" b="1" dirty="0">
                <a:solidFill>
                  <a:srgbClr val="FF0000"/>
                </a:solidFill>
                <a:latin typeface="ＭＳ ゴシック" panose="020B0609070205080204" pitchFamily="49" charset="-128"/>
                <a:ea typeface="ＭＳ ゴシック" panose="020B0609070205080204" pitchFamily="49" charset="-128"/>
                <a:cs typeface="Times New Roman" pitchFamily="18" charset="0"/>
              </a:rPr>
              <a:t>標準偏差</a:t>
            </a:r>
            <a:r>
              <a:rPr lang="ja-JP" altLang="en-US" sz="2400" dirty="0">
                <a:latin typeface="ＭＳ ゴシック" panose="020B0609070205080204" pitchFamily="49" charset="-128"/>
                <a:ea typeface="ＭＳ ゴシック" panose="020B0609070205080204" pitchFamily="49" charset="-128"/>
                <a:cs typeface="Times New Roman" pitchFamily="18" charset="0"/>
              </a:rPr>
              <a:t> </a:t>
            </a:r>
            <a:r>
              <a:rPr lang="en-US" altLang="ja-JP" sz="2400" dirty="0">
                <a:latin typeface="ＭＳ ゴシック" panose="020B0609070205080204" pitchFamily="49" charset="-128"/>
                <a:ea typeface="ＭＳ ゴシック" panose="020B0609070205080204" pitchFamily="49" charset="-128"/>
                <a:cs typeface="Times New Roman" pitchFamily="18" charset="0"/>
              </a:rPr>
              <a:t>)</a:t>
            </a:r>
            <a:r>
              <a:rPr lang="ja-JP" altLang="en-US" sz="2400" dirty="0">
                <a:latin typeface="ＭＳ ゴシック" panose="020B0609070205080204" pitchFamily="49" charset="-128"/>
                <a:ea typeface="ＭＳ ゴシック" panose="020B0609070205080204" pitchFamily="49" charset="-128"/>
                <a:cs typeface="Times New Roman" pitchFamily="18" charset="0"/>
              </a:rPr>
              <a:t>：分散の正の平方根</a:t>
            </a:r>
            <a:r>
              <a:rPr lang="ja-JP" altLang="en-US" sz="2400" dirty="0" smtClean="0">
                <a:latin typeface="ＭＳ ゴシック" panose="020B0609070205080204" pitchFamily="49" charset="-128"/>
                <a:ea typeface="ＭＳ ゴシック" panose="020B0609070205080204" pitchFamily="49" charset="-128"/>
                <a:cs typeface="Times New Roman" pitchFamily="18" charset="0"/>
              </a:rPr>
              <a:t>。　　で</a:t>
            </a:r>
            <a:r>
              <a:rPr lang="ja-JP" altLang="en-US" sz="2400" dirty="0">
                <a:latin typeface="ＭＳ ゴシック" panose="020B0609070205080204" pitchFamily="49" charset="-128"/>
                <a:ea typeface="ＭＳ ゴシック" panose="020B0609070205080204" pitchFamily="49" charset="-128"/>
                <a:cs typeface="Times New Roman" pitchFamily="18" charset="0"/>
              </a:rPr>
              <a:t>表す</a:t>
            </a:r>
            <a:r>
              <a:rPr lang="ja-JP" altLang="en-US" sz="2400" dirty="0" smtClean="0">
                <a:latin typeface="ＭＳ ゴシック" panose="020B0609070205080204" pitchFamily="49" charset="-128"/>
                <a:ea typeface="ＭＳ ゴシック" panose="020B0609070205080204" pitchFamily="49" charset="-128"/>
                <a:cs typeface="Times New Roman" pitchFamily="18" charset="0"/>
              </a:rPr>
              <a:t>。</a:t>
            </a:r>
            <a:endParaRPr lang="en-US" altLang="ja-JP" sz="2400" dirty="0" smtClean="0">
              <a:latin typeface="ＭＳ ゴシック" panose="020B0609070205080204" pitchFamily="49" charset="-128"/>
              <a:ea typeface="ＭＳ ゴシック" panose="020B0609070205080204" pitchFamily="49" charset="-128"/>
              <a:cs typeface="Times New Roman" pitchFamily="18" charset="0"/>
            </a:endParaRPr>
          </a:p>
          <a:p>
            <a:pPr eaLnBrk="0" hangingPunct="0">
              <a:lnSpc>
                <a:spcPct val="150000"/>
              </a:lnSpc>
              <a:defRPr/>
            </a:pPr>
            <a:endParaRPr lang="ja-JP" altLang="en-US" sz="2400" dirty="0">
              <a:latin typeface="+mj-ea"/>
              <a:ea typeface="+mj-ea"/>
              <a:cs typeface="Times New Roman" pitchFamily="18" charset="0"/>
            </a:endParaRPr>
          </a:p>
          <a:p>
            <a:pPr eaLnBrk="0" hangingPunct="0">
              <a:lnSpc>
                <a:spcPct val="150000"/>
              </a:lnSpc>
              <a:defRPr/>
            </a:pPr>
            <a:r>
              <a:rPr lang="ja-JP" altLang="en-US" sz="2400" i="1" dirty="0">
                <a:latin typeface="Times New Roman" panose="02020603050405020304" pitchFamily="18" charset="0"/>
                <a:cs typeface="Times New Roman" panose="02020603050405020304" pitchFamily="18" charset="0"/>
              </a:rPr>
              <a:t>　　</a:t>
            </a:r>
            <a:endParaRPr lang="ja-JP" altLang="en-US" sz="2400" dirty="0">
              <a:latin typeface="+mj-ea"/>
              <a:ea typeface="+mj-ea"/>
              <a:cs typeface="Times New Roman" pitchFamily="18" charset="0"/>
            </a:endParaRPr>
          </a:p>
        </p:txBody>
      </p:sp>
      <p:sp>
        <p:nvSpPr>
          <p:cNvPr id="9" name="メモ 4"/>
          <p:cNvSpPr/>
          <p:nvPr/>
        </p:nvSpPr>
        <p:spPr>
          <a:xfrm>
            <a:off x="323849" y="1124792"/>
            <a:ext cx="1367831" cy="432000"/>
          </a:xfrm>
          <a:prstGeom prst="foldedCorner">
            <a:avLst>
              <a:gd name="adj" fmla="val 48774"/>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2400" b="1" dirty="0">
              <a:latin typeface="+mj-ea"/>
              <a:ea typeface="+mj-ea"/>
            </a:endParaRPr>
          </a:p>
        </p:txBody>
      </p:sp>
      <p:sp>
        <p:nvSpPr>
          <p:cNvPr id="10" name="メモ 4"/>
          <p:cNvSpPr/>
          <p:nvPr/>
        </p:nvSpPr>
        <p:spPr>
          <a:xfrm>
            <a:off x="323850" y="1628800"/>
            <a:ext cx="2015902" cy="432000"/>
          </a:xfrm>
          <a:prstGeom prst="foldedCorner">
            <a:avLst>
              <a:gd name="adj" fmla="val 48774"/>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2400" b="1" dirty="0">
              <a:latin typeface="+mj-ea"/>
              <a:ea typeface="+mj-ea"/>
            </a:endParaRPr>
          </a:p>
        </p:txBody>
      </p:sp>
      <p:sp>
        <p:nvSpPr>
          <p:cNvPr id="3" name="テキスト ボックス 2"/>
          <p:cNvSpPr txBox="1"/>
          <p:nvPr/>
        </p:nvSpPr>
        <p:spPr>
          <a:xfrm>
            <a:off x="4716016" y="1095127"/>
            <a:ext cx="1152128" cy="461665"/>
          </a:xfrm>
          <a:prstGeom prst="rect">
            <a:avLst/>
          </a:prstGeom>
          <a:noFill/>
        </p:spPr>
        <p:txBody>
          <a:bodyPr wrap="square" rtlCol="0">
            <a:spAutoFit/>
          </a:bodyPr>
          <a:lstStyle/>
          <a:p>
            <a:r>
              <a:rPr lang="en-US" altLang="ja-JP" sz="2400" dirty="0" smtClean="0">
                <a:latin typeface="ＭＳ 明朝" panose="02020609040205080304" pitchFamily="17" charset="-128"/>
                <a:ea typeface="ＭＳ 明朝" panose="02020609040205080304" pitchFamily="17" charset="-128"/>
                <a:cs typeface="Times New Roman" pitchFamily="18" charset="0"/>
              </a:rPr>
              <a:t>( </a:t>
            </a:r>
            <a:r>
              <a:rPr lang="en-US" altLang="ja-JP" sz="2400" i="1" dirty="0" smtClean="0">
                <a:latin typeface="Times New Roman" panose="02020603050405020304" pitchFamily="18" charset="0"/>
                <a:cs typeface="Times New Roman" panose="02020603050405020304" pitchFamily="18" charset="0"/>
              </a:rPr>
              <a:t>s</a:t>
            </a:r>
            <a:r>
              <a:rPr lang="en-US" altLang="ja-JP" sz="2400" baseline="30000" dirty="0" smtClean="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sz="2400" dirty="0" smtClean="0">
                <a:latin typeface="ＭＳ 明朝" panose="02020609040205080304" pitchFamily="17" charset="-128"/>
                <a:ea typeface="ＭＳ 明朝" panose="02020609040205080304" pitchFamily="17" charset="-128"/>
                <a:cs typeface="Times New Roman" pitchFamily="18" charset="0"/>
              </a:rPr>
              <a:t> </a:t>
            </a:r>
            <a:r>
              <a:rPr lang="en-US" altLang="ja-JP" sz="2400" dirty="0">
                <a:latin typeface="ＭＳ 明朝" panose="02020609040205080304" pitchFamily="17" charset="-128"/>
                <a:ea typeface="ＭＳ 明朝" panose="02020609040205080304" pitchFamily="17" charset="-128"/>
                <a:cs typeface="Times New Roman" pitchFamily="18" charset="0"/>
              </a:rPr>
              <a:t>)</a:t>
            </a:r>
            <a:endParaRPr lang="en-US" altLang="ja-JP" sz="2400" baseline="30000" dirty="0">
              <a:latin typeface="ＭＳ 明朝" panose="02020609040205080304" pitchFamily="17" charset="-128"/>
              <a:ea typeface="ＭＳ 明朝" panose="02020609040205080304" pitchFamily="17" charset="-128"/>
              <a:cs typeface="Times New Roman" pitchFamily="18" charset="0"/>
            </a:endParaRPr>
          </a:p>
        </p:txBody>
      </p:sp>
      <p:sp>
        <p:nvSpPr>
          <p:cNvPr id="18" name="テキスト ボックス 17"/>
          <p:cNvSpPr txBox="1"/>
          <p:nvPr/>
        </p:nvSpPr>
        <p:spPr>
          <a:xfrm>
            <a:off x="5076056" y="1628800"/>
            <a:ext cx="1008112" cy="461665"/>
          </a:xfrm>
          <a:prstGeom prst="rect">
            <a:avLst/>
          </a:prstGeom>
          <a:noFill/>
        </p:spPr>
        <p:txBody>
          <a:bodyPr wrap="square" rtlCol="0">
            <a:spAutoFit/>
          </a:bodyPr>
          <a:lstStyle/>
          <a:p>
            <a:r>
              <a:rPr lang="en-US" altLang="ja-JP" sz="2400" dirty="0" smtClean="0">
                <a:latin typeface="ＭＳ 明朝" panose="02020609040205080304" pitchFamily="17" charset="-128"/>
                <a:ea typeface="ＭＳ 明朝" panose="02020609040205080304" pitchFamily="17" charset="-128"/>
                <a:cs typeface="Times New Roman" pitchFamily="18" charset="0"/>
              </a:rPr>
              <a:t>( </a:t>
            </a:r>
            <a:r>
              <a:rPr lang="en-US" altLang="ja-JP" sz="2400" i="1" dirty="0" smtClean="0">
                <a:latin typeface="Times New Roman" panose="02020603050405020304" pitchFamily="18" charset="0"/>
                <a:cs typeface="Times New Roman" panose="02020603050405020304" pitchFamily="18" charset="0"/>
              </a:rPr>
              <a:t>s</a:t>
            </a:r>
            <a:r>
              <a:rPr lang="en-US" altLang="ja-JP" sz="2400" dirty="0" smtClean="0">
                <a:latin typeface="ＭＳ 明朝" panose="02020609040205080304" pitchFamily="17" charset="-128"/>
                <a:ea typeface="ＭＳ 明朝" panose="02020609040205080304" pitchFamily="17" charset="-128"/>
                <a:cs typeface="Times New Roman" pitchFamily="18" charset="0"/>
              </a:rPr>
              <a:t> </a:t>
            </a:r>
            <a:r>
              <a:rPr lang="en-US" altLang="ja-JP" sz="2400" dirty="0">
                <a:latin typeface="ＭＳ 明朝" panose="02020609040205080304" pitchFamily="17" charset="-128"/>
                <a:ea typeface="ＭＳ 明朝" panose="02020609040205080304" pitchFamily="17" charset="-128"/>
                <a:cs typeface="Times New Roman" pitchFamily="18" charset="0"/>
              </a:rPr>
              <a:t>)</a:t>
            </a:r>
            <a:endParaRPr lang="en-US" altLang="ja-JP" sz="2400" baseline="30000" dirty="0">
              <a:latin typeface="ＭＳ 明朝" panose="02020609040205080304" pitchFamily="17" charset="-128"/>
              <a:ea typeface="ＭＳ 明朝" panose="02020609040205080304" pitchFamily="17" charset="-128"/>
              <a:cs typeface="Times New Roman" pitchFamily="18" charset="0"/>
            </a:endParaRPr>
          </a:p>
        </p:txBody>
      </p:sp>
      <mc:AlternateContent xmlns:mc="http://schemas.openxmlformats.org/markup-compatibility/2006" xmlns:a14="http://schemas.microsoft.com/office/drawing/2010/main">
        <mc:Choice Requires="a14">
          <p:graphicFrame>
            <p:nvGraphicFramePr>
              <p:cNvPr id="5" name="表 4"/>
              <p:cNvGraphicFramePr>
                <a:graphicFrameLocks noGrp="1"/>
              </p:cNvGraphicFramePr>
              <p:nvPr>
                <p:extLst>
                  <p:ext uri="{D42A27DB-BD31-4B8C-83A1-F6EECF244321}">
                    <p14:modId xmlns:p14="http://schemas.microsoft.com/office/powerpoint/2010/main" val="1126553253"/>
                  </p:ext>
                </p:extLst>
              </p:nvPr>
            </p:nvGraphicFramePr>
            <p:xfrm>
              <a:off x="251520" y="2132856"/>
              <a:ext cx="8229600" cy="1963103"/>
            </p:xfrm>
            <a:graphic>
              <a:graphicData uri="http://schemas.openxmlformats.org/drawingml/2006/table">
                <a:tbl>
                  <a:tblPr firstRow="1" firstCol="1" bandRow="1">
                    <a:tableStyleId>{5C22544A-7EE6-4342-B048-85BDC9FD1C3A}</a:tableStyleId>
                  </a:tblPr>
                  <a:tblGrid>
                    <a:gridCol w="8229600"/>
                  </a:tblGrid>
                  <a:tr h="0">
                    <a:tc>
                      <a:txBody>
                        <a:bodyPr/>
                        <a:lstStyle/>
                        <a:p>
                          <a:pPr algn="just">
                            <a:spcAft>
                              <a:spcPts val="0"/>
                            </a:spcAft>
                          </a:pPr>
                          <a:r>
                            <a:rPr lang="ja-JP" sz="2400" b="0" kern="100" dirty="0" smtClean="0">
                              <a:solidFill>
                                <a:schemeClr val="tx1"/>
                              </a:solidFill>
                              <a:effectLst/>
                              <a:latin typeface="ＭＳ ゴシック" panose="020B0609070205080204" pitchFamily="49" charset="-128"/>
                              <a:ea typeface="ＭＳ ゴシック" panose="020B0609070205080204" pitchFamily="49" charset="-128"/>
                            </a:rPr>
                            <a:t>分散と標準偏差</a:t>
                          </a:r>
                        </a:p>
                        <a:p>
                          <a:pPr marL="133350" algn="just">
                            <a:spcAft>
                              <a:spcPts val="0"/>
                            </a:spcAft>
                          </a:pPr>
                          <a:r>
                            <a:rPr lang="ja-JP" sz="2400" b="0" kern="100" dirty="0">
                              <a:solidFill>
                                <a:schemeClr val="tx1"/>
                              </a:solidFill>
                              <a:effectLst/>
                              <a:latin typeface="ＭＳ ゴシック" panose="020B0609070205080204" pitchFamily="49" charset="-128"/>
                              <a:ea typeface="ＭＳ ゴシック" panose="020B0609070205080204" pitchFamily="49" charset="-128"/>
                            </a:rPr>
                            <a:t>偏差　　</a:t>
                          </a:r>
                          <a:r>
                            <a:rPr lang="en-US" sz="2400" b="0" kern="100" dirty="0">
                              <a:solidFill>
                                <a:schemeClr val="tx1"/>
                              </a:solidFill>
                              <a:effectLst/>
                              <a:latin typeface="ＭＳ ゴシック" panose="020B0609070205080204" pitchFamily="49" charset="-128"/>
                              <a:ea typeface="ＭＳ ゴシック" panose="020B0609070205080204" pitchFamily="49" charset="-128"/>
                            </a:rPr>
                            <a:t>(</a:t>
                          </a:r>
                          <a:r>
                            <a:rPr lang="ja-JP" sz="2400" b="0" kern="100" dirty="0">
                              <a:solidFill>
                                <a:schemeClr val="tx1"/>
                              </a:solidFill>
                              <a:effectLst/>
                              <a:latin typeface="ＭＳ ゴシック" panose="020B0609070205080204" pitchFamily="49" charset="-128"/>
                              <a:ea typeface="ＭＳ ゴシック" panose="020B0609070205080204" pitchFamily="49" charset="-128"/>
                            </a:rPr>
                            <a:t>データの個々の値</a:t>
                          </a:r>
                          <a:r>
                            <a:rPr lang="en-US" sz="2400" b="0" kern="100" dirty="0">
                              <a:solidFill>
                                <a:schemeClr val="tx1"/>
                              </a:solidFill>
                              <a:effectLst/>
                              <a:latin typeface="ＭＳ ゴシック" panose="020B0609070205080204" pitchFamily="49" charset="-128"/>
                              <a:ea typeface="ＭＳ ゴシック" panose="020B0609070205080204" pitchFamily="49" charset="-128"/>
                            </a:rPr>
                            <a:t>)</a:t>
                          </a:r>
                          <a14:m>
                            <m:oMath xmlns:m="http://schemas.openxmlformats.org/officeDocument/2006/math">
                              <m:r>
                                <a:rPr lang="ja-JP" altLang="en-US" sz="2400" b="0" kern="100">
                                  <a:solidFill>
                                    <a:schemeClr val="tx1"/>
                                  </a:solidFill>
                                  <a:effectLst/>
                                  <a:latin typeface="Cambria Math"/>
                                </a:rPr>
                                <m:t>−</m:t>
                              </m:r>
                            </m:oMath>
                          </a14:m>
                          <a:r>
                            <a:rPr lang="en-US" sz="2400" b="0" kern="100" dirty="0">
                              <a:solidFill>
                                <a:schemeClr val="tx1"/>
                              </a:solidFill>
                              <a:effectLst/>
                              <a:latin typeface="ＭＳ ゴシック" panose="020B0609070205080204" pitchFamily="49" charset="-128"/>
                              <a:ea typeface="ＭＳ ゴシック" panose="020B0609070205080204" pitchFamily="49" charset="-128"/>
                            </a:rPr>
                            <a:t>(</a:t>
                          </a:r>
                          <a:r>
                            <a:rPr lang="ja-JP" sz="2400" b="0" kern="100" dirty="0">
                              <a:solidFill>
                                <a:schemeClr val="tx1"/>
                              </a:solidFill>
                              <a:effectLst/>
                              <a:latin typeface="ＭＳ ゴシック" panose="020B0609070205080204" pitchFamily="49" charset="-128"/>
                              <a:ea typeface="ＭＳ ゴシック" panose="020B0609070205080204" pitchFamily="49" charset="-128"/>
                            </a:rPr>
                            <a:t>平均値</a:t>
                          </a:r>
                          <a:r>
                            <a:rPr lang="en-US" sz="2400" b="0" kern="100" dirty="0">
                              <a:solidFill>
                                <a:schemeClr val="tx1"/>
                              </a:solidFill>
                              <a:effectLst/>
                              <a:latin typeface="ＭＳ ゴシック" panose="020B0609070205080204" pitchFamily="49" charset="-128"/>
                              <a:ea typeface="ＭＳ ゴシック" panose="020B0609070205080204" pitchFamily="49" charset="-128"/>
                            </a:rPr>
                            <a:t>)</a:t>
                          </a:r>
                          <a:endParaRPr lang="ja-JP" sz="2400" b="0" kern="100" dirty="0">
                            <a:solidFill>
                              <a:schemeClr val="tx1"/>
                            </a:solidFill>
                            <a:effectLst/>
                            <a:latin typeface="ＭＳ ゴシック" panose="020B0609070205080204" pitchFamily="49" charset="-128"/>
                            <a:ea typeface="ＭＳ ゴシック" panose="020B0609070205080204" pitchFamily="49" charset="-128"/>
                          </a:endParaRPr>
                        </a:p>
                        <a:p>
                          <a:pPr marL="133350" algn="just">
                            <a:spcAft>
                              <a:spcPts val="0"/>
                            </a:spcAft>
                          </a:pPr>
                          <a:r>
                            <a:rPr lang="ja-JP" sz="2400" b="0" kern="100" dirty="0">
                              <a:solidFill>
                                <a:schemeClr val="tx1"/>
                              </a:solidFill>
                              <a:effectLst/>
                              <a:latin typeface="ＭＳ ゴシック" panose="020B0609070205080204" pitchFamily="49" charset="-128"/>
                              <a:ea typeface="ＭＳ ゴシック" panose="020B0609070205080204" pitchFamily="49" charset="-128"/>
                            </a:rPr>
                            <a:t>分散　　</a:t>
                          </a:r>
                          <a14:m>
                            <m:oMath xmlns:m="http://schemas.openxmlformats.org/officeDocument/2006/math">
                              <m:sSup>
                                <m:sSupPr>
                                  <m:ctrlPr>
                                    <a:rPr lang="ja-JP" sz="2400" b="0" i="1" kern="100">
                                      <a:solidFill>
                                        <a:schemeClr val="tx1"/>
                                      </a:solidFill>
                                      <a:effectLst/>
                                      <a:latin typeface="Cambria Math"/>
                                    </a:rPr>
                                  </m:ctrlPr>
                                </m:sSupPr>
                                <m:e>
                                  <m:r>
                                    <m:rPr>
                                      <m:sty m:val="p"/>
                                    </m:rPr>
                                    <a:rPr lang="en-US" sz="2400" b="0" i="1" kern="100">
                                      <a:solidFill>
                                        <a:schemeClr val="tx1"/>
                                      </a:solidFill>
                                      <a:effectLst/>
                                      <a:latin typeface="Cambria Math"/>
                                    </a:rPr>
                                    <m:t>s</m:t>
                                  </m:r>
                                </m:e>
                                <m:sup>
                                  <m:r>
                                    <a:rPr lang="en-US" sz="2400" b="0" kern="100" smtClean="0">
                                      <a:solidFill>
                                        <a:schemeClr val="tx1"/>
                                      </a:solidFill>
                                      <a:effectLst/>
                                      <a:latin typeface="Cambria Math"/>
                                    </a:rPr>
                                    <m:t>2</m:t>
                                  </m:r>
                                </m:sup>
                              </m:sSup>
                              <m:r>
                                <a:rPr lang="en-US" sz="2400" b="0" kern="100">
                                  <a:solidFill>
                                    <a:schemeClr val="tx1"/>
                                  </a:solidFill>
                                  <a:effectLst/>
                                  <a:latin typeface="Cambria Math"/>
                                </a:rPr>
                                <m:t>=</m:t>
                              </m:r>
                              <m:sSup>
                                <m:sSupPr>
                                  <m:ctrlPr>
                                    <a:rPr lang="ja-JP" sz="2400" b="0" i="1" kern="100">
                                      <a:solidFill>
                                        <a:schemeClr val="tx1"/>
                                      </a:solidFill>
                                      <a:effectLst/>
                                      <a:latin typeface="Cambria Math"/>
                                    </a:rPr>
                                  </m:ctrlPr>
                                </m:sSupPr>
                                <m:e>
                                  <m:d>
                                    <m:dPr>
                                      <m:ctrlPr>
                                        <a:rPr lang="ja-JP" sz="2400" b="0" i="1" kern="100">
                                          <a:solidFill>
                                            <a:schemeClr val="tx1"/>
                                          </a:solidFill>
                                          <a:effectLst/>
                                          <a:latin typeface="Cambria Math"/>
                                        </a:rPr>
                                      </m:ctrlPr>
                                    </m:dPr>
                                    <m:e>
                                      <m:r>
                                        <a:rPr lang="ja-JP" altLang="en-US" sz="2400" b="0" kern="100">
                                          <a:solidFill>
                                            <a:schemeClr val="tx1"/>
                                          </a:solidFill>
                                          <a:effectLst/>
                                          <a:latin typeface="Cambria Math"/>
                                        </a:rPr>
                                        <m:t>偏差</m:t>
                                      </m:r>
                                    </m:e>
                                  </m:d>
                                </m:e>
                                <m:sup>
                                  <m:r>
                                    <a:rPr lang="en-US" sz="2400" b="0" kern="100">
                                      <a:solidFill>
                                        <a:schemeClr val="tx1"/>
                                      </a:solidFill>
                                      <a:effectLst/>
                                      <a:latin typeface="Cambria Math"/>
                                    </a:rPr>
                                    <m:t>2</m:t>
                                  </m:r>
                                </m:sup>
                              </m:sSup>
                              <m:r>
                                <a:rPr lang="en-US" sz="2400" b="0" kern="100">
                                  <a:solidFill>
                                    <a:schemeClr val="tx1"/>
                                  </a:solidFill>
                                  <a:effectLst/>
                                  <a:latin typeface="Cambria Math"/>
                                </a:rPr>
                                <m:t> </m:t>
                              </m:r>
                            </m:oMath>
                          </a14:m>
                          <a:r>
                            <a:rPr lang="ja-JP" sz="2400" b="0" kern="100" dirty="0">
                              <a:solidFill>
                                <a:schemeClr val="tx1"/>
                              </a:solidFill>
                              <a:effectLst/>
                              <a:latin typeface="ＭＳ ゴシック" panose="020B0609070205080204" pitchFamily="49" charset="-128"/>
                              <a:ea typeface="ＭＳ ゴシック" panose="020B0609070205080204" pitchFamily="49" charset="-128"/>
                            </a:rPr>
                            <a:t>の平均値</a:t>
                          </a:r>
                          <a14:m>
                            <m:oMath xmlns:m="http://schemas.openxmlformats.org/officeDocument/2006/math">
                              <m:r>
                                <a:rPr lang="en-US" sz="2400" b="0" kern="100">
                                  <a:solidFill>
                                    <a:schemeClr val="tx1"/>
                                  </a:solidFill>
                                  <a:effectLst/>
                                  <a:latin typeface="Cambria Math"/>
                                </a:rPr>
                                <m:t> =</m:t>
                              </m:r>
                              <m:f>
                                <m:fPr>
                                  <m:ctrlPr>
                                    <a:rPr lang="ja-JP" sz="2400" b="0" i="1" kern="100">
                                      <a:solidFill>
                                        <a:schemeClr val="tx1"/>
                                      </a:solidFill>
                                      <a:effectLst/>
                                      <a:latin typeface="Cambria Math"/>
                                    </a:rPr>
                                  </m:ctrlPr>
                                </m:fPr>
                                <m:num>
                                  <m:sSup>
                                    <m:sSupPr>
                                      <m:ctrlPr>
                                        <a:rPr lang="ja-JP" sz="2400" b="0" i="1" kern="100">
                                          <a:solidFill>
                                            <a:schemeClr val="tx1"/>
                                          </a:solidFill>
                                          <a:effectLst/>
                                          <a:latin typeface="Cambria Math"/>
                                        </a:rPr>
                                      </m:ctrlPr>
                                    </m:sSupPr>
                                    <m:e>
                                      <m:d>
                                        <m:dPr>
                                          <m:ctrlPr>
                                            <a:rPr lang="ja-JP" sz="2400" b="0" i="1" kern="100">
                                              <a:solidFill>
                                                <a:schemeClr val="tx1"/>
                                              </a:solidFill>
                                              <a:effectLst/>
                                              <a:latin typeface="Cambria Math"/>
                                            </a:rPr>
                                          </m:ctrlPr>
                                        </m:dPr>
                                        <m:e>
                                          <m:r>
                                            <a:rPr lang="ja-JP" altLang="en-US" sz="2400" b="0" kern="100">
                                              <a:solidFill>
                                                <a:schemeClr val="tx1"/>
                                              </a:solidFill>
                                              <a:effectLst/>
                                              <a:latin typeface="Cambria Math"/>
                                            </a:rPr>
                                            <m:t>偏差</m:t>
                                          </m:r>
                                        </m:e>
                                      </m:d>
                                    </m:e>
                                    <m:sup>
                                      <m:r>
                                        <a:rPr lang="en-US" sz="2400" b="0" kern="100">
                                          <a:solidFill>
                                            <a:schemeClr val="tx1"/>
                                          </a:solidFill>
                                          <a:effectLst/>
                                          <a:latin typeface="Cambria Math"/>
                                        </a:rPr>
                                        <m:t>2</m:t>
                                      </m:r>
                                    </m:sup>
                                  </m:sSup>
                                  <m:r>
                                    <a:rPr lang="en-US" sz="2400" b="0" kern="100">
                                      <a:solidFill>
                                        <a:schemeClr val="tx1"/>
                                      </a:solidFill>
                                      <a:effectLst/>
                                      <a:latin typeface="Cambria Math"/>
                                    </a:rPr>
                                    <m:t> </m:t>
                                  </m:r>
                                  <m:r>
                                    <a:rPr lang="ja-JP" altLang="en-US" sz="2400" b="0" kern="100">
                                      <a:solidFill>
                                        <a:schemeClr val="tx1"/>
                                      </a:solidFill>
                                      <a:effectLst/>
                                      <a:latin typeface="Cambria Math"/>
                                    </a:rPr>
                                    <m:t>の合計</m:t>
                                  </m:r>
                                </m:num>
                                <m:den>
                                  <m:r>
                                    <a:rPr lang="ja-JP" altLang="en-US" sz="2400" b="0" kern="100">
                                      <a:solidFill>
                                        <a:schemeClr val="tx1"/>
                                      </a:solidFill>
                                      <a:effectLst/>
                                      <a:latin typeface="Cambria Math"/>
                                    </a:rPr>
                                    <m:t>データの値の個数</m:t>
                                  </m:r>
                                </m:den>
                              </m:f>
                            </m:oMath>
                          </a14:m>
                          <a:r>
                            <a:rPr lang="en-US" sz="2400" b="0" kern="100" dirty="0">
                              <a:solidFill>
                                <a:schemeClr val="tx1"/>
                              </a:solidFill>
                              <a:effectLst/>
                              <a:latin typeface="ＭＳ ゴシック" panose="020B0609070205080204" pitchFamily="49" charset="-128"/>
                              <a:ea typeface="ＭＳ ゴシック" panose="020B0609070205080204" pitchFamily="49" charset="-128"/>
                            </a:rPr>
                            <a:t> </a:t>
                          </a:r>
                          <a:endParaRPr lang="ja-JP" sz="2400" b="0" kern="100" dirty="0">
                            <a:solidFill>
                              <a:schemeClr val="tx1"/>
                            </a:solidFill>
                            <a:effectLst/>
                            <a:latin typeface="ＭＳ ゴシック" panose="020B0609070205080204" pitchFamily="49" charset="-128"/>
                            <a:ea typeface="ＭＳ ゴシック" panose="020B0609070205080204" pitchFamily="49" charset="-128"/>
                          </a:endParaRPr>
                        </a:p>
                        <a:p>
                          <a:pPr marL="133350" algn="just">
                            <a:spcAft>
                              <a:spcPts val="0"/>
                            </a:spcAft>
                          </a:pPr>
                          <a:r>
                            <a:rPr lang="ja-JP" sz="2400" b="0" kern="100" dirty="0">
                              <a:solidFill>
                                <a:schemeClr val="tx1"/>
                              </a:solidFill>
                              <a:effectLst/>
                              <a:latin typeface="ＭＳ ゴシック" panose="020B0609070205080204" pitchFamily="49" charset="-128"/>
                              <a:ea typeface="ＭＳ ゴシック" panose="020B0609070205080204" pitchFamily="49" charset="-128"/>
                            </a:rPr>
                            <a:t>標準偏差　</a:t>
                          </a:r>
                          <a:r>
                            <a:rPr lang="ja-JP" sz="2400" b="0" kern="100" dirty="0">
                              <a:solidFill>
                                <a:schemeClr val="tx1"/>
                              </a:solidFill>
                              <a:effectLst/>
                              <a:latin typeface="ＭＳ 明朝" panose="02020609040205080304" pitchFamily="17" charset="-128"/>
                              <a:ea typeface="ＭＳ 明朝" panose="02020609040205080304" pitchFamily="17" charset="-128"/>
                            </a:rPr>
                            <a:t>　</a:t>
                          </a:r>
                          <a14:m>
                            <m:oMath xmlns:m="http://schemas.openxmlformats.org/officeDocument/2006/math">
                              <m:r>
                                <a:rPr lang="en-US" sz="2400" b="0" i="1" kern="100">
                                  <a:solidFill>
                                    <a:schemeClr val="tx1"/>
                                  </a:solidFill>
                                  <a:effectLst/>
                                  <a:latin typeface="Cambria Math"/>
                                </a:rPr>
                                <m:t>𝑠</m:t>
                              </m:r>
                              <m:r>
                                <a:rPr lang="en-US" sz="2400" b="0" i="1" kern="100">
                                  <a:solidFill>
                                    <a:schemeClr val="tx1"/>
                                  </a:solidFill>
                                  <a:effectLst/>
                                  <a:latin typeface="Cambria Math"/>
                                </a:rPr>
                                <m:t>=</m:t>
                              </m:r>
                              <m:rad>
                                <m:radPr>
                                  <m:degHide m:val="on"/>
                                  <m:ctrlPr>
                                    <a:rPr lang="ja-JP" sz="2400" b="0" i="1" kern="100">
                                      <a:solidFill>
                                        <a:schemeClr val="tx1"/>
                                      </a:solidFill>
                                      <a:effectLst/>
                                      <a:latin typeface="Cambria Math"/>
                                    </a:rPr>
                                  </m:ctrlPr>
                                </m:radPr>
                                <m:deg/>
                                <m:e>
                                  <m:sSup>
                                    <m:sSupPr>
                                      <m:ctrlPr>
                                        <a:rPr lang="ja-JP" sz="2400" b="0" i="1" kern="100">
                                          <a:solidFill>
                                            <a:schemeClr val="tx1"/>
                                          </a:solidFill>
                                          <a:effectLst/>
                                          <a:latin typeface="Cambria Math"/>
                                        </a:rPr>
                                      </m:ctrlPr>
                                    </m:sSupPr>
                                    <m:e>
                                      <m:r>
                                        <a:rPr lang="en-US" sz="2400" b="0" i="1" kern="100">
                                          <a:solidFill>
                                            <a:schemeClr val="tx1"/>
                                          </a:solidFill>
                                          <a:effectLst/>
                                          <a:latin typeface="Cambria Math"/>
                                        </a:rPr>
                                        <m:t>𝑠</m:t>
                                      </m:r>
                                    </m:e>
                                    <m:sup>
                                      <m:r>
                                        <a:rPr lang="en-US" sz="2400" b="0" i="1" kern="100">
                                          <a:solidFill>
                                            <a:schemeClr val="tx1"/>
                                          </a:solidFill>
                                          <a:effectLst/>
                                          <a:latin typeface="Cambria Math"/>
                                        </a:rPr>
                                        <m:t>2</m:t>
                                      </m:r>
                                    </m:sup>
                                  </m:sSup>
                                </m:e>
                              </m:rad>
                              <m:r>
                                <a:rPr lang="en-US" sz="2400" b="0" kern="100">
                                  <a:solidFill>
                                    <a:schemeClr val="tx1"/>
                                  </a:solidFill>
                                  <a:effectLst/>
                                  <a:latin typeface="Cambria Math"/>
                                </a:rPr>
                                <m:t>=</m:t>
                              </m:r>
                              <m:d>
                                <m:dPr>
                                  <m:ctrlPr>
                                    <a:rPr lang="ja-JP" sz="2400" b="0" i="1" kern="100">
                                      <a:solidFill>
                                        <a:schemeClr val="tx1"/>
                                      </a:solidFill>
                                      <a:effectLst/>
                                      <a:latin typeface="Cambria Math"/>
                                    </a:rPr>
                                  </m:ctrlPr>
                                </m:dPr>
                                <m:e>
                                  <m:r>
                                    <a:rPr lang="ja-JP" altLang="en-US" sz="2400" b="0" kern="100">
                                      <a:solidFill>
                                        <a:schemeClr val="tx1"/>
                                      </a:solidFill>
                                      <a:effectLst/>
                                      <a:latin typeface="Cambria Math"/>
                                    </a:rPr>
                                    <m:t>分散の正の平方根</m:t>
                                  </m:r>
                                </m:e>
                              </m:d>
                            </m:oMath>
                          </a14:m>
                          <a:endParaRPr lang="ja-JP" sz="24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68580" marR="68580" marT="0" marB="0">
                        <a:noFill/>
                      </a:tcPr>
                    </a:tc>
                  </a:tr>
                </a:tbl>
              </a:graphicData>
            </a:graphic>
          </p:graphicFrame>
        </mc:Choice>
        <mc:Fallback xmlns="">
          <p:graphicFrame>
            <p:nvGraphicFramePr>
              <p:cNvPr id="5" name="表 4"/>
              <p:cNvGraphicFramePr>
                <a:graphicFrameLocks noGrp="1"/>
              </p:cNvGraphicFramePr>
              <p:nvPr>
                <p:extLst>
                  <p:ext uri="{D42A27DB-BD31-4B8C-83A1-F6EECF244321}">
                    <p14:modId xmlns:p14="http://schemas.microsoft.com/office/powerpoint/2010/main" val="1126553253"/>
                  </p:ext>
                </p:extLst>
              </p:nvPr>
            </p:nvGraphicFramePr>
            <p:xfrm>
              <a:off x="251520" y="2132856"/>
              <a:ext cx="8229600" cy="1980629"/>
            </p:xfrm>
            <a:graphic>
              <a:graphicData uri="http://schemas.openxmlformats.org/drawingml/2006/table">
                <a:tbl>
                  <a:tblPr firstRow="1" firstCol="1" bandRow="1">
                    <a:tableStyleId>{5C22544A-7EE6-4342-B048-85BDC9FD1C3A}</a:tableStyleId>
                  </a:tblPr>
                  <a:tblGrid>
                    <a:gridCol w="8229600"/>
                  </a:tblGrid>
                  <a:tr h="1980629">
                    <a:tc>
                      <a:txBody>
                        <a:bodyPr/>
                        <a:lstStyle/>
                        <a:p>
                          <a:endParaRPr lang="ja-JP"/>
                        </a:p>
                      </a:txBody>
                      <a:tcPr marL="68580" marR="68580" marT="0" marB="0">
                        <a:blipFill rotWithShape="1">
                          <a:blip r:embed="rId3"/>
                          <a:stretch>
                            <a:fillRect t="-4923" r="-74" b="-8308"/>
                          </a:stretch>
                        </a:blipFill>
                      </a:tcPr>
                    </a:tc>
                  </a:tr>
                </a:tbl>
              </a:graphicData>
            </a:graphic>
          </p:graphicFrame>
        </mc:Fallback>
      </mc:AlternateContent>
      <p:sp>
        <p:nvSpPr>
          <p:cNvPr id="19" name="Rectangle 1"/>
          <p:cNvSpPr>
            <a:spLocks noChangeArrowheads="1"/>
          </p:cNvSpPr>
          <p:nvPr/>
        </p:nvSpPr>
        <p:spPr bwMode="auto">
          <a:xfrm>
            <a:off x="251520" y="4149080"/>
            <a:ext cx="842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ja-JP" altLang="ja-JP" sz="1000" dirty="0">
                <a:latin typeface="Century" pitchFamily="18" charset="0"/>
                <a:ea typeface="ＭＳ 明朝" pitchFamily="17" charset="-128"/>
                <a:cs typeface="Times New Roman" pitchFamily="18" charset="0"/>
              </a:rPr>
              <a:t>　</a:t>
            </a:r>
            <a:r>
              <a:rPr lang="ja-JP" altLang="ja-JP" sz="2400" dirty="0" smtClean="0">
                <a:latin typeface="ＭＳ ゴシック" panose="020B0609070205080204" pitchFamily="49" charset="-128"/>
                <a:ea typeface="ＭＳ ゴシック" panose="020B0609070205080204" pitchFamily="49" charset="-128"/>
                <a:cs typeface="Times New Roman" pitchFamily="18" charset="0"/>
              </a:rPr>
              <a:t>分散</a:t>
            </a:r>
            <a:r>
              <a:rPr lang="ja-JP" altLang="ja-JP" sz="2400" dirty="0">
                <a:latin typeface="ＭＳ ゴシック" panose="020B0609070205080204" pitchFamily="49" charset="-128"/>
                <a:ea typeface="ＭＳ ゴシック" panose="020B0609070205080204" pitchFamily="49" charset="-128"/>
                <a:cs typeface="Times New Roman" pitchFamily="18" charset="0"/>
              </a:rPr>
              <a:t>や標準偏差は，データ全体の散らばりぐあいを表す数値である。</a:t>
            </a:r>
            <a:endParaRPr lang="ja-JP" altLang="ja-JP" sz="2400" dirty="0">
              <a:latin typeface="ＭＳ ゴシック" panose="020B0609070205080204" pitchFamily="49" charset="-128"/>
              <a:ea typeface="ＭＳ ゴシック" panose="020B0609070205080204" pitchFamily="49" charset="-128"/>
              <a:cs typeface="ＭＳ Ｐゴシック" pitchFamily="50" charset="-128"/>
            </a:endParaRPr>
          </a:p>
          <a:p>
            <a:pPr lvl="0" eaLnBrk="0" hangingPunct="0"/>
            <a:r>
              <a:rPr lang="ja-JP" altLang="ja-JP" sz="2400" dirty="0">
                <a:latin typeface="ＭＳ ゴシック" panose="020B0609070205080204" pitchFamily="49" charset="-128"/>
                <a:ea typeface="ＭＳ ゴシック" panose="020B0609070205080204" pitchFamily="49" charset="-128"/>
                <a:cs typeface="Times New Roman" pitchFamily="18" charset="0"/>
              </a:rPr>
              <a:t>　分散や標準偏差の値は，</a:t>
            </a:r>
            <a:r>
              <a:rPr lang="en-US" altLang="ja-JP" sz="2400" dirty="0" smtClean="0">
                <a:latin typeface="ＭＳ 明朝" panose="02020609040205080304" pitchFamily="17" charset="-128"/>
                <a:ea typeface="ＭＳ 明朝" panose="02020609040205080304" pitchFamily="17" charset="-128"/>
                <a:cs typeface="Times New Roman" pitchFamily="18" charset="0"/>
              </a:rPr>
              <a:t>0</a:t>
            </a:r>
            <a:r>
              <a:rPr lang="ja-JP" altLang="en-US" sz="2400" dirty="0" smtClean="0">
                <a:latin typeface="ＭＳ ゴシック" panose="020B0609070205080204" pitchFamily="49" charset="-128"/>
                <a:ea typeface="ＭＳ ゴシック" panose="020B0609070205080204" pitchFamily="49" charset="-128"/>
                <a:cs typeface="Times New Roman" pitchFamily="18" charset="0"/>
              </a:rPr>
              <a:t>に</a:t>
            </a:r>
            <a:r>
              <a:rPr lang="ja-JP" altLang="en-US" sz="2400" dirty="0">
                <a:latin typeface="ＭＳ ゴシック" panose="020B0609070205080204" pitchFamily="49" charset="-128"/>
                <a:ea typeface="ＭＳ ゴシック" panose="020B0609070205080204" pitchFamily="49" charset="-128"/>
                <a:cs typeface="Times New Roman" pitchFamily="18" charset="0"/>
              </a:rPr>
              <a:t>近いほどデータの個々の値が平均値の近くに分布していることを意味し，大きいほどデータの個々の値に平均値から離れたものが多くあることを意味している</a:t>
            </a:r>
            <a:r>
              <a:rPr lang="ja-JP" altLang="en-US" sz="2400" dirty="0" smtClean="0">
                <a:latin typeface="ＭＳ ゴシック" panose="020B0609070205080204" pitchFamily="49" charset="-128"/>
                <a:ea typeface="ＭＳ ゴシック" panose="020B0609070205080204" pitchFamily="49" charset="-128"/>
                <a:cs typeface="Times New Roman" pitchFamily="18" charset="0"/>
              </a:rPr>
              <a:t>。</a:t>
            </a:r>
            <a:endParaRPr lang="ja-JP" altLang="en-US" sz="2400" dirty="0">
              <a:latin typeface="ＭＳ ゴシック" panose="020B0609070205080204" pitchFamily="49" charset="-128"/>
              <a:ea typeface="ＭＳ ゴシック" panose="020B0609070205080204" pitchFamily="49" charset="-128"/>
              <a:cs typeface="ＭＳ Ｐゴシック" pitchFamily="50" charset="-128"/>
            </a:endParaRPr>
          </a:p>
        </p:txBody>
      </p:sp>
    </p:spTree>
    <p:extLst>
      <p:ext uri="{BB962C8B-B14F-4D97-AF65-F5344CB8AC3E}">
        <p14:creationId xmlns:p14="http://schemas.microsoft.com/office/powerpoint/2010/main" val="358747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xit" presetSubtype="6" fill="hold" grpId="0" nodeType="clickEffect">
                                  <p:stCondLst>
                                    <p:cond delay="0"/>
                                  </p:stCondLst>
                                  <p:childTnLst>
                                    <p:animEffect transition="out" filter="strips(downRight)">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5"/>
          <p:cNvSpPr>
            <a:spLocks noChangeArrowheads="1"/>
          </p:cNvSpPr>
          <p:nvPr/>
        </p:nvSpPr>
        <p:spPr bwMode="auto">
          <a:xfrm>
            <a:off x="1042988" y="856744"/>
            <a:ext cx="7777162"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lnSpc>
                <a:spcPts val="4200"/>
              </a:lnSpc>
              <a:defRPr/>
            </a:pPr>
            <a:r>
              <a:rPr lang="ja-JP" altLang="en-US" sz="2800" dirty="0" smtClean="0">
                <a:latin typeface="ＭＳ ゴシック" panose="020B0609070205080204" pitchFamily="49" charset="-128"/>
                <a:ea typeface="ＭＳ ゴシック" panose="020B0609070205080204" pitchFamily="49" charset="-128"/>
                <a:cs typeface="Times New Roman" panose="02020603050405020304" pitchFamily="18" charset="0"/>
              </a:rPr>
              <a:t>教科書</a:t>
            </a:r>
            <a:r>
              <a:rPr lang="en-US" altLang="ja-JP" sz="2800" dirty="0" smtClean="0">
                <a:latin typeface="ＭＳ 明朝" panose="02020609040205080304" pitchFamily="17" charset="-128"/>
                <a:ea typeface="ＭＳ 明朝" panose="02020609040205080304" pitchFamily="17" charset="-128"/>
                <a:cs typeface="Times New Roman" panose="02020603050405020304" pitchFamily="18" charset="0"/>
              </a:rPr>
              <a:t>134</a:t>
            </a:r>
            <a:r>
              <a:rPr lang="ja-JP" altLang="en-US" sz="2800" dirty="0" smtClean="0">
                <a:latin typeface="ＭＳ ゴシック" panose="020B0609070205080204" pitchFamily="49" charset="-128"/>
                <a:ea typeface="ＭＳ ゴシック" panose="020B0609070205080204" pitchFamily="49" charset="-128"/>
                <a:cs typeface="Times New Roman" panose="02020603050405020304" pitchFamily="18" charset="0"/>
              </a:rPr>
              <a:t>ページでの</a:t>
            </a:r>
            <a:r>
              <a:rPr lang="en-US" altLang="ja-JP" sz="2800" dirty="0" smtClean="0">
                <a:latin typeface="ＭＳ ゴシック" panose="020B0609070205080204" pitchFamily="49" charset="-128"/>
                <a:ea typeface="ＭＳ ゴシック" panose="020B0609070205080204" pitchFamily="49" charset="-128"/>
                <a:cs typeface="Times New Roman" panose="02020603050405020304" pitchFamily="18" charset="0"/>
              </a:rPr>
              <a:t>A</a:t>
            </a:r>
            <a:r>
              <a:rPr lang="ja-JP" altLang="en-US" sz="2800" dirty="0">
                <a:latin typeface="ＭＳ ゴシック" panose="020B0609070205080204" pitchFamily="49" charset="-128"/>
                <a:ea typeface="ＭＳ ゴシック" panose="020B0609070205080204" pitchFamily="49" charset="-128"/>
                <a:cs typeface="Times New Roman" pitchFamily="18" charset="0"/>
              </a:rPr>
              <a:t>投手が奪った三振の個数から偏差の</a:t>
            </a:r>
            <a:r>
              <a:rPr lang="en-US" altLang="ja-JP" sz="2800" dirty="0">
                <a:latin typeface="ＭＳ 明朝" panose="02020609040205080304" pitchFamily="17" charset="-128"/>
                <a:ea typeface="ＭＳ 明朝" panose="02020609040205080304" pitchFamily="17" charset="-128"/>
                <a:cs typeface="Times New Roman" pitchFamily="18" charset="0"/>
              </a:rPr>
              <a:t>2</a:t>
            </a:r>
            <a:r>
              <a:rPr lang="ja-JP" altLang="en-US" sz="2800" dirty="0">
                <a:latin typeface="ＭＳ ゴシック" panose="020B0609070205080204" pitchFamily="49" charset="-128"/>
                <a:ea typeface="ＭＳ ゴシック" panose="020B0609070205080204" pitchFamily="49" charset="-128"/>
                <a:cs typeface="Times New Roman" pitchFamily="18" charset="0"/>
              </a:rPr>
              <a:t>乗の合計を計算すると，次の表のようになる。</a:t>
            </a:r>
            <a:endParaRPr lang="en-US" altLang="ja-JP" sz="2800" dirty="0">
              <a:latin typeface="ＭＳ ゴシック" panose="020B0609070205080204" pitchFamily="49" charset="-128"/>
              <a:ea typeface="ＭＳ ゴシック" panose="020B0609070205080204" pitchFamily="49" charset="-128"/>
              <a:cs typeface="Times New Roman" pitchFamily="18" charset="0"/>
            </a:endParaRPr>
          </a:p>
        </p:txBody>
      </p:sp>
      <mc:AlternateContent xmlns:mc="http://schemas.openxmlformats.org/markup-compatibility/2006" xmlns:a14="http://schemas.microsoft.com/office/drawing/2010/main">
        <mc:Choice Requires="a14">
          <p:graphicFrame>
            <p:nvGraphicFramePr>
              <p:cNvPr id="2" name="表 1"/>
              <p:cNvGraphicFramePr>
                <a:graphicFrameLocks noGrp="1"/>
              </p:cNvGraphicFramePr>
              <p:nvPr>
                <p:extLst>
                  <p:ext uri="{D42A27DB-BD31-4B8C-83A1-F6EECF244321}">
                    <p14:modId xmlns:p14="http://schemas.microsoft.com/office/powerpoint/2010/main" val="2791444247"/>
                  </p:ext>
                </p:extLst>
              </p:nvPr>
            </p:nvGraphicFramePr>
            <p:xfrm>
              <a:off x="1548000" y="2564904"/>
              <a:ext cx="6096000" cy="2647633"/>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370840">
                    <a:tc>
                      <a:txBody>
                        <a:bodyPr/>
                        <a:lstStyle/>
                        <a:p>
                          <a:pPr algn="ctr"/>
                          <a:r>
                            <a:rPr kumimoji="1" lang="en-US" altLang="ja-JP" b="1"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1" lang="ja-JP" altLang="en-US" b="1" dirty="0">
                              <a:solidFill>
                                <a:schemeClr val="bg1"/>
                              </a:solidFill>
                              <a:latin typeface="ＭＳ ゴシック" panose="020B0609070205080204" pitchFamily="49" charset="-128"/>
                              <a:ea typeface="ＭＳ ゴシック" panose="020B0609070205080204" pitchFamily="49" charset="-128"/>
                            </a:rPr>
                            <a:t>投手</a:t>
                          </a:r>
                          <a:endParaRPr kumimoji="1" lang="en-US" altLang="ja-JP" b="1" dirty="0">
                            <a:solidFill>
                              <a:schemeClr val="bg1"/>
                            </a:solidFill>
                            <a:latin typeface="ＭＳ ゴシック" panose="020B0609070205080204" pitchFamily="49" charset="-128"/>
                            <a:ea typeface="ＭＳ ゴシック" panose="020B0609070205080204" pitchFamily="49"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kumimoji="1" lang="ja-JP" altLang="en-US" b="1" dirty="0">
                              <a:solidFill>
                                <a:schemeClr val="bg1"/>
                              </a:solidFill>
                            </a:rPr>
                            <a:t>三振の個数</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kumimoji="1" lang="ja-JP" altLang="en-US" b="1" dirty="0">
                              <a:solidFill>
                                <a:schemeClr val="bg1"/>
                              </a:solidFill>
                            </a:rPr>
                            <a:t>偏差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ja-JP" b="1" i="1" smtClean="0">
                                        <a:solidFill>
                                          <a:schemeClr val="bg1"/>
                                        </a:solidFill>
                                        <a:latin typeface="Cambria Math"/>
                                      </a:rPr>
                                    </m:ctrlPr>
                                  </m:sSupPr>
                                  <m:e>
                                    <m:r>
                                      <a:rPr kumimoji="1" lang="ja-JP" altLang="en-US" b="1" i="1" smtClean="0">
                                        <a:solidFill>
                                          <a:schemeClr val="bg1"/>
                                        </a:solidFill>
                                        <a:latin typeface="Cambria Math" panose="02040503050406030204" pitchFamily="18" charset="0"/>
                                      </a:rPr>
                                      <m:t>（偏差）</m:t>
                                    </m:r>
                                  </m:e>
                                  <m:sup>
                                    <m:r>
                                      <a:rPr kumimoji="1" lang="en-US" altLang="ja-JP" b="1" i="1" smtClean="0">
                                        <a:solidFill>
                                          <a:schemeClr val="bg1"/>
                                        </a:solidFill>
                                        <a:latin typeface="Cambria Math" panose="02040503050406030204" pitchFamily="18" charset="0"/>
                                      </a:rPr>
                                      <m:t>𝟐</m:t>
                                    </m:r>
                                  </m:sup>
                                </m:sSup>
                              </m:oMath>
                            </m:oMathPara>
                          </a14:m>
                          <a:endParaRPr kumimoji="1" lang="ja-JP" altLang="en-US" b="1" dirty="0">
                            <a:solidFill>
                              <a:schemeClr val="bg1"/>
                            </a:solidFill>
                            <a:latin typeface="ＭＳ ゴシック" panose="020B0609070205080204" pitchFamily="49" charset="-128"/>
                            <a:ea typeface="ＭＳ ゴシック" panose="020B0609070205080204" pitchFamily="49"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0000"/>
                      </a:ext>
                    </a:extLst>
                  </a:tr>
                  <a:tr h="370840">
                    <a:tc>
                      <a:txBody>
                        <a:bodyPr/>
                        <a:lstStyle/>
                        <a:p>
                          <a:pPr algn="ctr"/>
                          <a:r>
                            <a:rPr kumimoji="1" lang="en-US" altLang="ja-JP" b="1" dirty="0">
                              <a:solidFill>
                                <a:schemeClr val="bg1"/>
                              </a:solidFill>
                              <a:latin typeface="ＭＳ 明朝" panose="02020609040205080304" pitchFamily="17" charset="-128"/>
                              <a:ea typeface="ＭＳ 明朝" panose="02020609040205080304" pitchFamily="17" charset="-128"/>
                            </a:rPr>
                            <a:t>1</a:t>
                          </a:r>
                          <a:r>
                            <a:rPr kumimoji="1" lang="ja-JP" altLang="en-US" b="1" dirty="0">
                              <a:solidFill>
                                <a:schemeClr val="bg1"/>
                              </a:solidFill>
                              <a:latin typeface="ＭＳ ゴシック" panose="020B0609070205080204" pitchFamily="49" charset="-128"/>
                              <a:ea typeface="ＭＳ ゴシック" panose="020B0609070205080204" pitchFamily="49" charset="-128"/>
                            </a:rPr>
                            <a:t>試合目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indent="60325" algn="l"/>
                          <a:r>
                            <a:rPr kumimoji="1" lang="en-US" altLang="ja-JP" b="0" dirty="0">
                              <a:solidFill>
                                <a:schemeClr val="tx1"/>
                              </a:solidFill>
                              <a:latin typeface="ＭＳ 明朝" panose="02020609040205080304" pitchFamily="17" charset="-128"/>
                              <a:ea typeface="ＭＳ 明朝" panose="02020609040205080304" pitchFamily="17" charset="-128"/>
                            </a:rPr>
                            <a:t>4</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370840">
                    <a:tc>
                      <a:txBody>
                        <a:bodyPr/>
                        <a:lstStyle/>
                        <a:p>
                          <a:pPr algn="ctr"/>
                          <a:r>
                            <a:rPr kumimoji="1" lang="en-US" altLang="ja-JP" b="1" dirty="0">
                              <a:solidFill>
                                <a:schemeClr val="bg1"/>
                              </a:solidFill>
                              <a:latin typeface="ＭＳ 明朝" panose="02020609040205080304" pitchFamily="17" charset="-128"/>
                              <a:ea typeface="ＭＳ 明朝" panose="02020609040205080304" pitchFamily="17" charset="-128"/>
                            </a:rPr>
                            <a:t>2</a:t>
                          </a:r>
                          <a:r>
                            <a:rPr kumimoji="1" lang="ja-JP" altLang="en-US" b="1" dirty="0">
                              <a:solidFill>
                                <a:schemeClr val="bg1"/>
                              </a:solidFill>
                              <a:latin typeface="ＭＳ ゴシック" panose="020B0609070205080204" pitchFamily="49" charset="-128"/>
                              <a:ea typeface="ＭＳ ゴシック" panose="020B0609070205080204" pitchFamily="49" charset="-128"/>
                            </a:rPr>
                            <a:t>試合目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indent="77788" algn="l"/>
                          <a:r>
                            <a:rPr kumimoji="1" lang="en-US" altLang="ja-JP" b="0" dirty="0">
                              <a:solidFill>
                                <a:schemeClr val="tx1"/>
                              </a:solidFill>
                              <a:latin typeface="ＭＳ 明朝" panose="02020609040205080304" pitchFamily="17" charset="-128"/>
                              <a:ea typeface="ＭＳ 明朝" panose="02020609040205080304" pitchFamily="17" charset="-128"/>
                            </a:rPr>
                            <a:t>8</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370840">
                    <a:tc>
                      <a:txBody>
                        <a:bodyPr/>
                        <a:lstStyle/>
                        <a:p>
                          <a:pPr algn="ctr"/>
                          <a:r>
                            <a:rPr kumimoji="1" lang="en-US" altLang="ja-JP" b="1" dirty="0">
                              <a:solidFill>
                                <a:schemeClr val="bg1"/>
                              </a:solidFill>
                              <a:latin typeface="ＭＳ 明朝" panose="02020609040205080304" pitchFamily="17" charset="-128"/>
                              <a:ea typeface="ＭＳ 明朝" panose="02020609040205080304" pitchFamily="17" charset="-128"/>
                            </a:rPr>
                            <a:t>3</a:t>
                          </a:r>
                          <a:r>
                            <a:rPr kumimoji="1" lang="ja-JP" altLang="en-US" b="1" dirty="0">
                              <a:solidFill>
                                <a:schemeClr val="bg1"/>
                              </a:solidFill>
                              <a:latin typeface="ＭＳ ゴシック" panose="020B0609070205080204" pitchFamily="49" charset="-128"/>
                              <a:ea typeface="ＭＳ ゴシック" panose="020B0609070205080204" pitchFamily="49" charset="-128"/>
                            </a:rPr>
                            <a:t>試合目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indent="85725" algn="l"/>
                          <a:r>
                            <a:rPr kumimoji="1" lang="en-US" altLang="ja-JP" b="0" dirty="0">
                              <a:solidFill>
                                <a:schemeClr val="tx1"/>
                              </a:solidFill>
                              <a:latin typeface="ＭＳ 明朝" panose="02020609040205080304" pitchFamily="17" charset="-128"/>
                              <a:ea typeface="ＭＳ 明朝" panose="02020609040205080304" pitchFamily="17" charset="-128"/>
                            </a:rPr>
                            <a:t>7</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370840">
                    <a:tc>
                      <a:txBody>
                        <a:bodyPr/>
                        <a:lstStyle/>
                        <a:p>
                          <a:pPr algn="ctr"/>
                          <a:r>
                            <a:rPr kumimoji="1" lang="en-US" altLang="ja-JP" b="1" dirty="0">
                              <a:solidFill>
                                <a:schemeClr val="bg1"/>
                              </a:solidFill>
                              <a:latin typeface="ＭＳ 明朝" panose="02020609040205080304" pitchFamily="17" charset="-128"/>
                              <a:ea typeface="ＭＳ 明朝" panose="02020609040205080304" pitchFamily="17" charset="-128"/>
                            </a:rPr>
                            <a:t>4</a:t>
                          </a:r>
                          <a:r>
                            <a:rPr kumimoji="1" lang="ja-JP" altLang="en-US" b="1" dirty="0">
                              <a:solidFill>
                                <a:schemeClr val="bg1"/>
                              </a:solidFill>
                              <a:latin typeface="ＭＳ ゴシック" panose="020B0609070205080204" pitchFamily="49" charset="-128"/>
                              <a:ea typeface="ＭＳ ゴシック" panose="020B0609070205080204" pitchFamily="49" charset="-128"/>
                            </a:rPr>
                            <a:t>試合目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indent="103188" algn="l"/>
                          <a:r>
                            <a:rPr kumimoji="1" lang="en-US" altLang="ja-JP" b="0" dirty="0">
                              <a:solidFill>
                                <a:schemeClr val="tx1"/>
                              </a:solidFill>
                              <a:latin typeface="ＭＳ 明朝" panose="02020609040205080304" pitchFamily="17" charset="-128"/>
                              <a:ea typeface="ＭＳ 明朝" panose="02020609040205080304" pitchFamily="17" charset="-128"/>
                            </a:rPr>
                            <a:t>5</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370840">
                    <a:tc>
                      <a:txBody>
                        <a:bodyPr/>
                        <a:lstStyle/>
                        <a:p>
                          <a:pPr algn="ctr"/>
                          <a:r>
                            <a:rPr kumimoji="1" lang="en-US" altLang="ja-JP" b="1" dirty="0">
                              <a:solidFill>
                                <a:schemeClr val="bg1"/>
                              </a:solidFill>
                              <a:latin typeface="ＭＳ 明朝" panose="02020609040205080304" pitchFamily="17" charset="-128"/>
                              <a:ea typeface="ＭＳ 明朝" panose="02020609040205080304" pitchFamily="17" charset="-128"/>
                            </a:rPr>
                            <a:t>5</a:t>
                          </a:r>
                          <a:r>
                            <a:rPr kumimoji="1" lang="ja-JP" altLang="en-US" b="1" dirty="0">
                              <a:solidFill>
                                <a:schemeClr val="bg1"/>
                              </a:solidFill>
                              <a:latin typeface="ＭＳ ゴシック" panose="020B0609070205080204" pitchFamily="49" charset="-128"/>
                              <a:ea typeface="ＭＳ ゴシック" panose="020B0609070205080204" pitchFamily="49" charset="-128"/>
                            </a:rPr>
                            <a:t>試合目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indent="95250" algn="l"/>
                          <a:r>
                            <a:rPr kumimoji="1" lang="en-US" altLang="ja-JP" b="0" dirty="0">
                              <a:solidFill>
                                <a:schemeClr val="tx1"/>
                              </a:solidFill>
                              <a:latin typeface="ＭＳ 明朝" panose="02020609040205080304" pitchFamily="17" charset="-128"/>
                              <a:ea typeface="ＭＳ 明朝" panose="02020609040205080304" pitchFamily="17" charset="-128"/>
                            </a:rPr>
                            <a:t>6</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r h="370840">
                    <a:tc>
                      <a:txBody>
                        <a:bodyPr/>
                        <a:lstStyle/>
                        <a:p>
                          <a:pPr algn="ctr"/>
                          <a:r>
                            <a:rPr kumimoji="1" lang="ja-JP" altLang="en-US" b="1" dirty="0">
                              <a:solidFill>
                                <a:schemeClr val="bg1"/>
                              </a:solidFill>
                            </a:rPr>
                            <a:t>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30</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6"/>
                      </a:ext>
                    </a:extLst>
                  </a:tr>
                </a:tbl>
              </a:graphicData>
            </a:graphic>
          </p:graphicFrame>
        </mc:Choice>
        <mc:Fallback xmlns="">
          <p:graphicFrame>
            <p:nvGraphicFramePr>
              <p:cNvPr id="2" name="表 1"/>
              <p:cNvGraphicFramePr>
                <a:graphicFrameLocks noGrp="1"/>
              </p:cNvGraphicFramePr>
              <p:nvPr>
                <p:extLst>
                  <p:ext uri="{D42A27DB-BD31-4B8C-83A1-F6EECF244321}">
                    <p14:modId xmlns:p14="http://schemas.microsoft.com/office/powerpoint/2010/main" val="2791444247"/>
                  </p:ext>
                </p:extLst>
              </p:nvPr>
            </p:nvGraphicFramePr>
            <p:xfrm>
              <a:off x="1548000" y="2564904"/>
              <a:ext cx="6096000" cy="2647633"/>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xmlns:a14="http://schemas.microsoft.com/office/drawing/2010/main" val="20000"/>
                        </a:ext>
                      </a:extLst>
                    </a:gridCol>
                    <a:gridCol w="1524000">
                      <a:extLst>
                        <a:ext uri="{9D8B030D-6E8A-4147-A177-3AD203B41FA5}">
                          <a16:colId xmlns:a16="http://schemas.microsoft.com/office/drawing/2014/main" xmlns="" xmlns:a14="http://schemas.microsoft.com/office/drawing/2010/main" val="20001"/>
                        </a:ext>
                      </a:extLst>
                    </a:gridCol>
                    <a:gridCol w="1524000">
                      <a:extLst>
                        <a:ext uri="{9D8B030D-6E8A-4147-A177-3AD203B41FA5}">
                          <a16:colId xmlns:a16="http://schemas.microsoft.com/office/drawing/2014/main" xmlns="" xmlns:a14="http://schemas.microsoft.com/office/drawing/2010/main" val="20002"/>
                        </a:ext>
                      </a:extLst>
                    </a:gridCol>
                    <a:gridCol w="1524000">
                      <a:extLst>
                        <a:ext uri="{9D8B030D-6E8A-4147-A177-3AD203B41FA5}">
                          <a16:colId xmlns:a16="http://schemas.microsoft.com/office/drawing/2014/main" xmlns="" xmlns:a14="http://schemas.microsoft.com/office/drawing/2010/main" val="20003"/>
                        </a:ext>
                      </a:extLst>
                    </a:gridCol>
                  </a:tblGrid>
                  <a:tr h="422593">
                    <a:tc>
                      <a:txBody>
                        <a:bodyPr/>
                        <a:lstStyle/>
                        <a:p>
                          <a:pPr algn="ctr"/>
                          <a:r>
                            <a:rPr kumimoji="1" lang="en-US" altLang="ja-JP" b="1"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1" lang="ja-JP" altLang="en-US" b="1" dirty="0">
                              <a:solidFill>
                                <a:schemeClr val="bg1"/>
                              </a:solidFill>
                              <a:latin typeface="ＭＳ ゴシック" panose="020B0609070205080204" pitchFamily="49" charset="-128"/>
                              <a:ea typeface="ＭＳ ゴシック" panose="020B0609070205080204" pitchFamily="49" charset="-128"/>
                            </a:rPr>
                            <a:t>投手</a:t>
                          </a:r>
                          <a:endParaRPr kumimoji="1" lang="en-US" altLang="ja-JP" b="1" dirty="0">
                            <a:solidFill>
                              <a:schemeClr val="bg1"/>
                            </a:solidFill>
                            <a:latin typeface="ＭＳ ゴシック" panose="020B0609070205080204" pitchFamily="49" charset="-128"/>
                            <a:ea typeface="ＭＳ ゴシック" panose="020B0609070205080204" pitchFamily="49"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kumimoji="1" lang="ja-JP" altLang="en-US" b="1" dirty="0">
                              <a:solidFill>
                                <a:schemeClr val="bg1"/>
                              </a:solidFill>
                            </a:rPr>
                            <a:t>三振の個数</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kumimoji="1" lang="ja-JP" altLang="en-US" b="1" dirty="0">
                              <a:solidFill>
                                <a:schemeClr val="bg1"/>
                              </a:solidFill>
                            </a:rPr>
                            <a:t>偏差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ja-JP"/>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300400" t="-5797" b="-552174"/>
                          </a:stretch>
                        </a:blipFill>
                      </a:tcPr>
                    </a:tc>
                    <a:extLst>
                      <a:ext uri="{0D108BD9-81ED-4DB2-BD59-A6C34878D82A}">
                        <a16:rowId xmlns:a16="http://schemas.microsoft.com/office/drawing/2014/main" xmlns="" xmlns:a14="http://schemas.microsoft.com/office/drawing/2010/main" val="10000"/>
                      </a:ext>
                    </a:extLst>
                  </a:tr>
                  <a:tr h="370840">
                    <a:tc>
                      <a:txBody>
                        <a:bodyPr/>
                        <a:lstStyle/>
                        <a:p>
                          <a:pPr algn="ctr"/>
                          <a:r>
                            <a:rPr kumimoji="1" lang="en-US" altLang="ja-JP" b="1" dirty="0">
                              <a:solidFill>
                                <a:schemeClr val="bg1"/>
                              </a:solidFill>
                              <a:latin typeface="ＭＳ 明朝" panose="02020609040205080304" pitchFamily="17" charset="-128"/>
                              <a:ea typeface="ＭＳ 明朝" panose="02020609040205080304" pitchFamily="17" charset="-128"/>
                            </a:rPr>
                            <a:t>1</a:t>
                          </a:r>
                          <a:r>
                            <a:rPr kumimoji="1" lang="ja-JP" altLang="en-US" b="1" dirty="0">
                              <a:solidFill>
                                <a:schemeClr val="bg1"/>
                              </a:solidFill>
                              <a:latin typeface="ＭＳ ゴシック" panose="020B0609070205080204" pitchFamily="49" charset="-128"/>
                              <a:ea typeface="ＭＳ ゴシック" panose="020B0609070205080204" pitchFamily="49" charset="-128"/>
                            </a:rPr>
                            <a:t>試合目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indent="60325" algn="l"/>
                          <a:r>
                            <a:rPr kumimoji="1" lang="en-US" altLang="ja-JP" b="0" dirty="0">
                              <a:solidFill>
                                <a:schemeClr val="tx1"/>
                              </a:solidFill>
                              <a:latin typeface="ＭＳ 明朝" panose="02020609040205080304" pitchFamily="17" charset="-128"/>
                              <a:ea typeface="ＭＳ 明朝" panose="02020609040205080304" pitchFamily="17" charset="-128"/>
                            </a:rPr>
                            <a:t>4</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xmlns:a14="http://schemas.microsoft.com/office/drawing/2010/main" val="10001"/>
                      </a:ext>
                    </a:extLst>
                  </a:tr>
                  <a:tr h="370840">
                    <a:tc>
                      <a:txBody>
                        <a:bodyPr/>
                        <a:lstStyle/>
                        <a:p>
                          <a:pPr algn="ctr"/>
                          <a:r>
                            <a:rPr kumimoji="1" lang="en-US" altLang="ja-JP" b="1" dirty="0">
                              <a:solidFill>
                                <a:schemeClr val="bg1"/>
                              </a:solidFill>
                              <a:latin typeface="ＭＳ 明朝" panose="02020609040205080304" pitchFamily="17" charset="-128"/>
                              <a:ea typeface="ＭＳ 明朝" panose="02020609040205080304" pitchFamily="17" charset="-128"/>
                            </a:rPr>
                            <a:t>2</a:t>
                          </a:r>
                          <a:r>
                            <a:rPr kumimoji="1" lang="ja-JP" altLang="en-US" b="1" dirty="0">
                              <a:solidFill>
                                <a:schemeClr val="bg1"/>
                              </a:solidFill>
                              <a:latin typeface="ＭＳ ゴシック" panose="020B0609070205080204" pitchFamily="49" charset="-128"/>
                              <a:ea typeface="ＭＳ ゴシック" panose="020B0609070205080204" pitchFamily="49" charset="-128"/>
                            </a:rPr>
                            <a:t>試合目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indent="77788" algn="l"/>
                          <a:r>
                            <a:rPr kumimoji="1" lang="en-US" altLang="ja-JP" b="0" dirty="0">
                              <a:solidFill>
                                <a:schemeClr val="tx1"/>
                              </a:solidFill>
                              <a:latin typeface="ＭＳ 明朝" panose="02020609040205080304" pitchFamily="17" charset="-128"/>
                              <a:ea typeface="ＭＳ 明朝" panose="02020609040205080304" pitchFamily="17" charset="-128"/>
                            </a:rPr>
                            <a:t>8</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xmlns:a14="http://schemas.microsoft.com/office/drawing/2010/main" val="10002"/>
                      </a:ext>
                    </a:extLst>
                  </a:tr>
                  <a:tr h="370840">
                    <a:tc>
                      <a:txBody>
                        <a:bodyPr/>
                        <a:lstStyle/>
                        <a:p>
                          <a:pPr algn="ctr"/>
                          <a:r>
                            <a:rPr kumimoji="1" lang="en-US" altLang="ja-JP" b="1" dirty="0">
                              <a:solidFill>
                                <a:schemeClr val="bg1"/>
                              </a:solidFill>
                              <a:latin typeface="ＭＳ 明朝" panose="02020609040205080304" pitchFamily="17" charset="-128"/>
                              <a:ea typeface="ＭＳ 明朝" panose="02020609040205080304" pitchFamily="17" charset="-128"/>
                            </a:rPr>
                            <a:t>3</a:t>
                          </a:r>
                          <a:r>
                            <a:rPr kumimoji="1" lang="ja-JP" altLang="en-US" b="1" dirty="0">
                              <a:solidFill>
                                <a:schemeClr val="bg1"/>
                              </a:solidFill>
                              <a:latin typeface="ＭＳ ゴシック" panose="020B0609070205080204" pitchFamily="49" charset="-128"/>
                              <a:ea typeface="ＭＳ ゴシック" panose="020B0609070205080204" pitchFamily="49" charset="-128"/>
                            </a:rPr>
                            <a:t>試合目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indent="85725" algn="l"/>
                          <a:r>
                            <a:rPr kumimoji="1" lang="en-US" altLang="ja-JP" b="0" dirty="0">
                              <a:solidFill>
                                <a:schemeClr val="tx1"/>
                              </a:solidFill>
                              <a:latin typeface="ＭＳ 明朝" panose="02020609040205080304" pitchFamily="17" charset="-128"/>
                              <a:ea typeface="ＭＳ 明朝" panose="02020609040205080304" pitchFamily="17" charset="-128"/>
                            </a:rPr>
                            <a:t>7</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xmlns:a14="http://schemas.microsoft.com/office/drawing/2010/main" val="10003"/>
                      </a:ext>
                    </a:extLst>
                  </a:tr>
                  <a:tr h="370840">
                    <a:tc>
                      <a:txBody>
                        <a:bodyPr/>
                        <a:lstStyle/>
                        <a:p>
                          <a:pPr algn="ctr"/>
                          <a:r>
                            <a:rPr kumimoji="1" lang="en-US" altLang="ja-JP" b="1" dirty="0">
                              <a:solidFill>
                                <a:schemeClr val="bg1"/>
                              </a:solidFill>
                              <a:latin typeface="ＭＳ 明朝" panose="02020609040205080304" pitchFamily="17" charset="-128"/>
                              <a:ea typeface="ＭＳ 明朝" panose="02020609040205080304" pitchFamily="17" charset="-128"/>
                            </a:rPr>
                            <a:t>4</a:t>
                          </a:r>
                          <a:r>
                            <a:rPr kumimoji="1" lang="ja-JP" altLang="en-US" b="1" dirty="0">
                              <a:solidFill>
                                <a:schemeClr val="bg1"/>
                              </a:solidFill>
                              <a:latin typeface="ＭＳ ゴシック" panose="020B0609070205080204" pitchFamily="49" charset="-128"/>
                              <a:ea typeface="ＭＳ ゴシック" panose="020B0609070205080204" pitchFamily="49" charset="-128"/>
                            </a:rPr>
                            <a:t>試合目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indent="103188" algn="l"/>
                          <a:r>
                            <a:rPr kumimoji="1" lang="en-US" altLang="ja-JP" b="0" dirty="0">
                              <a:solidFill>
                                <a:schemeClr val="tx1"/>
                              </a:solidFill>
                              <a:latin typeface="ＭＳ 明朝" panose="02020609040205080304" pitchFamily="17" charset="-128"/>
                              <a:ea typeface="ＭＳ 明朝" panose="02020609040205080304" pitchFamily="17" charset="-128"/>
                            </a:rPr>
                            <a:t>5</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xmlns:a14="http://schemas.microsoft.com/office/drawing/2010/main" val="10004"/>
                      </a:ext>
                    </a:extLst>
                  </a:tr>
                  <a:tr h="370840">
                    <a:tc>
                      <a:txBody>
                        <a:bodyPr/>
                        <a:lstStyle/>
                        <a:p>
                          <a:pPr algn="ctr"/>
                          <a:r>
                            <a:rPr kumimoji="1" lang="en-US" altLang="ja-JP" b="1" dirty="0">
                              <a:solidFill>
                                <a:schemeClr val="bg1"/>
                              </a:solidFill>
                              <a:latin typeface="ＭＳ 明朝" panose="02020609040205080304" pitchFamily="17" charset="-128"/>
                              <a:ea typeface="ＭＳ 明朝" panose="02020609040205080304" pitchFamily="17" charset="-128"/>
                            </a:rPr>
                            <a:t>5</a:t>
                          </a:r>
                          <a:r>
                            <a:rPr kumimoji="1" lang="ja-JP" altLang="en-US" b="1" dirty="0">
                              <a:solidFill>
                                <a:schemeClr val="bg1"/>
                              </a:solidFill>
                              <a:latin typeface="ＭＳ ゴシック" panose="020B0609070205080204" pitchFamily="49" charset="-128"/>
                              <a:ea typeface="ＭＳ ゴシック" panose="020B0609070205080204" pitchFamily="49" charset="-128"/>
                            </a:rPr>
                            <a:t>試合目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indent="95250" algn="l"/>
                          <a:r>
                            <a:rPr kumimoji="1" lang="en-US" altLang="ja-JP" b="0" dirty="0">
                              <a:solidFill>
                                <a:schemeClr val="tx1"/>
                              </a:solidFill>
                              <a:latin typeface="ＭＳ 明朝" panose="02020609040205080304" pitchFamily="17" charset="-128"/>
                              <a:ea typeface="ＭＳ 明朝" panose="02020609040205080304" pitchFamily="17" charset="-128"/>
                            </a:rPr>
                            <a:t>6</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xmlns:a14="http://schemas.microsoft.com/office/drawing/2010/main" val="10005"/>
                      </a:ext>
                    </a:extLst>
                  </a:tr>
                  <a:tr h="370840">
                    <a:tc>
                      <a:txBody>
                        <a:bodyPr/>
                        <a:lstStyle/>
                        <a:p>
                          <a:pPr algn="ctr"/>
                          <a:r>
                            <a:rPr kumimoji="1" lang="ja-JP" altLang="en-US" b="1" dirty="0">
                              <a:solidFill>
                                <a:schemeClr val="bg1"/>
                              </a:solidFill>
                            </a:rPr>
                            <a:t>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30</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xmlns:a14="http://schemas.microsoft.com/office/drawing/2010/main" val="10006"/>
                      </a:ext>
                    </a:extLst>
                  </a:tr>
                </a:tbl>
              </a:graphicData>
            </a:graphic>
          </p:graphicFrame>
        </mc:Fallback>
      </mc:AlternateContent>
      <p:grpSp>
        <p:nvGrpSpPr>
          <p:cNvPr id="4" name="グループ化 3"/>
          <p:cNvGrpSpPr/>
          <p:nvPr/>
        </p:nvGrpSpPr>
        <p:grpSpPr>
          <a:xfrm>
            <a:off x="5121077" y="2996952"/>
            <a:ext cx="531042" cy="2215232"/>
            <a:chOff x="5121078" y="2492896"/>
            <a:chExt cx="530915" cy="2215232"/>
          </a:xfrm>
        </p:grpSpPr>
        <p:sp>
          <p:nvSpPr>
            <p:cNvPr id="3" name="テキスト ボックス 2"/>
            <p:cNvSpPr txBox="1"/>
            <p:nvPr/>
          </p:nvSpPr>
          <p:spPr>
            <a:xfrm>
              <a:off x="5121078" y="2492896"/>
              <a:ext cx="530915" cy="369332"/>
            </a:xfrm>
            <a:prstGeom prst="rect">
              <a:avLst/>
            </a:prstGeom>
            <a:noFill/>
          </p:spPr>
          <p:txBody>
            <a:bodyPr wrap="none" rtlCol="0">
              <a:spAutoFit/>
            </a:bodyPr>
            <a:lstStyle/>
            <a:p>
              <a:pPr algn="ctr"/>
              <a:r>
                <a:rPr kumimoji="1" lang="ja-JP" altLang="en-US" dirty="0">
                  <a:latin typeface="ＭＳ 明朝" panose="02020609040205080304" pitchFamily="17" charset="-128"/>
                  <a:ea typeface="ＭＳ 明朝" panose="02020609040205080304" pitchFamily="17" charset="-128"/>
                </a:rPr>
                <a:t>－</a:t>
              </a:r>
              <a:r>
                <a:rPr kumimoji="1" lang="en-US" altLang="ja-JP" dirty="0">
                  <a:latin typeface="ＭＳ 明朝" panose="02020609040205080304" pitchFamily="17" charset="-128"/>
                  <a:ea typeface="ＭＳ 明朝" panose="02020609040205080304" pitchFamily="17" charset="-128"/>
                </a:rPr>
                <a:t>2</a:t>
              </a:r>
            </a:p>
          </p:txBody>
        </p:sp>
        <p:sp>
          <p:nvSpPr>
            <p:cNvPr id="17" name="テキスト ボックス 16"/>
            <p:cNvSpPr txBox="1"/>
            <p:nvPr/>
          </p:nvSpPr>
          <p:spPr>
            <a:xfrm>
              <a:off x="5351911" y="2871883"/>
              <a:ext cx="300082" cy="369332"/>
            </a:xfrm>
            <a:prstGeom prst="rect">
              <a:avLst/>
            </a:prstGeom>
            <a:noFill/>
          </p:spPr>
          <p:txBody>
            <a:bodyPr wrap="none" rtlCol="0">
              <a:spAutoFit/>
            </a:bodyPr>
            <a:lstStyle/>
            <a:p>
              <a:pPr algn="ctr"/>
              <a:r>
                <a:rPr kumimoji="1" lang="en-US" altLang="ja-JP" dirty="0">
                  <a:latin typeface="ＭＳ 明朝" panose="02020609040205080304" pitchFamily="17" charset="-128"/>
                  <a:ea typeface="ＭＳ 明朝" panose="02020609040205080304" pitchFamily="17" charset="-128"/>
                </a:rPr>
                <a:t>2</a:t>
              </a:r>
            </a:p>
          </p:txBody>
        </p:sp>
        <p:sp>
          <p:nvSpPr>
            <p:cNvPr id="18" name="テキスト ボックス 17"/>
            <p:cNvSpPr txBox="1"/>
            <p:nvPr/>
          </p:nvSpPr>
          <p:spPr>
            <a:xfrm>
              <a:off x="5351911" y="3241025"/>
              <a:ext cx="300082" cy="369332"/>
            </a:xfrm>
            <a:prstGeom prst="rect">
              <a:avLst/>
            </a:prstGeom>
            <a:noFill/>
          </p:spPr>
          <p:txBody>
            <a:bodyPr wrap="none" rtlCol="0">
              <a:spAutoFit/>
            </a:bodyPr>
            <a:lstStyle/>
            <a:p>
              <a:pPr algn="ctr"/>
              <a:r>
                <a:rPr kumimoji="1" lang="en-US" altLang="ja-JP" dirty="0">
                  <a:latin typeface="ＭＳ 明朝" panose="02020609040205080304" pitchFamily="17" charset="-128"/>
                  <a:ea typeface="ＭＳ 明朝" panose="02020609040205080304" pitchFamily="17" charset="-128"/>
                </a:rPr>
                <a:t>1</a:t>
              </a:r>
            </a:p>
          </p:txBody>
        </p:sp>
        <p:sp>
          <p:nvSpPr>
            <p:cNvPr id="19" name="テキスト ボックス 18"/>
            <p:cNvSpPr txBox="1"/>
            <p:nvPr/>
          </p:nvSpPr>
          <p:spPr>
            <a:xfrm>
              <a:off x="5121078" y="3620202"/>
              <a:ext cx="530915" cy="369332"/>
            </a:xfrm>
            <a:prstGeom prst="rect">
              <a:avLst/>
            </a:prstGeom>
            <a:noFill/>
          </p:spPr>
          <p:txBody>
            <a:bodyPr wrap="none" rtlCol="0">
              <a:spAutoFit/>
            </a:bodyPr>
            <a:lstStyle/>
            <a:p>
              <a:pPr algn="ctr"/>
              <a:r>
                <a:rPr kumimoji="1" lang="ja-JP" altLang="en-US" dirty="0">
                  <a:latin typeface="ＭＳ 明朝" panose="02020609040205080304" pitchFamily="17" charset="-128"/>
                  <a:ea typeface="ＭＳ 明朝" panose="02020609040205080304" pitchFamily="17" charset="-128"/>
                </a:rPr>
                <a:t>－</a:t>
              </a:r>
              <a:r>
                <a:rPr kumimoji="1" lang="en-US" altLang="ja-JP" dirty="0">
                  <a:latin typeface="ＭＳ 明朝" panose="02020609040205080304" pitchFamily="17" charset="-128"/>
                  <a:ea typeface="ＭＳ 明朝" panose="02020609040205080304" pitchFamily="17" charset="-128"/>
                </a:rPr>
                <a:t>1</a:t>
              </a:r>
            </a:p>
          </p:txBody>
        </p:sp>
        <p:sp>
          <p:nvSpPr>
            <p:cNvPr id="21" name="テキスト ボックス 20"/>
            <p:cNvSpPr txBox="1"/>
            <p:nvPr/>
          </p:nvSpPr>
          <p:spPr>
            <a:xfrm>
              <a:off x="5351911" y="3979499"/>
              <a:ext cx="300082" cy="369332"/>
            </a:xfrm>
            <a:prstGeom prst="rect">
              <a:avLst/>
            </a:prstGeom>
            <a:noFill/>
          </p:spPr>
          <p:txBody>
            <a:bodyPr wrap="none" rtlCol="0">
              <a:spAutoFit/>
            </a:bodyPr>
            <a:lstStyle/>
            <a:p>
              <a:pPr algn="ctr"/>
              <a:r>
                <a:rPr kumimoji="1" lang="en-US" altLang="ja-JP" dirty="0">
                  <a:latin typeface="ＭＳ 明朝" panose="02020609040205080304" pitchFamily="17" charset="-128"/>
                  <a:ea typeface="ＭＳ 明朝" panose="02020609040205080304" pitchFamily="17" charset="-128"/>
                </a:rPr>
                <a:t>0</a:t>
              </a:r>
            </a:p>
          </p:txBody>
        </p:sp>
        <p:sp>
          <p:nvSpPr>
            <p:cNvPr id="26" name="テキスト ボックス 25"/>
            <p:cNvSpPr txBox="1"/>
            <p:nvPr/>
          </p:nvSpPr>
          <p:spPr>
            <a:xfrm>
              <a:off x="5351911" y="4338796"/>
              <a:ext cx="300082" cy="369332"/>
            </a:xfrm>
            <a:prstGeom prst="rect">
              <a:avLst/>
            </a:prstGeom>
            <a:noFill/>
          </p:spPr>
          <p:txBody>
            <a:bodyPr wrap="none" rtlCol="0">
              <a:spAutoFit/>
            </a:bodyPr>
            <a:lstStyle/>
            <a:p>
              <a:pPr algn="ctr"/>
              <a:r>
                <a:rPr kumimoji="1" lang="en-US" altLang="ja-JP" dirty="0">
                  <a:latin typeface="ＭＳ 明朝" panose="02020609040205080304" pitchFamily="17" charset="-128"/>
                  <a:ea typeface="ＭＳ 明朝" panose="02020609040205080304" pitchFamily="17" charset="-128"/>
                </a:rPr>
                <a:t>0</a:t>
              </a:r>
            </a:p>
          </p:txBody>
        </p:sp>
      </p:grpSp>
      <p:grpSp>
        <p:nvGrpSpPr>
          <p:cNvPr id="28" name="グループ化 27"/>
          <p:cNvGrpSpPr/>
          <p:nvPr/>
        </p:nvGrpSpPr>
        <p:grpSpPr>
          <a:xfrm>
            <a:off x="6666772" y="2996952"/>
            <a:ext cx="415499" cy="2215232"/>
            <a:chOff x="5178786" y="2588620"/>
            <a:chExt cx="415499" cy="2215232"/>
          </a:xfrm>
        </p:grpSpPr>
        <p:sp>
          <p:nvSpPr>
            <p:cNvPr id="29" name="テキスト ボックス 28"/>
            <p:cNvSpPr txBox="1"/>
            <p:nvPr/>
          </p:nvSpPr>
          <p:spPr>
            <a:xfrm>
              <a:off x="5294203" y="2588620"/>
              <a:ext cx="300082" cy="369332"/>
            </a:xfrm>
            <a:prstGeom prst="rect">
              <a:avLst/>
            </a:prstGeom>
            <a:noFill/>
          </p:spPr>
          <p:txBody>
            <a:bodyPr wrap="none" rtlCol="0">
              <a:spAutoFit/>
            </a:bodyPr>
            <a:lstStyle/>
            <a:p>
              <a:pPr algn="ctr"/>
              <a:r>
                <a:rPr kumimoji="1" lang="en-US" altLang="ja-JP" dirty="0">
                  <a:latin typeface="ＭＳ 明朝" panose="02020609040205080304" pitchFamily="17" charset="-128"/>
                  <a:ea typeface="ＭＳ 明朝" panose="02020609040205080304" pitchFamily="17" charset="-128"/>
                </a:rPr>
                <a:t>4</a:t>
              </a:r>
            </a:p>
          </p:txBody>
        </p:sp>
        <p:sp>
          <p:nvSpPr>
            <p:cNvPr id="30" name="テキスト ボックス 29"/>
            <p:cNvSpPr txBox="1"/>
            <p:nvPr/>
          </p:nvSpPr>
          <p:spPr>
            <a:xfrm>
              <a:off x="5294203" y="2967607"/>
              <a:ext cx="300082" cy="369332"/>
            </a:xfrm>
            <a:prstGeom prst="rect">
              <a:avLst/>
            </a:prstGeom>
            <a:noFill/>
          </p:spPr>
          <p:txBody>
            <a:bodyPr wrap="none" rtlCol="0">
              <a:spAutoFit/>
            </a:bodyPr>
            <a:lstStyle/>
            <a:p>
              <a:pPr algn="ctr"/>
              <a:r>
                <a:rPr kumimoji="1" lang="en-US" altLang="ja-JP" dirty="0">
                  <a:latin typeface="ＭＳ 明朝" panose="02020609040205080304" pitchFamily="17" charset="-128"/>
                  <a:ea typeface="ＭＳ 明朝" panose="02020609040205080304" pitchFamily="17" charset="-128"/>
                </a:rPr>
                <a:t>4</a:t>
              </a:r>
            </a:p>
          </p:txBody>
        </p:sp>
        <p:sp>
          <p:nvSpPr>
            <p:cNvPr id="31" name="テキスト ボックス 30"/>
            <p:cNvSpPr txBox="1"/>
            <p:nvPr/>
          </p:nvSpPr>
          <p:spPr>
            <a:xfrm>
              <a:off x="5294203" y="3336749"/>
              <a:ext cx="300082" cy="369332"/>
            </a:xfrm>
            <a:prstGeom prst="rect">
              <a:avLst/>
            </a:prstGeom>
            <a:noFill/>
          </p:spPr>
          <p:txBody>
            <a:bodyPr wrap="none" rtlCol="0">
              <a:spAutoFit/>
            </a:bodyPr>
            <a:lstStyle/>
            <a:p>
              <a:pPr algn="ctr"/>
              <a:r>
                <a:rPr kumimoji="1" lang="en-US" altLang="ja-JP" dirty="0">
                  <a:latin typeface="ＭＳ 明朝" panose="02020609040205080304" pitchFamily="17" charset="-128"/>
                  <a:ea typeface="ＭＳ 明朝" panose="02020609040205080304" pitchFamily="17" charset="-128"/>
                </a:rPr>
                <a:t>1</a:t>
              </a:r>
            </a:p>
          </p:txBody>
        </p:sp>
        <p:sp>
          <p:nvSpPr>
            <p:cNvPr id="32" name="テキスト ボックス 31"/>
            <p:cNvSpPr txBox="1"/>
            <p:nvPr/>
          </p:nvSpPr>
          <p:spPr>
            <a:xfrm>
              <a:off x="5294203" y="3715926"/>
              <a:ext cx="300082" cy="369332"/>
            </a:xfrm>
            <a:prstGeom prst="rect">
              <a:avLst/>
            </a:prstGeom>
            <a:noFill/>
          </p:spPr>
          <p:txBody>
            <a:bodyPr wrap="none" rtlCol="0">
              <a:spAutoFit/>
            </a:bodyPr>
            <a:lstStyle/>
            <a:p>
              <a:pPr algn="ctr"/>
              <a:r>
                <a:rPr kumimoji="1" lang="en-US" altLang="ja-JP" dirty="0">
                  <a:latin typeface="ＭＳ 明朝" panose="02020609040205080304" pitchFamily="17" charset="-128"/>
                  <a:ea typeface="ＭＳ 明朝" panose="02020609040205080304" pitchFamily="17" charset="-128"/>
                </a:rPr>
                <a:t>1</a:t>
              </a:r>
            </a:p>
          </p:txBody>
        </p:sp>
        <p:sp>
          <p:nvSpPr>
            <p:cNvPr id="33" name="テキスト ボックス 32"/>
            <p:cNvSpPr txBox="1"/>
            <p:nvPr/>
          </p:nvSpPr>
          <p:spPr>
            <a:xfrm>
              <a:off x="5294203" y="4075223"/>
              <a:ext cx="300082" cy="369332"/>
            </a:xfrm>
            <a:prstGeom prst="rect">
              <a:avLst/>
            </a:prstGeom>
            <a:noFill/>
          </p:spPr>
          <p:txBody>
            <a:bodyPr wrap="none" rtlCol="0">
              <a:spAutoFit/>
            </a:bodyPr>
            <a:lstStyle/>
            <a:p>
              <a:pPr algn="ctr"/>
              <a:r>
                <a:rPr kumimoji="1" lang="en-US" altLang="ja-JP" dirty="0">
                  <a:latin typeface="ＭＳ 明朝" panose="02020609040205080304" pitchFamily="17" charset="-128"/>
                  <a:ea typeface="ＭＳ 明朝" panose="02020609040205080304" pitchFamily="17" charset="-128"/>
                </a:rPr>
                <a:t>0</a:t>
              </a:r>
            </a:p>
          </p:txBody>
        </p:sp>
        <p:sp>
          <p:nvSpPr>
            <p:cNvPr id="34" name="テキスト ボックス 33"/>
            <p:cNvSpPr txBox="1"/>
            <p:nvPr/>
          </p:nvSpPr>
          <p:spPr>
            <a:xfrm>
              <a:off x="5178786" y="4434520"/>
              <a:ext cx="415499" cy="369332"/>
            </a:xfrm>
            <a:prstGeom prst="rect">
              <a:avLst/>
            </a:prstGeom>
            <a:noFill/>
          </p:spPr>
          <p:txBody>
            <a:bodyPr wrap="none" rtlCol="0">
              <a:spAutoFit/>
            </a:bodyPr>
            <a:lstStyle/>
            <a:p>
              <a:pPr algn="ctr"/>
              <a:r>
                <a:rPr kumimoji="1" lang="en-US" altLang="ja-JP" dirty="0">
                  <a:latin typeface="ＭＳ 明朝" panose="02020609040205080304" pitchFamily="17" charset="-128"/>
                  <a:ea typeface="ＭＳ 明朝" panose="02020609040205080304" pitchFamily="17" charset="-128"/>
                </a:rPr>
                <a:t>10</a:t>
              </a:r>
            </a:p>
          </p:txBody>
        </p:sp>
      </p:grpSp>
      <p:sp>
        <p:nvSpPr>
          <p:cNvPr id="35" name="Rectangle 5"/>
          <p:cNvSpPr>
            <a:spLocks noChangeArrowheads="1"/>
          </p:cNvSpPr>
          <p:nvPr/>
        </p:nvSpPr>
        <p:spPr bwMode="auto">
          <a:xfrm>
            <a:off x="1187624" y="5381817"/>
            <a:ext cx="4314418"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lnSpc>
                <a:spcPts val="4200"/>
              </a:lnSpc>
              <a:defRPr/>
            </a:pPr>
            <a:r>
              <a:rPr lang="ja-JP" altLang="en-US" sz="2800" dirty="0">
                <a:latin typeface="ＭＳ ゴシック" panose="020B0609070205080204" pitchFamily="49" charset="-128"/>
                <a:ea typeface="ＭＳ ゴシック" panose="020B0609070205080204" pitchFamily="49" charset="-128"/>
                <a:cs typeface="Times New Roman" pitchFamily="18" charset="0"/>
              </a:rPr>
              <a:t>したがって，分</a:t>
            </a:r>
            <a:r>
              <a:rPr lang="ja-JP" altLang="en-US" sz="2800" dirty="0">
                <a:latin typeface="+mn-ea"/>
                <a:ea typeface="+mn-ea"/>
                <a:cs typeface="Times New Roman" pitchFamily="18" charset="0"/>
              </a:rPr>
              <a:t>散</a:t>
            </a:r>
            <a:r>
              <a:rPr lang="en-US" altLang="ja-JP" sz="2800" i="1" dirty="0">
                <a:latin typeface="Times New Roman" panose="02020603050405020304" pitchFamily="18" charset="0"/>
                <a:ea typeface="+mn-ea"/>
                <a:cs typeface="Times New Roman" panose="02020603050405020304" pitchFamily="18" charset="0"/>
              </a:rPr>
              <a:t>s</a:t>
            </a:r>
            <a:r>
              <a:rPr lang="en-US" altLang="ja-JP" sz="2800" baseline="30000" dirty="0">
                <a:latin typeface="ＭＳ 明朝" panose="02020609040205080304" pitchFamily="17" charset="-128"/>
                <a:ea typeface="ＭＳ 明朝" panose="02020609040205080304" pitchFamily="17" charset="-128"/>
                <a:cs typeface="Times New Roman" pitchFamily="18" charset="0"/>
              </a:rPr>
              <a:t>2</a:t>
            </a:r>
            <a:r>
              <a:rPr lang="ja-JP" altLang="en-US" sz="2800" dirty="0" smtClean="0">
                <a:latin typeface="ＭＳ ゴシック" panose="020B0609070205080204" pitchFamily="49" charset="-128"/>
                <a:ea typeface="ＭＳ ゴシック" panose="020B0609070205080204" pitchFamily="49" charset="-128"/>
                <a:cs typeface="Times New Roman" pitchFamily="18" charset="0"/>
              </a:rPr>
              <a:t>は　　</a:t>
            </a:r>
            <a:r>
              <a:rPr lang="ja-JP" altLang="en-US" sz="2800" dirty="0" smtClean="0">
                <a:latin typeface="+mn-ea"/>
                <a:ea typeface="+mn-ea"/>
                <a:cs typeface="Times New Roman" pitchFamily="18" charset="0"/>
              </a:rPr>
              <a:t>　　　　</a:t>
            </a:r>
            <a:endParaRPr lang="en-US" altLang="ja-JP" sz="2800" dirty="0">
              <a:latin typeface="+mj-ea"/>
              <a:ea typeface="+mj-ea"/>
              <a:cs typeface="Times New Roman" pitchFamily="18" charset="0"/>
            </a:endParaRPr>
          </a:p>
        </p:txBody>
      </p:sp>
      <mc:AlternateContent xmlns:mc="http://schemas.openxmlformats.org/markup-compatibility/2006" xmlns:a14="http://schemas.microsoft.com/office/drawing/2010/main">
        <mc:Choice Requires="a14">
          <p:sp>
            <p:nvSpPr>
              <p:cNvPr id="36" name="Rectangle 5"/>
              <p:cNvSpPr>
                <a:spLocks noChangeArrowheads="1"/>
              </p:cNvSpPr>
              <p:nvPr/>
            </p:nvSpPr>
            <p:spPr bwMode="auto">
              <a:xfrm>
                <a:off x="1187624" y="5956191"/>
                <a:ext cx="2592288" cy="63094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p>
                <a:pPr eaLnBrk="0" hangingPunct="0">
                  <a:lnSpc>
                    <a:spcPts val="4200"/>
                  </a:lnSpc>
                  <a:defRPr/>
                </a:pPr>
                <a:r>
                  <a:rPr lang="ja-JP" altLang="en-US" sz="2800" dirty="0" smtClean="0">
                    <a:latin typeface="ＭＳ ゴシック" panose="020B0609070205080204" pitchFamily="49" charset="-128"/>
                    <a:ea typeface="ＭＳ ゴシック" panose="020B0609070205080204" pitchFamily="49" charset="-128"/>
                    <a:cs typeface="Times New Roman" pitchFamily="18" charset="0"/>
                  </a:rPr>
                  <a:t>標準</a:t>
                </a:r>
                <a14:m>
                  <m:oMath xmlns:m="http://schemas.openxmlformats.org/officeDocument/2006/math">
                    <m:r>
                      <a:rPr lang="ja-JP" altLang="en-US" sz="2800">
                        <a:latin typeface="Cambria Math" panose="02040503050406030204" pitchFamily="18" charset="0"/>
                        <a:ea typeface="+mj-ea"/>
                        <a:cs typeface="Times New Roman" pitchFamily="18" charset="0"/>
                      </a:rPr>
                      <m:t>偏差</m:t>
                    </m:r>
                    <m:r>
                      <m:rPr>
                        <m:nor/>
                      </m:rPr>
                      <a:rPr lang="en-US" altLang="ja-JP" sz="2800" i="1" dirty="0">
                        <a:latin typeface="Times New Roman" panose="02020603050405020304" pitchFamily="18" charset="0"/>
                        <a:cs typeface="Times New Roman" panose="02020603050405020304" pitchFamily="18" charset="0"/>
                      </a:rPr>
                      <m:t>s</m:t>
                    </m:r>
                    <m:r>
                      <a:rPr lang="ja-JP" altLang="en-US" sz="2800" i="1">
                        <a:latin typeface="Cambria Math" panose="02040503050406030204" pitchFamily="18" charset="0"/>
                        <a:ea typeface="+mj-ea"/>
                        <a:cs typeface="Times New Roman" pitchFamily="18" charset="0"/>
                      </a:rPr>
                      <m:t>は</m:t>
                    </m:r>
                    <m:r>
                      <a:rPr lang="ja-JP" altLang="en-US" sz="2800" b="0" i="1" smtClean="0">
                        <a:latin typeface="Cambria Math"/>
                        <a:ea typeface="+mj-ea"/>
                        <a:cs typeface="Times New Roman" pitchFamily="18" charset="0"/>
                      </a:rPr>
                      <m:t>　　</m:t>
                    </m:r>
                  </m:oMath>
                </a14:m>
                <a:endParaRPr lang="en-US" altLang="ja-JP" sz="2800" dirty="0">
                  <a:latin typeface="+mj-ea"/>
                  <a:ea typeface="+mj-ea"/>
                  <a:cs typeface="Times New Roman" pitchFamily="18" charset="0"/>
                </a:endParaRPr>
              </a:p>
            </p:txBody>
          </p:sp>
        </mc:Choice>
        <mc:Fallback xmlns="">
          <p:sp>
            <p:nvSpPr>
              <p:cNvPr id="36" name="Rectangle 5"/>
              <p:cNvSpPr>
                <a:spLocks noRot="1" noChangeAspect="1" noMove="1" noResize="1" noEditPoints="1" noAdjustHandles="1" noChangeArrowheads="1" noChangeShapeType="1" noTextEdit="1"/>
              </p:cNvSpPr>
              <p:nvPr/>
            </p:nvSpPr>
            <p:spPr bwMode="auto">
              <a:xfrm>
                <a:off x="1187624" y="5956191"/>
                <a:ext cx="2592288" cy="630942"/>
              </a:xfrm>
              <a:prstGeom prst="rect">
                <a:avLst/>
              </a:prstGeom>
              <a:blipFill rotWithShape="1">
                <a:blip r:embed="rId4"/>
                <a:stretch>
                  <a:fillRect l="-4941" t="-2885" b="-1538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p:sp>
        <p:nvSpPr>
          <p:cNvPr id="25" name="1 つの角を丸めた四角形 24"/>
          <p:cNvSpPr/>
          <p:nvPr/>
        </p:nvSpPr>
        <p:spPr>
          <a:xfrm flipV="1">
            <a:off x="260253" y="913286"/>
            <a:ext cx="702614" cy="393299"/>
          </a:xfrm>
          <a:prstGeom prst="round1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p:cNvSpPr txBox="1"/>
          <p:nvPr/>
        </p:nvSpPr>
        <p:spPr>
          <a:xfrm>
            <a:off x="251520" y="879103"/>
            <a:ext cx="720080" cy="461665"/>
          </a:xfrm>
          <a:prstGeom prst="rect">
            <a:avLst/>
          </a:prstGeom>
          <a:noFill/>
        </p:spPr>
        <p:txBody>
          <a:bodyPr wrap="square" rtlCol="0">
            <a:spAutoFit/>
          </a:bodyPr>
          <a:lstStyle/>
          <a:p>
            <a:r>
              <a:rPr kumimoji="1" lang="ja-JP" altLang="en-US" sz="2400" dirty="0">
                <a:latin typeface="HGPｺﾞｼｯｸE" panose="020B0900000000000000" pitchFamily="50" charset="-128"/>
                <a:ea typeface="HGPｺﾞｼｯｸE" panose="020B0900000000000000" pitchFamily="50" charset="-128"/>
              </a:rPr>
              <a:t>例７</a:t>
            </a:r>
          </a:p>
        </p:txBody>
      </p:sp>
      <p:sp>
        <p:nvSpPr>
          <p:cNvPr id="37" name="タイトル 1"/>
          <p:cNvSpPr txBox="1">
            <a:spLocks/>
          </p:cNvSpPr>
          <p:nvPr/>
        </p:nvSpPr>
        <p:spPr bwMode="auto">
          <a:xfrm>
            <a:off x="257175" y="84138"/>
            <a:ext cx="8515350"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４ 分散と標準偏差　</a:t>
            </a:r>
            <a:r>
              <a:rPr lang="ja-JP" altLang="en-US" sz="2800" b="1" dirty="0">
                <a:solidFill>
                  <a:schemeClr val="accent2">
                    <a:lumMod val="50000"/>
                  </a:schemeClr>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p.135)</a:t>
            </a:r>
            <a:endParaRPr lang="ja-JP" altLang="en-US" sz="1600" b="1" dirty="0">
              <a:solidFill>
                <a:schemeClr val="tx1"/>
              </a:solidFill>
              <a:latin typeface="+mn-ea"/>
            </a:endParaRP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2975" y="5373288"/>
            <a:ext cx="1849345" cy="648000"/>
          </a:xfrm>
          <a:prstGeom prst="rect">
            <a:avLst/>
          </a:prstGeom>
        </p:spPr>
      </p:pic>
      <p:grpSp>
        <p:nvGrpSpPr>
          <p:cNvPr id="9" name="グループ化 8"/>
          <p:cNvGrpSpPr/>
          <p:nvPr/>
        </p:nvGrpSpPr>
        <p:grpSpPr>
          <a:xfrm>
            <a:off x="3900502" y="6010512"/>
            <a:ext cx="4703946" cy="430887"/>
            <a:chOff x="2397253" y="6010512"/>
            <a:chExt cx="4703946" cy="430887"/>
          </a:xfrm>
        </p:grpSpPr>
        <p:sp>
          <p:nvSpPr>
            <p:cNvPr id="6" name="テキスト ボックス 5"/>
            <p:cNvSpPr txBox="1"/>
            <p:nvPr/>
          </p:nvSpPr>
          <p:spPr>
            <a:xfrm>
              <a:off x="6383054" y="6010512"/>
              <a:ext cx="718145" cy="430887"/>
            </a:xfrm>
            <a:prstGeom prst="rect">
              <a:avLst/>
            </a:prstGeom>
            <a:noFill/>
          </p:spPr>
          <p:txBody>
            <a:bodyPr wrap="none" lIns="0" tIns="0" rIns="0" bIns="0" rtlCol="0">
              <a:spAutoFit/>
            </a:bodyPr>
            <a:lstStyle/>
            <a:p>
              <a:r>
                <a:rPr lang="en-US" altLang="ja-JP" sz="2800" dirty="0">
                  <a:latin typeface="ＭＳ ゴシック" panose="020B0609070205080204" pitchFamily="49" charset="-128"/>
                  <a:ea typeface="ＭＳ ゴシック" panose="020B0609070205080204" pitchFamily="49" charset="-128"/>
                </a:rPr>
                <a:t>(</a:t>
              </a:r>
              <a:r>
                <a:rPr lang="ja-JP" altLang="en-US" sz="2800" dirty="0">
                  <a:latin typeface="ＭＳ ゴシック" panose="020B0609070205080204" pitchFamily="49" charset="-128"/>
                  <a:ea typeface="ＭＳ ゴシック" panose="020B0609070205080204" pitchFamily="49" charset="-128"/>
                </a:rPr>
                <a:t>個</a:t>
              </a:r>
              <a:r>
                <a:rPr lang="en-US" altLang="ja-JP" sz="2800" dirty="0">
                  <a:latin typeface="ＭＳ ゴシック" panose="020B0609070205080204" pitchFamily="49" charset="-128"/>
                  <a:ea typeface="ＭＳ ゴシック" panose="020B0609070205080204" pitchFamily="49" charset="-128"/>
                </a:rPr>
                <a:t>)</a:t>
              </a:r>
              <a:endParaRPr kumimoji="1" lang="ja-JP" altLang="en-US" sz="2800" dirty="0">
                <a:latin typeface="ＭＳ ゴシック" panose="020B0609070205080204" pitchFamily="49" charset="-128"/>
                <a:ea typeface="ＭＳ ゴシック" panose="020B0609070205080204" pitchFamily="49" charset="-128"/>
              </a:endParaRPr>
            </a:p>
          </p:txBody>
        </p:sp>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7253" y="6045955"/>
              <a:ext cx="3870007" cy="360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042988" y="685145"/>
            <a:ext cx="784949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defRPr/>
            </a:pPr>
            <a:r>
              <a:rPr lang="ja-JP" altLang="en-US" sz="2400" dirty="0" smtClean="0">
                <a:latin typeface="ＭＳ ゴシック" panose="020B0609070205080204" pitchFamily="49" charset="-128"/>
                <a:ea typeface="ＭＳ ゴシック" panose="020B0609070205080204" pitchFamily="49" charset="-128"/>
                <a:cs typeface="Times New Roman" panose="02020603050405020304" pitchFamily="18" charset="0"/>
              </a:rPr>
              <a:t>下の表を完成して</a:t>
            </a:r>
            <a:r>
              <a:rPr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2400" dirty="0" smtClean="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投手が奪った三振の個数の分散を求めなさい。また，標準偏差を，四捨五入して小数第</a:t>
            </a:r>
            <a:r>
              <a:rPr lang="en-US" altLang="ja-JP" sz="2400" dirty="0">
                <a:latin typeface="ＭＳ 明朝" panose="02020609040205080304" pitchFamily="17" charset="-128"/>
                <a:ea typeface="ＭＳ 明朝" panose="02020609040205080304" pitchFamily="17" charset="-128"/>
                <a:cs typeface="Times New Roman" panose="02020603050405020304" pitchFamily="18" charset="0"/>
              </a:rPr>
              <a:t>2</a:t>
            </a:r>
            <a:r>
              <a:rPr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位まで求めなさい。</a:t>
            </a:r>
            <a:endParaRPr lang="en-US" altLang="ja-JP" sz="2400" dirty="0">
              <a:latin typeface="ＭＳ ゴシック" panose="020B0609070205080204" pitchFamily="49" charset="-128"/>
              <a:ea typeface="ＭＳ ゴシック" panose="020B0609070205080204" pitchFamily="49" charset="-128"/>
              <a:cs typeface="Times New Roman" pitchFamily="18" charset="0"/>
            </a:endParaRPr>
          </a:p>
        </p:txBody>
      </p:sp>
      <mc:AlternateContent xmlns:mc="http://schemas.openxmlformats.org/markup-compatibility/2006" xmlns:a14="http://schemas.microsoft.com/office/drawing/2010/main">
        <mc:Choice Requires="a14">
          <p:graphicFrame>
            <p:nvGraphicFramePr>
              <p:cNvPr id="15" name="表 14"/>
              <p:cNvGraphicFramePr>
                <a:graphicFrameLocks noGrp="1"/>
              </p:cNvGraphicFramePr>
              <p:nvPr>
                <p:extLst>
                  <p:ext uri="{D42A27DB-BD31-4B8C-83A1-F6EECF244321}">
                    <p14:modId xmlns:p14="http://schemas.microsoft.com/office/powerpoint/2010/main" val="1406390490"/>
                  </p:ext>
                </p:extLst>
              </p:nvPr>
            </p:nvGraphicFramePr>
            <p:xfrm>
              <a:off x="1548000" y="2132856"/>
              <a:ext cx="6096000" cy="2647633"/>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370840">
                    <a:tc>
                      <a:txBody>
                        <a:bodyPr/>
                        <a:lstStyle/>
                        <a:p>
                          <a:pPr algn="ctr"/>
                          <a:r>
                            <a:rPr kumimoji="1" lang="en-US" altLang="ja-JP" b="1"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1" lang="ja-JP" altLang="en-US" b="1" dirty="0">
                              <a:solidFill>
                                <a:schemeClr val="bg1"/>
                              </a:solidFill>
                              <a:latin typeface="ＭＳ ゴシック" panose="020B0609070205080204" pitchFamily="49" charset="-128"/>
                              <a:ea typeface="ＭＳ ゴシック" panose="020B0609070205080204" pitchFamily="49" charset="-128"/>
                            </a:rPr>
                            <a:t>投手</a:t>
                          </a:r>
                          <a:endParaRPr kumimoji="1" lang="en-US" altLang="ja-JP" b="1" dirty="0">
                            <a:solidFill>
                              <a:schemeClr val="bg1"/>
                            </a:solidFill>
                            <a:latin typeface="ＭＳ ゴシック" panose="020B0609070205080204" pitchFamily="49" charset="-128"/>
                            <a:ea typeface="ＭＳ ゴシック" panose="020B0609070205080204" pitchFamily="49"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三振の個数</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偏差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ja-JP" b="1" i="1" smtClean="0">
                                        <a:solidFill>
                                          <a:schemeClr val="bg1"/>
                                        </a:solidFill>
                                        <a:latin typeface="Cambria Math"/>
                                      </a:rPr>
                                    </m:ctrlPr>
                                  </m:sSupPr>
                                  <m:e>
                                    <m:r>
                                      <a:rPr kumimoji="1" lang="ja-JP" altLang="en-US" b="1" i="1" smtClean="0">
                                        <a:solidFill>
                                          <a:schemeClr val="bg1"/>
                                        </a:solidFill>
                                        <a:latin typeface="Cambria Math" panose="02040503050406030204" pitchFamily="18" charset="0"/>
                                      </a:rPr>
                                      <m:t>（偏差）</m:t>
                                    </m:r>
                                  </m:e>
                                  <m:sup>
                                    <m:r>
                                      <a:rPr kumimoji="1" lang="en-US" altLang="ja-JP" b="1" i="1" smtClean="0">
                                        <a:solidFill>
                                          <a:schemeClr val="bg1"/>
                                        </a:solidFill>
                                        <a:latin typeface="Cambria Math" panose="02040503050406030204" pitchFamily="18" charset="0"/>
                                      </a:rPr>
                                      <m:t>𝟐</m:t>
                                    </m:r>
                                  </m:sup>
                                </m:sSup>
                              </m:oMath>
                            </m:oMathPara>
                          </a14:m>
                          <a:endParaRPr kumimoji="1" lang="ja-JP" altLang="en-US" b="1" dirty="0">
                            <a:solidFill>
                              <a:schemeClr val="bg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0000"/>
                      </a:ext>
                    </a:extLst>
                  </a:tr>
                  <a:tr h="370840">
                    <a:tc>
                      <a:txBody>
                        <a:bodyPr/>
                        <a:lstStyle/>
                        <a:p>
                          <a:pPr algn="ctr"/>
                          <a:r>
                            <a:rPr kumimoji="1" lang="en-US" altLang="ja-JP" b="1" dirty="0">
                              <a:solidFill>
                                <a:schemeClr val="bg1"/>
                              </a:solidFill>
                              <a:latin typeface="ＭＳ 明朝" panose="02020609040205080304" pitchFamily="17" charset="-128"/>
                              <a:ea typeface="ＭＳ 明朝" panose="02020609040205080304" pitchFamily="17" charset="-128"/>
                            </a:rPr>
                            <a:t>1</a:t>
                          </a:r>
                          <a:r>
                            <a:rPr kumimoji="1" lang="ja-JP" altLang="en-US" b="1" dirty="0">
                              <a:solidFill>
                                <a:schemeClr val="bg1"/>
                              </a:solidFill>
                              <a:latin typeface="ＭＳ ゴシック" panose="020B0609070205080204" pitchFamily="49" charset="-128"/>
                              <a:ea typeface="ＭＳ ゴシック" panose="020B0609070205080204" pitchFamily="49" charset="-128"/>
                            </a:rPr>
                            <a:t>試合目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10</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370840">
                    <a:tc>
                      <a:txBody>
                        <a:bodyPr/>
                        <a:lstStyle/>
                        <a:p>
                          <a:pPr algn="ctr"/>
                          <a:r>
                            <a:rPr kumimoji="1" lang="en-US" altLang="ja-JP" b="1" dirty="0">
                              <a:solidFill>
                                <a:schemeClr val="bg1"/>
                              </a:solidFill>
                              <a:latin typeface="ＭＳ 明朝" panose="02020609040205080304" pitchFamily="17" charset="-128"/>
                              <a:ea typeface="ＭＳ 明朝" panose="02020609040205080304" pitchFamily="17" charset="-128"/>
                            </a:rPr>
                            <a:t>2</a:t>
                          </a:r>
                          <a:r>
                            <a:rPr kumimoji="1" lang="ja-JP" altLang="en-US" b="1" dirty="0">
                              <a:solidFill>
                                <a:schemeClr val="bg1"/>
                              </a:solidFill>
                              <a:latin typeface="ＭＳ ゴシック" panose="020B0609070205080204" pitchFamily="49" charset="-128"/>
                              <a:ea typeface="ＭＳ ゴシック" panose="020B0609070205080204" pitchFamily="49" charset="-128"/>
                            </a:rPr>
                            <a:t>試合目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indent="112713" algn="ctr"/>
                          <a:r>
                            <a:rPr kumimoji="1" lang="en-US" altLang="ja-JP" b="0" dirty="0">
                              <a:solidFill>
                                <a:schemeClr val="tx1"/>
                              </a:solidFill>
                              <a:latin typeface="ＭＳ 明朝" panose="02020609040205080304" pitchFamily="17" charset="-128"/>
                              <a:ea typeface="ＭＳ 明朝" panose="02020609040205080304" pitchFamily="17" charset="-128"/>
                            </a:rPr>
                            <a:t>2</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370840">
                    <a:tc>
                      <a:txBody>
                        <a:bodyPr/>
                        <a:lstStyle/>
                        <a:p>
                          <a:pPr algn="ctr"/>
                          <a:r>
                            <a:rPr kumimoji="1" lang="en-US" altLang="ja-JP" b="1" dirty="0">
                              <a:solidFill>
                                <a:schemeClr val="bg1"/>
                              </a:solidFill>
                              <a:latin typeface="ＭＳ 明朝" panose="02020609040205080304" pitchFamily="17" charset="-128"/>
                              <a:ea typeface="ＭＳ 明朝" panose="02020609040205080304" pitchFamily="17" charset="-128"/>
                            </a:rPr>
                            <a:t>3</a:t>
                          </a:r>
                          <a:r>
                            <a:rPr kumimoji="1" lang="ja-JP" altLang="en-US" b="1" dirty="0">
                              <a:solidFill>
                                <a:schemeClr val="bg1"/>
                              </a:solidFill>
                              <a:latin typeface="ＭＳ ゴシック" panose="020B0609070205080204" pitchFamily="49" charset="-128"/>
                              <a:ea typeface="ＭＳ ゴシック" panose="020B0609070205080204" pitchFamily="49" charset="-128"/>
                            </a:rPr>
                            <a:t>試合目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indent="120650" algn="ctr"/>
                          <a:r>
                            <a:rPr kumimoji="1" lang="en-US" altLang="ja-JP" b="0" dirty="0">
                              <a:solidFill>
                                <a:schemeClr val="tx1"/>
                              </a:solidFill>
                              <a:latin typeface="ＭＳ 明朝" panose="02020609040205080304" pitchFamily="17" charset="-128"/>
                              <a:ea typeface="ＭＳ 明朝" panose="02020609040205080304" pitchFamily="17" charset="-128"/>
                            </a:rPr>
                            <a:t>9</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370840">
                    <a:tc>
                      <a:txBody>
                        <a:bodyPr/>
                        <a:lstStyle/>
                        <a:p>
                          <a:pPr algn="ctr"/>
                          <a:r>
                            <a:rPr kumimoji="1" lang="en-US" altLang="ja-JP" b="1" dirty="0">
                              <a:solidFill>
                                <a:schemeClr val="bg1"/>
                              </a:solidFill>
                              <a:latin typeface="ＭＳ 明朝" panose="02020609040205080304" pitchFamily="17" charset="-128"/>
                              <a:ea typeface="ＭＳ 明朝" panose="02020609040205080304" pitchFamily="17" charset="-128"/>
                            </a:rPr>
                            <a:t>4</a:t>
                          </a:r>
                          <a:r>
                            <a:rPr kumimoji="1" lang="ja-JP" altLang="en-US" b="1" dirty="0">
                              <a:solidFill>
                                <a:schemeClr val="bg1"/>
                              </a:solidFill>
                              <a:latin typeface="ＭＳ ゴシック" panose="020B0609070205080204" pitchFamily="49" charset="-128"/>
                              <a:ea typeface="ＭＳ ゴシック" panose="020B0609070205080204" pitchFamily="49" charset="-128"/>
                            </a:rPr>
                            <a:t>試合目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indent="112713" algn="ctr"/>
                          <a:r>
                            <a:rPr kumimoji="1" lang="en-US" altLang="ja-JP" b="0" dirty="0">
                              <a:solidFill>
                                <a:schemeClr val="tx1"/>
                              </a:solidFill>
                              <a:latin typeface="ＭＳ 明朝" panose="02020609040205080304" pitchFamily="17" charset="-128"/>
                              <a:ea typeface="ＭＳ 明朝" panose="02020609040205080304" pitchFamily="17" charset="-128"/>
                            </a:rPr>
                            <a:t>6</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370840">
                    <a:tc>
                      <a:txBody>
                        <a:bodyPr/>
                        <a:lstStyle/>
                        <a:p>
                          <a:pPr algn="ctr"/>
                          <a:r>
                            <a:rPr kumimoji="1" lang="en-US" altLang="ja-JP" b="1" dirty="0">
                              <a:solidFill>
                                <a:schemeClr val="bg1"/>
                              </a:solidFill>
                              <a:latin typeface="ＭＳ 明朝" panose="02020609040205080304" pitchFamily="17" charset="-128"/>
                              <a:ea typeface="ＭＳ 明朝" panose="02020609040205080304" pitchFamily="17" charset="-128"/>
                            </a:rPr>
                            <a:t>5</a:t>
                          </a:r>
                          <a:r>
                            <a:rPr kumimoji="1" lang="ja-JP" altLang="en-US" b="1" dirty="0">
                              <a:solidFill>
                                <a:schemeClr val="bg1"/>
                              </a:solidFill>
                              <a:latin typeface="ＭＳ ゴシック" panose="020B0609070205080204" pitchFamily="49" charset="-128"/>
                              <a:ea typeface="ＭＳ ゴシック" panose="020B0609070205080204" pitchFamily="49" charset="-128"/>
                            </a:rPr>
                            <a:t>試合目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indent="112713" algn="l"/>
                          <a:r>
                            <a:rPr kumimoji="1" lang="en-US" altLang="ja-JP" b="0" dirty="0">
                              <a:solidFill>
                                <a:schemeClr val="tx1"/>
                              </a:solidFill>
                              <a:latin typeface="ＭＳ 明朝" panose="02020609040205080304" pitchFamily="17" charset="-128"/>
                              <a:ea typeface="ＭＳ 明朝" panose="02020609040205080304" pitchFamily="17" charset="-128"/>
                            </a:rPr>
                            <a:t>3</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r h="370840">
                    <a:tc>
                      <a:txBody>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30</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6"/>
                      </a:ext>
                    </a:extLst>
                  </a:tr>
                </a:tbl>
              </a:graphicData>
            </a:graphic>
          </p:graphicFrame>
        </mc:Choice>
        <mc:Fallback xmlns="">
          <p:graphicFrame>
            <p:nvGraphicFramePr>
              <p:cNvPr id="15" name="表 14"/>
              <p:cNvGraphicFramePr>
                <a:graphicFrameLocks noGrp="1"/>
              </p:cNvGraphicFramePr>
              <p:nvPr>
                <p:extLst>
                  <p:ext uri="{D42A27DB-BD31-4B8C-83A1-F6EECF244321}">
                    <p14:modId xmlns:p14="http://schemas.microsoft.com/office/powerpoint/2010/main" val="1406390490"/>
                  </p:ext>
                </p:extLst>
              </p:nvPr>
            </p:nvGraphicFramePr>
            <p:xfrm>
              <a:off x="1548000" y="2132856"/>
              <a:ext cx="6096000" cy="2647633"/>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xmlns:a14="http://schemas.microsoft.com/office/drawing/2010/main" val="20000"/>
                        </a:ext>
                      </a:extLst>
                    </a:gridCol>
                    <a:gridCol w="1524000">
                      <a:extLst>
                        <a:ext uri="{9D8B030D-6E8A-4147-A177-3AD203B41FA5}">
                          <a16:colId xmlns:a16="http://schemas.microsoft.com/office/drawing/2014/main" xmlns="" xmlns:a14="http://schemas.microsoft.com/office/drawing/2010/main" val="20001"/>
                        </a:ext>
                      </a:extLst>
                    </a:gridCol>
                    <a:gridCol w="1524000">
                      <a:extLst>
                        <a:ext uri="{9D8B030D-6E8A-4147-A177-3AD203B41FA5}">
                          <a16:colId xmlns:a16="http://schemas.microsoft.com/office/drawing/2014/main" xmlns="" xmlns:a14="http://schemas.microsoft.com/office/drawing/2010/main" val="20002"/>
                        </a:ext>
                      </a:extLst>
                    </a:gridCol>
                    <a:gridCol w="1524000">
                      <a:extLst>
                        <a:ext uri="{9D8B030D-6E8A-4147-A177-3AD203B41FA5}">
                          <a16:colId xmlns:a16="http://schemas.microsoft.com/office/drawing/2014/main" xmlns="" xmlns:a14="http://schemas.microsoft.com/office/drawing/2010/main" val="20003"/>
                        </a:ext>
                      </a:extLst>
                    </a:gridCol>
                  </a:tblGrid>
                  <a:tr h="422593">
                    <a:tc>
                      <a:txBody>
                        <a:bodyPr/>
                        <a:lstStyle/>
                        <a:p>
                          <a:pPr algn="ctr"/>
                          <a:r>
                            <a:rPr kumimoji="1" lang="en-US" altLang="ja-JP" b="1"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1" lang="ja-JP" altLang="en-US" b="1" dirty="0">
                              <a:solidFill>
                                <a:schemeClr val="bg1"/>
                              </a:solidFill>
                              <a:latin typeface="ＭＳ ゴシック" panose="020B0609070205080204" pitchFamily="49" charset="-128"/>
                              <a:ea typeface="ＭＳ ゴシック" panose="020B0609070205080204" pitchFamily="49" charset="-128"/>
                            </a:rPr>
                            <a:t>投手</a:t>
                          </a:r>
                          <a:endParaRPr kumimoji="1" lang="en-US" altLang="ja-JP" b="1" dirty="0">
                            <a:solidFill>
                              <a:schemeClr val="bg1"/>
                            </a:solidFill>
                            <a:latin typeface="ＭＳ ゴシック" panose="020B0609070205080204" pitchFamily="49" charset="-128"/>
                            <a:ea typeface="ＭＳ ゴシック" panose="020B0609070205080204" pitchFamily="49"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三振の個数</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偏差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ja-JP"/>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00400" t="-1449" b="-552174"/>
                          </a:stretch>
                        </a:blipFill>
                      </a:tcPr>
                    </a:tc>
                    <a:extLst>
                      <a:ext uri="{0D108BD9-81ED-4DB2-BD59-A6C34878D82A}">
                        <a16:rowId xmlns:a16="http://schemas.microsoft.com/office/drawing/2014/main" xmlns="" xmlns:a14="http://schemas.microsoft.com/office/drawing/2010/main" val="10000"/>
                      </a:ext>
                    </a:extLst>
                  </a:tr>
                  <a:tr h="370840">
                    <a:tc>
                      <a:txBody>
                        <a:bodyPr/>
                        <a:lstStyle/>
                        <a:p>
                          <a:pPr algn="ctr"/>
                          <a:r>
                            <a:rPr kumimoji="1" lang="en-US" altLang="ja-JP" b="1" dirty="0">
                              <a:solidFill>
                                <a:schemeClr val="bg1"/>
                              </a:solidFill>
                              <a:latin typeface="ＭＳ 明朝" panose="02020609040205080304" pitchFamily="17" charset="-128"/>
                              <a:ea typeface="ＭＳ 明朝" panose="02020609040205080304" pitchFamily="17" charset="-128"/>
                            </a:rPr>
                            <a:t>1</a:t>
                          </a:r>
                          <a:r>
                            <a:rPr kumimoji="1" lang="ja-JP" altLang="en-US" b="1" dirty="0">
                              <a:solidFill>
                                <a:schemeClr val="bg1"/>
                              </a:solidFill>
                              <a:latin typeface="ＭＳ ゴシック" panose="020B0609070205080204" pitchFamily="49" charset="-128"/>
                              <a:ea typeface="ＭＳ ゴシック" panose="020B0609070205080204" pitchFamily="49" charset="-128"/>
                            </a:rPr>
                            <a:t>試合目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10</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xmlns:a14="http://schemas.microsoft.com/office/drawing/2010/main" val="10001"/>
                      </a:ext>
                    </a:extLst>
                  </a:tr>
                  <a:tr h="370840">
                    <a:tc>
                      <a:txBody>
                        <a:bodyPr/>
                        <a:lstStyle/>
                        <a:p>
                          <a:pPr algn="ctr"/>
                          <a:r>
                            <a:rPr kumimoji="1" lang="en-US" altLang="ja-JP" b="1" dirty="0">
                              <a:solidFill>
                                <a:schemeClr val="bg1"/>
                              </a:solidFill>
                              <a:latin typeface="ＭＳ 明朝" panose="02020609040205080304" pitchFamily="17" charset="-128"/>
                              <a:ea typeface="ＭＳ 明朝" panose="02020609040205080304" pitchFamily="17" charset="-128"/>
                            </a:rPr>
                            <a:t>2</a:t>
                          </a:r>
                          <a:r>
                            <a:rPr kumimoji="1" lang="ja-JP" altLang="en-US" b="1" dirty="0">
                              <a:solidFill>
                                <a:schemeClr val="bg1"/>
                              </a:solidFill>
                              <a:latin typeface="ＭＳ ゴシック" panose="020B0609070205080204" pitchFamily="49" charset="-128"/>
                              <a:ea typeface="ＭＳ ゴシック" panose="020B0609070205080204" pitchFamily="49" charset="-128"/>
                            </a:rPr>
                            <a:t>試合目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indent="112713" algn="ctr"/>
                          <a:r>
                            <a:rPr kumimoji="1" lang="en-US" altLang="ja-JP" b="0" dirty="0">
                              <a:solidFill>
                                <a:schemeClr val="tx1"/>
                              </a:solidFill>
                              <a:latin typeface="ＭＳ 明朝" panose="02020609040205080304" pitchFamily="17" charset="-128"/>
                              <a:ea typeface="ＭＳ 明朝" panose="02020609040205080304" pitchFamily="17" charset="-128"/>
                            </a:rPr>
                            <a:t>2</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xmlns:a14="http://schemas.microsoft.com/office/drawing/2010/main" val="10002"/>
                      </a:ext>
                    </a:extLst>
                  </a:tr>
                  <a:tr h="370840">
                    <a:tc>
                      <a:txBody>
                        <a:bodyPr/>
                        <a:lstStyle/>
                        <a:p>
                          <a:pPr algn="ctr"/>
                          <a:r>
                            <a:rPr kumimoji="1" lang="en-US" altLang="ja-JP" b="1" dirty="0">
                              <a:solidFill>
                                <a:schemeClr val="bg1"/>
                              </a:solidFill>
                              <a:latin typeface="ＭＳ 明朝" panose="02020609040205080304" pitchFamily="17" charset="-128"/>
                              <a:ea typeface="ＭＳ 明朝" panose="02020609040205080304" pitchFamily="17" charset="-128"/>
                            </a:rPr>
                            <a:t>3</a:t>
                          </a:r>
                          <a:r>
                            <a:rPr kumimoji="1" lang="ja-JP" altLang="en-US" b="1" dirty="0">
                              <a:solidFill>
                                <a:schemeClr val="bg1"/>
                              </a:solidFill>
                              <a:latin typeface="ＭＳ ゴシック" panose="020B0609070205080204" pitchFamily="49" charset="-128"/>
                              <a:ea typeface="ＭＳ ゴシック" panose="020B0609070205080204" pitchFamily="49" charset="-128"/>
                            </a:rPr>
                            <a:t>試合目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indent="120650" algn="ctr"/>
                          <a:r>
                            <a:rPr kumimoji="1" lang="en-US" altLang="ja-JP" b="0" dirty="0">
                              <a:solidFill>
                                <a:schemeClr val="tx1"/>
                              </a:solidFill>
                              <a:latin typeface="ＭＳ 明朝" panose="02020609040205080304" pitchFamily="17" charset="-128"/>
                              <a:ea typeface="ＭＳ 明朝" panose="02020609040205080304" pitchFamily="17" charset="-128"/>
                            </a:rPr>
                            <a:t>9</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xmlns:a14="http://schemas.microsoft.com/office/drawing/2010/main" val="10003"/>
                      </a:ext>
                    </a:extLst>
                  </a:tr>
                  <a:tr h="370840">
                    <a:tc>
                      <a:txBody>
                        <a:bodyPr/>
                        <a:lstStyle/>
                        <a:p>
                          <a:pPr algn="ctr"/>
                          <a:r>
                            <a:rPr kumimoji="1" lang="en-US" altLang="ja-JP" b="1" dirty="0">
                              <a:solidFill>
                                <a:schemeClr val="bg1"/>
                              </a:solidFill>
                              <a:latin typeface="ＭＳ 明朝" panose="02020609040205080304" pitchFamily="17" charset="-128"/>
                              <a:ea typeface="ＭＳ 明朝" panose="02020609040205080304" pitchFamily="17" charset="-128"/>
                            </a:rPr>
                            <a:t>4</a:t>
                          </a:r>
                          <a:r>
                            <a:rPr kumimoji="1" lang="ja-JP" altLang="en-US" b="1" dirty="0">
                              <a:solidFill>
                                <a:schemeClr val="bg1"/>
                              </a:solidFill>
                              <a:latin typeface="ＭＳ ゴシック" panose="020B0609070205080204" pitchFamily="49" charset="-128"/>
                              <a:ea typeface="ＭＳ ゴシック" panose="020B0609070205080204" pitchFamily="49" charset="-128"/>
                            </a:rPr>
                            <a:t>試合目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indent="112713" algn="ctr"/>
                          <a:r>
                            <a:rPr kumimoji="1" lang="en-US" altLang="ja-JP" b="0" dirty="0">
                              <a:solidFill>
                                <a:schemeClr val="tx1"/>
                              </a:solidFill>
                              <a:latin typeface="ＭＳ 明朝" panose="02020609040205080304" pitchFamily="17" charset="-128"/>
                              <a:ea typeface="ＭＳ 明朝" panose="02020609040205080304" pitchFamily="17" charset="-128"/>
                            </a:rPr>
                            <a:t>6</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xmlns:a14="http://schemas.microsoft.com/office/drawing/2010/main" val="10004"/>
                      </a:ext>
                    </a:extLst>
                  </a:tr>
                  <a:tr h="370840">
                    <a:tc>
                      <a:txBody>
                        <a:bodyPr/>
                        <a:lstStyle/>
                        <a:p>
                          <a:pPr algn="ctr"/>
                          <a:r>
                            <a:rPr kumimoji="1" lang="en-US" altLang="ja-JP" b="1" dirty="0">
                              <a:solidFill>
                                <a:schemeClr val="bg1"/>
                              </a:solidFill>
                              <a:latin typeface="ＭＳ 明朝" panose="02020609040205080304" pitchFamily="17" charset="-128"/>
                              <a:ea typeface="ＭＳ 明朝" panose="02020609040205080304" pitchFamily="17" charset="-128"/>
                            </a:rPr>
                            <a:t>5</a:t>
                          </a:r>
                          <a:r>
                            <a:rPr kumimoji="1" lang="ja-JP" altLang="en-US" b="1" dirty="0">
                              <a:solidFill>
                                <a:schemeClr val="bg1"/>
                              </a:solidFill>
                              <a:latin typeface="ＭＳ ゴシック" panose="020B0609070205080204" pitchFamily="49" charset="-128"/>
                              <a:ea typeface="ＭＳ ゴシック" panose="020B0609070205080204" pitchFamily="49" charset="-128"/>
                            </a:rPr>
                            <a:t>試合目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indent="112713" algn="l"/>
                          <a:r>
                            <a:rPr kumimoji="1" lang="en-US" altLang="ja-JP" b="0" dirty="0">
                              <a:solidFill>
                                <a:schemeClr val="tx1"/>
                              </a:solidFill>
                              <a:latin typeface="ＭＳ 明朝" panose="02020609040205080304" pitchFamily="17" charset="-128"/>
                              <a:ea typeface="ＭＳ 明朝" panose="02020609040205080304" pitchFamily="17" charset="-128"/>
                            </a:rPr>
                            <a:t>3</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xmlns:a14="http://schemas.microsoft.com/office/drawing/2010/main" val="10005"/>
                      </a:ext>
                    </a:extLst>
                  </a:tr>
                  <a:tr h="370840">
                    <a:tc>
                      <a:txBody>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30</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xmlns:a14="http://schemas.microsoft.com/office/drawing/2010/main" val="10006"/>
                      </a:ext>
                    </a:extLst>
                  </a:tr>
                </a:tbl>
              </a:graphicData>
            </a:graphic>
          </p:graphicFrame>
        </mc:Fallback>
      </mc:AlternateContent>
      <p:grpSp>
        <p:nvGrpSpPr>
          <p:cNvPr id="16" name="グループ化 15"/>
          <p:cNvGrpSpPr/>
          <p:nvPr/>
        </p:nvGrpSpPr>
        <p:grpSpPr>
          <a:xfrm>
            <a:off x="5121077" y="2564904"/>
            <a:ext cx="530915" cy="2215232"/>
            <a:chOff x="5121077" y="2588620"/>
            <a:chExt cx="530915" cy="2215232"/>
          </a:xfrm>
        </p:grpSpPr>
        <p:sp>
          <p:nvSpPr>
            <p:cNvPr id="17" name="テキスト ボックス 16"/>
            <p:cNvSpPr txBox="1"/>
            <p:nvPr/>
          </p:nvSpPr>
          <p:spPr>
            <a:xfrm>
              <a:off x="5351910" y="2588620"/>
              <a:ext cx="300082" cy="369332"/>
            </a:xfrm>
            <a:prstGeom prst="rect">
              <a:avLst/>
            </a:prstGeom>
            <a:noFill/>
          </p:spPr>
          <p:txBody>
            <a:bodyPr wrap="none" rtlCol="0">
              <a:spAutoFit/>
            </a:bodyPr>
            <a:lstStyle/>
            <a:p>
              <a:pPr algn="ctr"/>
              <a:r>
                <a:rPr kumimoji="1" lang="en-US" altLang="ja-JP" dirty="0">
                  <a:latin typeface="ＭＳ 明朝" panose="02020609040205080304" pitchFamily="17" charset="-128"/>
                  <a:ea typeface="ＭＳ 明朝" panose="02020609040205080304" pitchFamily="17" charset="-128"/>
                </a:rPr>
                <a:t>4</a:t>
              </a:r>
            </a:p>
          </p:txBody>
        </p:sp>
        <p:sp>
          <p:nvSpPr>
            <p:cNvPr id="18" name="テキスト ボックス 17"/>
            <p:cNvSpPr txBox="1"/>
            <p:nvPr/>
          </p:nvSpPr>
          <p:spPr>
            <a:xfrm>
              <a:off x="5121077" y="2967607"/>
              <a:ext cx="530915" cy="369332"/>
            </a:xfrm>
            <a:prstGeom prst="rect">
              <a:avLst/>
            </a:prstGeom>
            <a:noFill/>
          </p:spPr>
          <p:txBody>
            <a:bodyPr wrap="none" rtlCol="0">
              <a:spAutoFit/>
            </a:bodyPr>
            <a:lstStyle/>
            <a:p>
              <a:pPr algn="ctr"/>
              <a:r>
                <a:rPr lang="ja-JP" altLang="en-US" dirty="0">
                  <a:latin typeface="ＭＳ 明朝" panose="02020609040205080304" pitchFamily="17" charset="-128"/>
                  <a:ea typeface="ＭＳ 明朝" panose="02020609040205080304" pitchFamily="17" charset="-128"/>
                </a:rPr>
                <a:t>－</a:t>
              </a:r>
              <a:r>
                <a:rPr lang="en-US" altLang="ja-JP" dirty="0">
                  <a:latin typeface="ＭＳ 明朝" panose="02020609040205080304" pitchFamily="17" charset="-128"/>
                  <a:ea typeface="ＭＳ 明朝" panose="02020609040205080304" pitchFamily="17" charset="-128"/>
                </a:rPr>
                <a:t>4</a:t>
              </a:r>
              <a:endParaRPr kumimoji="1" lang="en-US" altLang="ja-JP" dirty="0">
                <a:latin typeface="ＭＳ 明朝" panose="02020609040205080304" pitchFamily="17" charset="-128"/>
                <a:ea typeface="ＭＳ 明朝" panose="02020609040205080304" pitchFamily="17" charset="-128"/>
              </a:endParaRPr>
            </a:p>
          </p:txBody>
        </p:sp>
        <p:sp>
          <p:nvSpPr>
            <p:cNvPr id="19" name="テキスト ボックス 18"/>
            <p:cNvSpPr txBox="1"/>
            <p:nvPr/>
          </p:nvSpPr>
          <p:spPr>
            <a:xfrm>
              <a:off x="5351910" y="3336749"/>
              <a:ext cx="300082" cy="369332"/>
            </a:xfrm>
            <a:prstGeom prst="rect">
              <a:avLst/>
            </a:prstGeom>
            <a:noFill/>
          </p:spPr>
          <p:txBody>
            <a:bodyPr wrap="none" rtlCol="0">
              <a:spAutoFit/>
            </a:bodyPr>
            <a:lstStyle/>
            <a:p>
              <a:pPr algn="ctr"/>
              <a:r>
                <a:rPr kumimoji="1" lang="en-US" altLang="ja-JP" dirty="0">
                  <a:latin typeface="ＭＳ 明朝" panose="02020609040205080304" pitchFamily="17" charset="-128"/>
                  <a:ea typeface="ＭＳ 明朝" panose="02020609040205080304" pitchFamily="17" charset="-128"/>
                </a:rPr>
                <a:t>3</a:t>
              </a:r>
            </a:p>
          </p:txBody>
        </p:sp>
        <p:sp>
          <p:nvSpPr>
            <p:cNvPr id="20" name="テキスト ボックス 19"/>
            <p:cNvSpPr txBox="1"/>
            <p:nvPr/>
          </p:nvSpPr>
          <p:spPr>
            <a:xfrm>
              <a:off x="5351910" y="3715926"/>
              <a:ext cx="300082" cy="369332"/>
            </a:xfrm>
            <a:prstGeom prst="rect">
              <a:avLst/>
            </a:prstGeom>
            <a:noFill/>
          </p:spPr>
          <p:txBody>
            <a:bodyPr wrap="none" rtlCol="0">
              <a:spAutoFit/>
            </a:bodyPr>
            <a:lstStyle/>
            <a:p>
              <a:pPr algn="ctr"/>
              <a:r>
                <a:rPr kumimoji="1" lang="en-US" altLang="ja-JP" dirty="0">
                  <a:latin typeface="ＭＳ 明朝" panose="02020609040205080304" pitchFamily="17" charset="-128"/>
                  <a:ea typeface="ＭＳ 明朝" panose="02020609040205080304" pitchFamily="17" charset="-128"/>
                </a:rPr>
                <a:t>0</a:t>
              </a:r>
            </a:p>
          </p:txBody>
        </p:sp>
        <p:sp>
          <p:nvSpPr>
            <p:cNvPr id="21" name="テキスト ボックス 20"/>
            <p:cNvSpPr txBox="1"/>
            <p:nvPr/>
          </p:nvSpPr>
          <p:spPr>
            <a:xfrm>
              <a:off x="5121077" y="4075223"/>
              <a:ext cx="530915" cy="369332"/>
            </a:xfrm>
            <a:prstGeom prst="rect">
              <a:avLst/>
            </a:prstGeom>
            <a:noFill/>
          </p:spPr>
          <p:txBody>
            <a:bodyPr wrap="none" rtlCol="0">
              <a:spAutoFit/>
            </a:bodyPr>
            <a:lstStyle/>
            <a:p>
              <a:pPr algn="ctr"/>
              <a:r>
                <a:rPr lang="ja-JP" altLang="en-US" dirty="0">
                  <a:latin typeface="ＭＳ 明朝" panose="02020609040205080304" pitchFamily="17" charset="-128"/>
                  <a:ea typeface="ＭＳ 明朝" panose="02020609040205080304" pitchFamily="17" charset="-128"/>
                </a:rPr>
                <a:t>－</a:t>
              </a:r>
              <a:r>
                <a:rPr lang="en-US" altLang="ja-JP" dirty="0">
                  <a:latin typeface="ＭＳ 明朝" panose="02020609040205080304" pitchFamily="17" charset="-128"/>
                  <a:ea typeface="ＭＳ 明朝" panose="02020609040205080304" pitchFamily="17" charset="-128"/>
                </a:rPr>
                <a:t>3</a:t>
              </a:r>
              <a:endParaRPr kumimoji="1" lang="en-US" altLang="ja-JP" dirty="0">
                <a:latin typeface="ＭＳ 明朝" panose="02020609040205080304" pitchFamily="17" charset="-128"/>
                <a:ea typeface="ＭＳ 明朝" panose="02020609040205080304" pitchFamily="17" charset="-128"/>
              </a:endParaRPr>
            </a:p>
          </p:txBody>
        </p:sp>
        <p:sp>
          <p:nvSpPr>
            <p:cNvPr id="22" name="テキスト ボックス 21"/>
            <p:cNvSpPr txBox="1"/>
            <p:nvPr/>
          </p:nvSpPr>
          <p:spPr>
            <a:xfrm>
              <a:off x="5351910" y="4434520"/>
              <a:ext cx="300082" cy="369332"/>
            </a:xfrm>
            <a:prstGeom prst="rect">
              <a:avLst/>
            </a:prstGeom>
            <a:noFill/>
          </p:spPr>
          <p:txBody>
            <a:bodyPr wrap="none" rtlCol="0">
              <a:spAutoFit/>
            </a:bodyPr>
            <a:lstStyle/>
            <a:p>
              <a:pPr algn="ctr"/>
              <a:r>
                <a:rPr lang="en-US" altLang="ja-JP" dirty="0">
                  <a:latin typeface="ＭＳ 明朝" panose="02020609040205080304" pitchFamily="17" charset="-128"/>
                  <a:ea typeface="ＭＳ 明朝" panose="02020609040205080304" pitchFamily="17" charset="-128"/>
                </a:rPr>
                <a:t>0</a:t>
              </a:r>
              <a:endParaRPr kumimoji="1" lang="en-US" altLang="ja-JP" dirty="0">
                <a:latin typeface="ＭＳ 明朝" panose="02020609040205080304" pitchFamily="17" charset="-128"/>
                <a:ea typeface="ＭＳ 明朝" panose="02020609040205080304" pitchFamily="17" charset="-128"/>
              </a:endParaRPr>
            </a:p>
          </p:txBody>
        </p:sp>
      </p:grpSp>
      <p:grpSp>
        <p:nvGrpSpPr>
          <p:cNvPr id="23" name="グループ化 22"/>
          <p:cNvGrpSpPr/>
          <p:nvPr/>
        </p:nvGrpSpPr>
        <p:grpSpPr>
          <a:xfrm>
            <a:off x="6666772" y="2581920"/>
            <a:ext cx="415499" cy="2215232"/>
            <a:chOff x="5178786" y="2588620"/>
            <a:chExt cx="415499" cy="2215232"/>
          </a:xfrm>
        </p:grpSpPr>
        <p:sp>
          <p:nvSpPr>
            <p:cNvPr id="24" name="テキスト ボックス 23"/>
            <p:cNvSpPr txBox="1"/>
            <p:nvPr/>
          </p:nvSpPr>
          <p:spPr>
            <a:xfrm>
              <a:off x="5178786" y="2588620"/>
              <a:ext cx="415499" cy="369332"/>
            </a:xfrm>
            <a:prstGeom prst="rect">
              <a:avLst/>
            </a:prstGeom>
            <a:noFill/>
          </p:spPr>
          <p:txBody>
            <a:bodyPr wrap="none" rtlCol="0">
              <a:spAutoFit/>
            </a:bodyPr>
            <a:lstStyle/>
            <a:p>
              <a:pPr algn="ctr"/>
              <a:r>
                <a:rPr lang="en-US" altLang="ja-JP" dirty="0">
                  <a:latin typeface="ＭＳ 明朝" panose="02020609040205080304" pitchFamily="17" charset="-128"/>
                  <a:ea typeface="ＭＳ 明朝" panose="02020609040205080304" pitchFamily="17" charset="-128"/>
                </a:rPr>
                <a:t>16</a:t>
              </a:r>
              <a:endParaRPr kumimoji="1" lang="en-US" altLang="ja-JP" dirty="0">
                <a:latin typeface="ＭＳ 明朝" panose="02020609040205080304" pitchFamily="17" charset="-128"/>
                <a:ea typeface="ＭＳ 明朝" panose="02020609040205080304" pitchFamily="17" charset="-128"/>
              </a:endParaRPr>
            </a:p>
          </p:txBody>
        </p:sp>
        <p:sp>
          <p:nvSpPr>
            <p:cNvPr id="25" name="テキスト ボックス 24"/>
            <p:cNvSpPr txBox="1"/>
            <p:nvPr/>
          </p:nvSpPr>
          <p:spPr>
            <a:xfrm>
              <a:off x="5178786" y="2967607"/>
              <a:ext cx="415499" cy="369332"/>
            </a:xfrm>
            <a:prstGeom prst="rect">
              <a:avLst/>
            </a:prstGeom>
            <a:noFill/>
          </p:spPr>
          <p:txBody>
            <a:bodyPr wrap="none" rtlCol="0">
              <a:spAutoFit/>
            </a:bodyPr>
            <a:lstStyle/>
            <a:p>
              <a:pPr algn="ctr"/>
              <a:r>
                <a:rPr kumimoji="1" lang="en-US" altLang="ja-JP" dirty="0">
                  <a:latin typeface="ＭＳ 明朝" panose="02020609040205080304" pitchFamily="17" charset="-128"/>
                  <a:ea typeface="ＭＳ 明朝" panose="02020609040205080304" pitchFamily="17" charset="-128"/>
                </a:rPr>
                <a:t>16</a:t>
              </a:r>
            </a:p>
          </p:txBody>
        </p:sp>
        <p:sp>
          <p:nvSpPr>
            <p:cNvPr id="26" name="テキスト ボックス 25"/>
            <p:cNvSpPr txBox="1"/>
            <p:nvPr/>
          </p:nvSpPr>
          <p:spPr>
            <a:xfrm>
              <a:off x="5294203" y="3336749"/>
              <a:ext cx="300082" cy="369332"/>
            </a:xfrm>
            <a:prstGeom prst="rect">
              <a:avLst/>
            </a:prstGeom>
            <a:noFill/>
          </p:spPr>
          <p:txBody>
            <a:bodyPr wrap="none" rtlCol="0">
              <a:spAutoFit/>
            </a:bodyPr>
            <a:lstStyle/>
            <a:p>
              <a:pPr algn="ctr"/>
              <a:r>
                <a:rPr lang="en-US" altLang="ja-JP" dirty="0">
                  <a:latin typeface="ＭＳ 明朝" panose="02020609040205080304" pitchFamily="17" charset="-128"/>
                  <a:ea typeface="ＭＳ 明朝" panose="02020609040205080304" pitchFamily="17" charset="-128"/>
                </a:rPr>
                <a:t>9</a:t>
              </a:r>
              <a:endParaRPr kumimoji="1" lang="en-US" altLang="ja-JP" dirty="0">
                <a:latin typeface="ＭＳ 明朝" panose="02020609040205080304" pitchFamily="17" charset="-128"/>
                <a:ea typeface="ＭＳ 明朝" panose="02020609040205080304" pitchFamily="17" charset="-128"/>
              </a:endParaRPr>
            </a:p>
          </p:txBody>
        </p:sp>
        <p:sp>
          <p:nvSpPr>
            <p:cNvPr id="27" name="テキスト ボックス 26"/>
            <p:cNvSpPr txBox="1"/>
            <p:nvPr/>
          </p:nvSpPr>
          <p:spPr>
            <a:xfrm>
              <a:off x="5294203" y="3715926"/>
              <a:ext cx="300082" cy="369332"/>
            </a:xfrm>
            <a:prstGeom prst="rect">
              <a:avLst/>
            </a:prstGeom>
            <a:noFill/>
          </p:spPr>
          <p:txBody>
            <a:bodyPr wrap="none" rtlCol="0">
              <a:spAutoFit/>
            </a:bodyPr>
            <a:lstStyle/>
            <a:p>
              <a:pPr algn="ctr"/>
              <a:r>
                <a:rPr lang="en-US" altLang="ja-JP" dirty="0">
                  <a:latin typeface="ＭＳ 明朝" panose="02020609040205080304" pitchFamily="17" charset="-128"/>
                  <a:ea typeface="ＭＳ 明朝" panose="02020609040205080304" pitchFamily="17" charset="-128"/>
                </a:rPr>
                <a:t>0</a:t>
              </a:r>
              <a:endParaRPr kumimoji="1" lang="en-US" altLang="ja-JP" dirty="0">
                <a:latin typeface="ＭＳ 明朝" panose="02020609040205080304" pitchFamily="17" charset="-128"/>
                <a:ea typeface="ＭＳ 明朝" panose="02020609040205080304" pitchFamily="17" charset="-128"/>
              </a:endParaRPr>
            </a:p>
          </p:txBody>
        </p:sp>
        <p:sp>
          <p:nvSpPr>
            <p:cNvPr id="28" name="テキスト ボックス 27"/>
            <p:cNvSpPr txBox="1"/>
            <p:nvPr/>
          </p:nvSpPr>
          <p:spPr>
            <a:xfrm>
              <a:off x="5294203" y="4075223"/>
              <a:ext cx="300082" cy="369332"/>
            </a:xfrm>
            <a:prstGeom prst="rect">
              <a:avLst/>
            </a:prstGeom>
            <a:noFill/>
          </p:spPr>
          <p:txBody>
            <a:bodyPr wrap="none" rtlCol="0">
              <a:spAutoFit/>
            </a:bodyPr>
            <a:lstStyle/>
            <a:p>
              <a:pPr algn="ctr"/>
              <a:r>
                <a:rPr lang="en-US" altLang="ja-JP" dirty="0">
                  <a:latin typeface="ＭＳ 明朝" panose="02020609040205080304" pitchFamily="17" charset="-128"/>
                  <a:ea typeface="ＭＳ 明朝" panose="02020609040205080304" pitchFamily="17" charset="-128"/>
                </a:rPr>
                <a:t>9</a:t>
              </a:r>
              <a:endParaRPr kumimoji="1" lang="en-US" altLang="ja-JP" dirty="0">
                <a:latin typeface="ＭＳ 明朝" panose="02020609040205080304" pitchFamily="17" charset="-128"/>
                <a:ea typeface="ＭＳ 明朝" panose="02020609040205080304" pitchFamily="17" charset="-128"/>
              </a:endParaRPr>
            </a:p>
          </p:txBody>
        </p:sp>
        <p:sp>
          <p:nvSpPr>
            <p:cNvPr id="29" name="テキスト ボックス 28"/>
            <p:cNvSpPr txBox="1"/>
            <p:nvPr/>
          </p:nvSpPr>
          <p:spPr>
            <a:xfrm>
              <a:off x="5178786" y="4434520"/>
              <a:ext cx="415499" cy="369332"/>
            </a:xfrm>
            <a:prstGeom prst="rect">
              <a:avLst/>
            </a:prstGeom>
            <a:noFill/>
          </p:spPr>
          <p:txBody>
            <a:bodyPr wrap="none" rtlCol="0">
              <a:spAutoFit/>
            </a:bodyPr>
            <a:lstStyle/>
            <a:p>
              <a:pPr algn="ctr"/>
              <a:r>
                <a:rPr lang="en-US" altLang="ja-JP" dirty="0">
                  <a:latin typeface="ＭＳ 明朝" panose="02020609040205080304" pitchFamily="17" charset="-128"/>
                  <a:ea typeface="ＭＳ 明朝" panose="02020609040205080304" pitchFamily="17" charset="-128"/>
                </a:rPr>
                <a:t>50</a:t>
              </a:r>
              <a:endParaRPr kumimoji="1" lang="en-US" altLang="ja-JP" dirty="0">
                <a:latin typeface="ＭＳ 明朝" panose="02020609040205080304" pitchFamily="17" charset="-128"/>
                <a:ea typeface="ＭＳ 明朝" panose="02020609040205080304" pitchFamily="17" charset="-128"/>
              </a:endParaRPr>
            </a:p>
          </p:txBody>
        </p:sp>
      </p:grpSp>
      <p:sp>
        <p:nvSpPr>
          <p:cNvPr id="38" name="角丸四角形 37"/>
          <p:cNvSpPr/>
          <p:nvPr/>
        </p:nvSpPr>
        <p:spPr>
          <a:xfrm>
            <a:off x="251560" y="911935"/>
            <a:ext cx="720000" cy="396000"/>
          </a:xfrm>
          <a:prstGeom prst="roundRect">
            <a:avLst/>
          </a:prstGeom>
          <a:solidFill>
            <a:schemeClr val="accent4">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251520" y="879103"/>
            <a:ext cx="720080" cy="461665"/>
          </a:xfrm>
          <a:prstGeom prst="rect">
            <a:avLst/>
          </a:prstGeom>
          <a:noFill/>
        </p:spPr>
        <p:txBody>
          <a:bodyPr wrap="square" rtlCol="0">
            <a:spAutoFit/>
          </a:bodyPr>
          <a:lstStyle/>
          <a:p>
            <a:r>
              <a:rPr kumimoji="1" lang="ja-JP" altLang="en-US" sz="2400" dirty="0">
                <a:latin typeface="HGPｺﾞｼｯｸE" panose="020B0900000000000000" pitchFamily="50" charset="-128"/>
                <a:ea typeface="HGPｺﾞｼｯｸE" panose="020B0900000000000000" pitchFamily="50" charset="-128"/>
              </a:rPr>
              <a:t>問９</a:t>
            </a:r>
          </a:p>
        </p:txBody>
      </p:sp>
      <p:sp>
        <p:nvSpPr>
          <p:cNvPr id="34" name="タイトル 1"/>
          <p:cNvSpPr txBox="1">
            <a:spLocks/>
          </p:cNvSpPr>
          <p:nvPr/>
        </p:nvSpPr>
        <p:spPr bwMode="auto">
          <a:xfrm>
            <a:off x="257175" y="84138"/>
            <a:ext cx="8515350"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４ 分散と標準偏差　</a:t>
            </a:r>
            <a:r>
              <a:rPr lang="ja-JP" altLang="en-US" sz="2800" b="1" dirty="0">
                <a:solidFill>
                  <a:schemeClr val="accent2">
                    <a:lumMod val="50000"/>
                  </a:schemeClr>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p.135)</a:t>
            </a:r>
            <a:endParaRPr lang="ja-JP" altLang="en-US" sz="1600" b="1" dirty="0">
              <a:solidFill>
                <a:schemeClr val="tx1"/>
              </a:solidFill>
              <a:latin typeface="+mn-ea"/>
            </a:endParaRPr>
          </a:p>
        </p:txBody>
      </p:sp>
      <p:sp>
        <p:nvSpPr>
          <p:cNvPr id="2" name="正方形/長方形 1"/>
          <p:cNvSpPr/>
          <p:nvPr/>
        </p:nvSpPr>
        <p:spPr>
          <a:xfrm>
            <a:off x="971600" y="5157192"/>
            <a:ext cx="7777162" cy="1200329"/>
          </a:xfrm>
          <a:prstGeom prst="rect">
            <a:avLst/>
          </a:prstGeom>
        </p:spPr>
        <p:txBody>
          <a:bodyPr wrap="square">
            <a:spAutoFit/>
          </a:bodyPr>
          <a:lstStyle/>
          <a:p>
            <a:pPr>
              <a:spcAft>
                <a:spcPts val="0"/>
              </a:spcAft>
            </a:pPr>
            <a:r>
              <a:rPr lang="ja-JP" altLang="ja-JP" sz="2400" kern="0" dirty="0">
                <a:latin typeface="ＭＳ ゴシック" panose="020B0609070205080204" pitchFamily="49" charset="-128"/>
                <a:ea typeface="ＭＳ ゴシック" panose="020B0609070205080204" pitchFamily="49" charset="-128"/>
                <a:cs typeface="HiraMinPro-W3-Identity-H"/>
              </a:rPr>
              <a:t>教科書</a:t>
            </a:r>
            <a:r>
              <a:rPr lang="en-US" altLang="ja-JP" sz="2400" kern="0" dirty="0">
                <a:latin typeface="ＭＳ 明朝" panose="02020609040205080304" pitchFamily="17" charset="-128"/>
                <a:ea typeface="ＭＳ 明朝" panose="02020609040205080304" pitchFamily="17" charset="-128"/>
                <a:cs typeface="TSMath-Roman"/>
              </a:rPr>
              <a:t>134</a:t>
            </a:r>
            <a:r>
              <a:rPr lang="ja-JP" altLang="en-US" sz="2400" kern="0" dirty="0">
                <a:latin typeface="ＭＳ ゴシック" panose="020B0609070205080204" pitchFamily="49" charset="-128"/>
                <a:ea typeface="ＭＳ ゴシック" panose="020B0609070205080204" pitchFamily="49" charset="-128"/>
                <a:cs typeface="HiraMinPro-W3-Identity-H"/>
              </a:rPr>
              <a:t>ページよ</a:t>
            </a:r>
            <a:r>
              <a:rPr lang="ja-JP" altLang="ja-JP" sz="2400" kern="0" dirty="0">
                <a:latin typeface="ＭＳ ゴシック" panose="020B0609070205080204" pitchFamily="49" charset="-128"/>
                <a:ea typeface="ＭＳ ゴシック" panose="020B0609070205080204" pitchFamily="49" charset="-128"/>
                <a:cs typeface="HiraMinPro-W3-Identity-H"/>
              </a:rPr>
              <a:t>り，</a:t>
            </a:r>
            <a:r>
              <a:rPr lang="en-US" altLang="ja-JP" sz="2400" kern="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ja-JP" sz="2400" kern="0" dirty="0">
                <a:latin typeface="ＭＳ ゴシック" panose="020B0609070205080204" pitchFamily="49" charset="-128"/>
                <a:ea typeface="ＭＳ ゴシック" panose="020B0609070205080204" pitchFamily="49" charset="-128"/>
                <a:cs typeface="HiraMinPro-W3-Identity-H"/>
              </a:rPr>
              <a:t>投手が奪った三振の個数の平均値は</a:t>
            </a:r>
            <a:r>
              <a:rPr lang="en-US" altLang="ja-JP" sz="2400" kern="0" dirty="0">
                <a:latin typeface="ＭＳ 明朝" panose="02020609040205080304" pitchFamily="17" charset="-128"/>
                <a:ea typeface="ＭＳ 明朝" panose="02020609040205080304" pitchFamily="17" charset="-128"/>
                <a:cs typeface="TSMath-Roman"/>
              </a:rPr>
              <a:t>6</a:t>
            </a:r>
            <a:r>
              <a:rPr lang="ja-JP" altLang="ja-JP" sz="2400" kern="0" dirty="0">
                <a:latin typeface="ＭＳ ゴシック" panose="020B0609070205080204" pitchFamily="49" charset="-128"/>
                <a:ea typeface="ＭＳ ゴシック" panose="020B0609070205080204" pitchFamily="49" charset="-128"/>
                <a:cs typeface="HiraMinPro-W3-Identity-H"/>
              </a:rPr>
              <a:t>個である。このことから，偏差，偏差の</a:t>
            </a:r>
            <a:r>
              <a:rPr lang="en-US" altLang="ja-JP" sz="2400" kern="0" dirty="0">
                <a:latin typeface="ＭＳ 明朝" panose="02020609040205080304" pitchFamily="17" charset="-128"/>
                <a:ea typeface="ＭＳ 明朝" panose="02020609040205080304" pitchFamily="17" charset="-128"/>
                <a:cs typeface="TSMath-Roman"/>
              </a:rPr>
              <a:t>2</a:t>
            </a:r>
            <a:r>
              <a:rPr lang="ja-JP" altLang="ja-JP" sz="2400" kern="0" dirty="0">
                <a:latin typeface="ＭＳ ゴシック" panose="020B0609070205080204" pitchFamily="49" charset="-128"/>
                <a:ea typeface="ＭＳ ゴシック" panose="020B0609070205080204" pitchFamily="49" charset="-128"/>
                <a:cs typeface="HiraMinPro-W3-Identity-H"/>
              </a:rPr>
              <a:t>乗を計算すると</a:t>
            </a:r>
            <a:r>
              <a:rPr lang="ja-JP" altLang="ja-JP" sz="2400" kern="0" dirty="0" smtClean="0">
                <a:latin typeface="ＭＳ ゴシック" panose="020B0609070205080204" pitchFamily="49" charset="-128"/>
                <a:ea typeface="ＭＳ ゴシック" panose="020B0609070205080204" pitchFamily="49" charset="-128"/>
                <a:cs typeface="HiraMinPro-W3-Identity-H"/>
              </a:rPr>
              <a:t>，</a:t>
            </a:r>
            <a:r>
              <a:rPr lang="ja-JP" altLang="en-US" sz="2400" kern="0" dirty="0" smtClean="0">
                <a:latin typeface="ＭＳ ゴシック" panose="020B0609070205080204" pitchFamily="49" charset="-128"/>
                <a:ea typeface="ＭＳ ゴシック" panose="020B0609070205080204" pitchFamily="49" charset="-128"/>
                <a:cs typeface="HiraMinPro-W3-Identity-H"/>
              </a:rPr>
              <a:t>上の</a:t>
            </a:r>
            <a:r>
              <a:rPr lang="ja-JP" altLang="ja-JP" sz="2400" kern="0" dirty="0" smtClean="0">
                <a:latin typeface="ＭＳ ゴシック" panose="020B0609070205080204" pitchFamily="49" charset="-128"/>
                <a:ea typeface="ＭＳ ゴシック" panose="020B0609070205080204" pitchFamily="49" charset="-128"/>
                <a:cs typeface="HiraMinPro-W3-Identity-H"/>
              </a:rPr>
              <a:t>表</a:t>
            </a:r>
            <a:r>
              <a:rPr lang="ja-JP" altLang="ja-JP" sz="2400" kern="0" dirty="0">
                <a:latin typeface="ＭＳ ゴシック" panose="020B0609070205080204" pitchFamily="49" charset="-128"/>
                <a:ea typeface="ＭＳ ゴシック" panose="020B0609070205080204" pitchFamily="49" charset="-128"/>
                <a:cs typeface="HiraMinPro-W3-Identity-H"/>
              </a:rPr>
              <a:t>のようになる。</a:t>
            </a:r>
            <a:endParaRPr lang="ja-JP" altLang="ja-JP" sz="2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67270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p:cNvSpPr/>
          <p:nvPr/>
        </p:nvSpPr>
        <p:spPr>
          <a:xfrm>
            <a:off x="971600" y="260648"/>
            <a:ext cx="2980624" cy="461665"/>
          </a:xfrm>
          <a:prstGeom prst="rect">
            <a:avLst/>
          </a:prstGeom>
        </p:spPr>
        <p:txBody>
          <a:bodyPr wrap="square">
            <a:spAutoFit/>
          </a:bodyPr>
          <a:lstStyle/>
          <a:p>
            <a:pPr>
              <a:spcAft>
                <a:spcPts val="0"/>
              </a:spcAft>
            </a:pPr>
            <a:r>
              <a:rPr lang="ja-JP" altLang="ja-JP" sz="2400" b="1" kern="0" dirty="0">
                <a:solidFill>
                  <a:srgbClr val="FF0000"/>
                </a:solidFill>
                <a:latin typeface="ＭＳ ゴシック" panose="020B0609070205080204" pitchFamily="49" charset="-128"/>
                <a:ea typeface="ＭＳ ゴシック" panose="020B0609070205080204" pitchFamily="49" charset="-128"/>
                <a:cs typeface="HiraKakuStd-W5-Identity-H"/>
              </a:rPr>
              <a:t>分散</a:t>
            </a:r>
            <a:r>
              <a:rPr lang="ja-JP" altLang="ja-JP" sz="2400" kern="0" dirty="0">
                <a:latin typeface="ＭＳ ゴシック" panose="020B0609070205080204" pitchFamily="49" charset="-128"/>
                <a:ea typeface="ＭＳ ゴシック" panose="020B0609070205080204" pitchFamily="49" charset="-128"/>
                <a:cs typeface="HiraMinPro-W3-Identity-H"/>
              </a:rPr>
              <a:t>を</a:t>
            </a:r>
            <a:r>
              <a:rPr lang="en-US" altLang="ja-JP" sz="2400" i="1" kern="0" dirty="0">
                <a:latin typeface="Times New Roman" panose="02020603050405020304" pitchFamily="18" charset="0"/>
                <a:ea typeface="+mn-ea"/>
                <a:cs typeface="Times New Roman" panose="02020603050405020304" pitchFamily="18" charset="0"/>
              </a:rPr>
              <a:t>s</a:t>
            </a:r>
            <a:r>
              <a:rPr lang="en-US" altLang="ja-JP" sz="2400" kern="0" baseline="30000" dirty="0">
                <a:latin typeface="ＭＳ 明朝" panose="02020609040205080304" pitchFamily="17" charset="-128"/>
                <a:ea typeface="ＭＳ 明朝" panose="02020609040205080304" pitchFamily="17" charset="-128"/>
                <a:cs typeface="TSMathS-Roman"/>
              </a:rPr>
              <a:t>2</a:t>
            </a:r>
            <a:r>
              <a:rPr lang="en-US" altLang="ja-JP" sz="2400" kern="0" dirty="0">
                <a:latin typeface="+mn-ea"/>
                <a:ea typeface="+mn-ea"/>
                <a:cs typeface="TSMathS-Roman"/>
              </a:rPr>
              <a:t> </a:t>
            </a:r>
            <a:r>
              <a:rPr lang="ja-JP" altLang="ja-JP" sz="2400" kern="0" dirty="0">
                <a:latin typeface="ＭＳ ゴシック" panose="020B0609070205080204" pitchFamily="49" charset="-128"/>
                <a:ea typeface="ＭＳ ゴシック" panose="020B0609070205080204" pitchFamily="49" charset="-128"/>
                <a:cs typeface="HiraMinPro-W3-Identity-H"/>
              </a:rPr>
              <a:t>とすると</a:t>
            </a:r>
            <a:endParaRPr lang="ja-JP" altLang="ja-JP" sz="2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528" y="999831"/>
            <a:ext cx="1097280" cy="617220"/>
          </a:xfrm>
          <a:prstGeom prst="rect">
            <a:avLst/>
          </a:prstGeom>
        </p:spPr>
      </p:pic>
      <p:sp>
        <p:nvSpPr>
          <p:cNvPr id="6" name="正方形/長方形 5"/>
          <p:cNvSpPr/>
          <p:nvPr/>
        </p:nvSpPr>
        <p:spPr>
          <a:xfrm>
            <a:off x="1971581" y="1815207"/>
            <a:ext cx="800219" cy="461665"/>
          </a:xfrm>
          <a:prstGeom prst="rect">
            <a:avLst/>
          </a:prstGeom>
        </p:spPr>
        <p:txBody>
          <a:bodyPr wrap="none">
            <a:spAutoFit/>
          </a:bodyPr>
          <a:lstStyle/>
          <a:p>
            <a:r>
              <a:rPr lang="ja-JP" altLang="ja-JP" sz="2400" dirty="0">
                <a:ea typeface="ＭＳ 明朝" panose="02020609040205080304" pitchFamily="17" charset="-128"/>
                <a:cs typeface="TSMath-Roman"/>
              </a:rPr>
              <a:t>＝</a:t>
            </a:r>
            <a:r>
              <a:rPr lang="en-US" altLang="ja-JP" sz="2400" b="1" dirty="0">
                <a:solidFill>
                  <a:srgbClr val="FF0000"/>
                </a:solidFill>
                <a:latin typeface="ＭＳ 明朝" panose="02020609040205080304" pitchFamily="17" charset="-128"/>
                <a:cs typeface="TSMath-Bold"/>
              </a:rPr>
              <a:t>10</a:t>
            </a:r>
            <a:endParaRPr lang="ja-JP" altLang="en-US" sz="2400" b="1" dirty="0">
              <a:solidFill>
                <a:srgbClr val="FF0000"/>
              </a:solidFill>
            </a:endParaRPr>
          </a:p>
        </p:txBody>
      </p:sp>
      <p:sp>
        <p:nvSpPr>
          <p:cNvPr id="7" name="正方形/長方形 6"/>
          <p:cNvSpPr/>
          <p:nvPr/>
        </p:nvSpPr>
        <p:spPr>
          <a:xfrm>
            <a:off x="971600" y="2347434"/>
            <a:ext cx="3412672" cy="461665"/>
          </a:xfrm>
          <a:prstGeom prst="rect">
            <a:avLst/>
          </a:prstGeom>
        </p:spPr>
        <p:txBody>
          <a:bodyPr wrap="square">
            <a:spAutoFit/>
          </a:bodyPr>
          <a:lstStyle/>
          <a:p>
            <a:pPr>
              <a:spcAft>
                <a:spcPts val="0"/>
              </a:spcAft>
            </a:pPr>
            <a:r>
              <a:rPr lang="ja-JP" altLang="ja-JP" sz="2400" b="1" kern="0" dirty="0">
                <a:solidFill>
                  <a:srgbClr val="FF0000"/>
                </a:solidFill>
                <a:latin typeface="ＭＳ ゴシック" panose="020B0609070205080204" pitchFamily="49" charset="-128"/>
                <a:ea typeface="ＭＳ ゴシック" panose="020B0609070205080204" pitchFamily="49" charset="-128"/>
                <a:cs typeface="HiraKakuStd-W5-Identity-H"/>
              </a:rPr>
              <a:t>標準偏差</a:t>
            </a:r>
            <a:r>
              <a:rPr lang="ja-JP" altLang="ja-JP" sz="2400" kern="0" dirty="0">
                <a:latin typeface="ＭＳ ゴシック" panose="020B0609070205080204" pitchFamily="49" charset="-128"/>
                <a:ea typeface="ＭＳ ゴシック" panose="020B0609070205080204" pitchFamily="49" charset="-128"/>
                <a:cs typeface="HiraMinPro-W3-Identity-H"/>
              </a:rPr>
              <a:t>を</a:t>
            </a:r>
            <a:r>
              <a:rPr lang="en-US" altLang="ja-JP" sz="2400" i="1" kern="0" dirty="0">
                <a:latin typeface="Times New Roman" panose="02020603050405020304" pitchFamily="18" charset="0"/>
                <a:cs typeface="Times New Roman" panose="02020603050405020304" pitchFamily="18" charset="0"/>
              </a:rPr>
              <a:t>s</a:t>
            </a:r>
            <a:r>
              <a:rPr lang="ja-JP" altLang="ja-JP" sz="2400" kern="0" dirty="0">
                <a:latin typeface="ＭＳ ゴシック" panose="020B0609070205080204" pitchFamily="49" charset="-128"/>
                <a:ea typeface="ＭＳ ゴシック" panose="020B0609070205080204" pitchFamily="49" charset="-128"/>
                <a:cs typeface="HiraMinPro-W3-Identity-H"/>
              </a:rPr>
              <a:t>とすると</a:t>
            </a:r>
            <a:endParaRPr lang="ja-JP" altLang="ja-JP" sz="2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8" name="正方形/長方形 7"/>
          <p:cNvSpPr/>
          <p:nvPr/>
        </p:nvSpPr>
        <p:spPr>
          <a:xfrm>
            <a:off x="1205880" y="3566610"/>
            <a:ext cx="2502024" cy="461665"/>
          </a:xfrm>
          <a:prstGeom prst="rect">
            <a:avLst/>
          </a:prstGeom>
        </p:spPr>
        <p:txBody>
          <a:bodyPr wrap="square">
            <a:spAutoFit/>
          </a:bodyPr>
          <a:lstStyle/>
          <a:p>
            <a:pPr indent="629285">
              <a:spcAft>
                <a:spcPts val="0"/>
              </a:spcAft>
            </a:pPr>
            <a:r>
              <a:rPr lang="ja-JP" altLang="ja-JP" sz="2400" kern="0" dirty="0">
                <a:latin typeface="Century" panose="02040604050505020304" pitchFamily="18" charset="0"/>
                <a:ea typeface="ＭＳ 明朝" panose="02020609040205080304" pitchFamily="17" charset="-128"/>
                <a:cs typeface="TSMath-Roman"/>
              </a:rPr>
              <a:t>＝</a:t>
            </a:r>
            <a:r>
              <a:rPr lang="en-US" altLang="ja-JP" sz="2400" kern="0" dirty="0">
                <a:latin typeface="ＭＳ 明朝" panose="02020609040205080304" pitchFamily="17" charset="-128"/>
                <a:ea typeface="ＭＳ 明朝" panose="02020609040205080304" pitchFamily="17" charset="-128"/>
                <a:cs typeface="TSMath-Roman"/>
              </a:rPr>
              <a:t>3.1622</a:t>
            </a:r>
            <a:r>
              <a:rPr lang="en-US" altLang="ja-JP" sz="2400" kern="0" dirty="0">
                <a:latin typeface="HG丸ｺﾞｼｯｸM-PRO" panose="020F0600000000000000" pitchFamily="50" charset="-128"/>
                <a:ea typeface="ＭＳ 明朝" panose="02020609040205080304" pitchFamily="17" charset="-128"/>
                <a:cs typeface="TSMMBinary"/>
              </a:rPr>
              <a:t>…</a:t>
            </a:r>
          </a:p>
        </p:txBody>
      </p:sp>
      <p:sp>
        <p:nvSpPr>
          <p:cNvPr id="30" name="正方形/長方形 29"/>
          <p:cNvSpPr/>
          <p:nvPr/>
        </p:nvSpPr>
        <p:spPr>
          <a:xfrm>
            <a:off x="1187624" y="4191471"/>
            <a:ext cx="2502024" cy="461665"/>
          </a:xfrm>
          <a:prstGeom prst="rect">
            <a:avLst/>
          </a:prstGeom>
        </p:spPr>
        <p:txBody>
          <a:bodyPr wrap="square">
            <a:spAutoFit/>
          </a:bodyPr>
          <a:lstStyle/>
          <a:p>
            <a:pPr indent="629285">
              <a:spcAft>
                <a:spcPts val="0"/>
              </a:spcAft>
            </a:pPr>
            <a:r>
              <a:rPr lang="ja-JP" altLang="ja-JP" sz="2400" kern="0" dirty="0">
                <a:latin typeface="Century" panose="02040604050505020304" pitchFamily="18" charset="0"/>
                <a:ea typeface="ＭＳ 明朝" panose="02020609040205080304" pitchFamily="17" charset="-128"/>
                <a:cs typeface="TSMMRelation"/>
              </a:rPr>
              <a:t>≒</a:t>
            </a:r>
            <a:r>
              <a:rPr lang="en-US" altLang="ja-JP" sz="2400" b="1" kern="0" dirty="0" smtClean="0">
                <a:solidFill>
                  <a:srgbClr val="FF0000"/>
                </a:solidFill>
                <a:latin typeface="ＭＳ 明朝" panose="02020609040205080304" pitchFamily="17" charset="-128"/>
                <a:ea typeface="ＭＳ 明朝" panose="02020609040205080304" pitchFamily="17" charset="-128"/>
                <a:cs typeface="TSMath-Bold"/>
              </a:rPr>
              <a:t>3</a:t>
            </a:r>
            <a:r>
              <a:rPr lang="en-US" altLang="ja-JP" sz="2400" b="1" kern="0" dirty="0" smtClean="0">
                <a:solidFill>
                  <a:srgbClr val="FF0000"/>
                </a:solidFill>
                <a:latin typeface="HG丸ｺﾞｼｯｸM-PRO" panose="020F0600000000000000" pitchFamily="50" charset="-128"/>
                <a:ea typeface="ＭＳ 明朝" panose="02020609040205080304" pitchFamily="17" charset="-128"/>
                <a:cs typeface="TSMath-Bold"/>
              </a:rPr>
              <a:t>.</a:t>
            </a:r>
            <a:r>
              <a:rPr lang="en-US" altLang="ja-JP" sz="2400" b="1" kern="0" dirty="0" smtClean="0">
                <a:solidFill>
                  <a:srgbClr val="FF0000"/>
                </a:solidFill>
                <a:latin typeface="ＭＳ 明朝" panose="02020609040205080304" pitchFamily="17" charset="-128"/>
                <a:ea typeface="ＭＳ 明朝" panose="02020609040205080304" pitchFamily="17" charset="-128"/>
                <a:cs typeface="TSMath-Bold"/>
              </a:rPr>
              <a:t>16</a:t>
            </a:r>
            <a:r>
              <a:rPr lang="en-US" altLang="ja-JP" sz="2400" b="1" kern="0" dirty="0">
                <a:solidFill>
                  <a:srgbClr val="FF0000"/>
                </a:solidFill>
                <a:latin typeface="ＭＳ ゴシック" panose="020B0609070205080204" pitchFamily="49" charset="-128"/>
                <a:ea typeface="ＭＳ ゴシック" panose="020B0609070205080204" pitchFamily="49" charset="-128"/>
                <a:cs typeface="TSMath-Bold"/>
              </a:rPr>
              <a:t> </a:t>
            </a:r>
            <a:r>
              <a:rPr lang="en-US" altLang="ja-JP" sz="2400" b="1" kern="0" dirty="0" smtClean="0">
                <a:solidFill>
                  <a:srgbClr val="FF0000"/>
                </a:solidFill>
                <a:latin typeface="ＭＳ ゴシック" panose="020B0609070205080204" pitchFamily="49" charset="-128"/>
                <a:ea typeface="ＭＳ ゴシック" panose="020B0609070205080204" pitchFamily="49" charset="-128"/>
                <a:cs typeface="TSMath-Bold"/>
              </a:rPr>
              <a:t>(</a:t>
            </a:r>
            <a:r>
              <a:rPr lang="ja-JP" altLang="ja-JP" sz="2400" b="1" kern="0" dirty="0">
                <a:solidFill>
                  <a:srgbClr val="FF0000"/>
                </a:solidFill>
                <a:latin typeface="ＭＳ ゴシック" panose="020B0609070205080204" pitchFamily="49" charset="-128"/>
                <a:ea typeface="ＭＳ ゴシック" panose="020B0609070205080204" pitchFamily="49" charset="-128"/>
                <a:cs typeface="HiraKakuStd-W5-Identity-H"/>
              </a:rPr>
              <a:t>個</a:t>
            </a:r>
            <a:r>
              <a:rPr lang="en-US" altLang="ja-JP" sz="2400" b="1" kern="0" dirty="0">
                <a:solidFill>
                  <a:srgbClr val="FF0000"/>
                </a:solidFill>
                <a:latin typeface="ＭＳ ゴシック" panose="020B0609070205080204" pitchFamily="49" charset="-128"/>
                <a:ea typeface="ＭＳ ゴシック" panose="020B0609070205080204" pitchFamily="49" charset="-128"/>
                <a:cs typeface="TSMath-Bold"/>
              </a:rPr>
              <a:t>)</a:t>
            </a:r>
            <a:endParaRPr lang="ja-JP" altLang="ja-JP" sz="2400" b="1"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3091060"/>
            <a:ext cx="1131570" cy="342900"/>
          </a:xfrm>
          <a:prstGeom prst="rect">
            <a:avLst/>
          </a:prstGeom>
        </p:spPr>
      </p:pic>
      <p:pic>
        <p:nvPicPr>
          <p:cNvPr id="12" name="図 11">
            <a:hlinkClick r:id="" action="ppaction://hlinkshowjump?jump=previousslid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100464" y="6021360"/>
            <a:ext cx="648000" cy="648000"/>
          </a:xfrm>
          <a:prstGeom prst="rect">
            <a:avLst/>
          </a:prstGeom>
        </p:spPr>
      </p:pic>
    </p:spTree>
    <p:extLst>
      <p:ext uri="{BB962C8B-B14F-4D97-AF65-F5344CB8AC3E}">
        <p14:creationId xmlns:p14="http://schemas.microsoft.com/office/powerpoint/2010/main" val="17578022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266019" y="911935"/>
            <a:ext cx="720000" cy="396000"/>
          </a:xfrm>
          <a:prstGeom prst="roundRect">
            <a:avLst/>
          </a:prstGeom>
          <a:solidFill>
            <a:schemeClr val="accent4">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36423" y="879103"/>
            <a:ext cx="979193" cy="461665"/>
          </a:xfrm>
          <a:prstGeom prst="rect">
            <a:avLst/>
          </a:prstGeom>
          <a:noFill/>
        </p:spPr>
        <p:txBody>
          <a:bodyPr wrap="square" rtlCol="0">
            <a:spAutoFit/>
          </a:bodyPr>
          <a:lstStyle/>
          <a:p>
            <a:pPr algn="ctr"/>
            <a:r>
              <a:rPr kumimoji="1" lang="ja-JP" altLang="en-US" sz="2400" dirty="0">
                <a:latin typeface="HGPｺﾞｼｯｸE" panose="020B0900000000000000" pitchFamily="50" charset="-128"/>
                <a:ea typeface="HGPｺﾞｼｯｸE" panose="020B0900000000000000" pitchFamily="50" charset="-128"/>
              </a:rPr>
              <a:t>問</a:t>
            </a:r>
            <a:r>
              <a:rPr kumimoji="1" lang="en-US" altLang="ja-JP" sz="2400" dirty="0">
                <a:latin typeface="HGPｺﾞｼｯｸE" panose="020B0900000000000000" pitchFamily="50" charset="-128"/>
                <a:ea typeface="HGPｺﾞｼｯｸE" panose="020B0900000000000000" pitchFamily="50" charset="-128"/>
              </a:rPr>
              <a:t>10</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9" name="タイトル 1"/>
          <p:cNvSpPr txBox="1">
            <a:spLocks/>
          </p:cNvSpPr>
          <p:nvPr/>
        </p:nvSpPr>
        <p:spPr bwMode="auto">
          <a:xfrm>
            <a:off x="257175" y="84138"/>
            <a:ext cx="8515350"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４ 分散と標準偏差</a:t>
            </a:r>
            <a:r>
              <a:rPr lang="ja-JP" altLang="en-US" sz="2800" b="1" dirty="0">
                <a:solidFill>
                  <a:schemeClr val="accent2">
                    <a:lumMod val="50000"/>
                  </a:schemeClr>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p.135)</a:t>
            </a:r>
            <a:endParaRPr lang="ja-JP" altLang="en-US" sz="1600" b="1" dirty="0">
              <a:solidFill>
                <a:schemeClr val="tx1"/>
              </a:solidFill>
              <a:latin typeface="+mn-ea"/>
            </a:endParaRPr>
          </a:p>
        </p:txBody>
      </p:sp>
      <p:sp>
        <p:nvSpPr>
          <p:cNvPr id="2" name="正方形/長方形 1"/>
          <p:cNvSpPr/>
          <p:nvPr/>
        </p:nvSpPr>
        <p:spPr>
          <a:xfrm>
            <a:off x="1042988" y="875676"/>
            <a:ext cx="7705725" cy="1384995"/>
          </a:xfrm>
          <a:prstGeom prst="rect">
            <a:avLst/>
          </a:prstGeom>
        </p:spPr>
        <p:txBody>
          <a:bodyPr wrap="square">
            <a:spAutoFit/>
          </a:bodyPr>
          <a:lstStyle/>
          <a:p>
            <a:pPr algn="just">
              <a:spcAft>
                <a:spcPts val="0"/>
              </a:spcAft>
            </a:pPr>
            <a:r>
              <a:rPr lang="en-US" altLang="ja-JP" sz="2800" kern="1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lang="ja-JP" altLang="ja-JP" sz="2800" kern="100" dirty="0">
                <a:latin typeface="ＭＳ ゴシック" panose="020B0609070205080204" pitchFamily="49" charset="-128"/>
                <a:ea typeface="ＭＳ ゴシック" panose="020B0609070205080204" pitchFamily="49" charset="-128"/>
                <a:cs typeface="Times New Roman" panose="02020603050405020304" pitchFamily="18" charset="0"/>
              </a:rPr>
              <a:t>投手と</a:t>
            </a:r>
            <a:r>
              <a:rPr lang="en-US" altLang="ja-JP" sz="2800" kern="1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ja-JP" sz="2800" kern="100" dirty="0">
                <a:latin typeface="ＭＳ ゴシック" panose="020B0609070205080204" pitchFamily="49" charset="-128"/>
                <a:ea typeface="ＭＳ ゴシック" panose="020B0609070205080204" pitchFamily="49" charset="-128"/>
                <a:cs typeface="Times New Roman" panose="02020603050405020304" pitchFamily="18" charset="0"/>
              </a:rPr>
              <a:t>投手が奪った三振の個数の標準偏差を比べて，どちらの散らばりぐあいが大きいか答えなさい。</a:t>
            </a:r>
            <a:endParaRPr lang="ja-JP" altLang="ja-JP" sz="2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 name="正方形/長方形 2"/>
          <p:cNvSpPr/>
          <p:nvPr/>
        </p:nvSpPr>
        <p:spPr>
          <a:xfrm>
            <a:off x="1042988" y="2636912"/>
            <a:ext cx="7777162" cy="1284006"/>
          </a:xfrm>
          <a:prstGeom prst="rect">
            <a:avLst/>
          </a:prstGeom>
        </p:spPr>
        <p:txBody>
          <a:bodyPr wrap="square">
            <a:spAutoFit/>
          </a:bodyPr>
          <a:lstStyle/>
          <a:p>
            <a:pPr algn="just">
              <a:lnSpc>
                <a:spcPct val="150000"/>
              </a:lnSpc>
              <a:spcAft>
                <a:spcPts val="0"/>
              </a:spcAft>
            </a:pPr>
            <a:r>
              <a:rPr lang="en-US" altLang="ja-JP" sz="2800" kern="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lang="ja-JP" altLang="ja-JP" sz="2800" kern="0" dirty="0">
                <a:latin typeface="ＭＳ ゴシック" panose="020B0609070205080204" pitchFamily="49" charset="-128"/>
                <a:ea typeface="ＭＳ ゴシック" panose="020B0609070205080204" pitchFamily="49" charset="-128"/>
                <a:cs typeface="HiraMinPro-W3-Identity-H"/>
              </a:rPr>
              <a:t>投手と</a:t>
            </a:r>
            <a:r>
              <a:rPr lang="en-US" altLang="ja-JP" sz="2800" kern="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ja-JP" sz="2800" kern="0" dirty="0">
                <a:latin typeface="ＭＳ ゴシック" panose="020B0609070205080204" pitchFamily="49" charset="-128"/>
                <a:ea typeface="ＭＳ ゴシック" panose="020B0609070205080204" pitchFamily="49" charset="-128"/>
                <a:cs typeface="HiraMinPro-W3-Identity-H"/>
              </a:rPr>
              <a:t>投手が奪った三振の個数の標準偏差から，</a:t>
            </a:r>
            <a:r>
              <a:rPr lang="ja-JP" altLang="ja-JP" sz="2800" b="1" kern="0" dirty="0">
                <a:solidFill>
                  <a:srgbClr val="FF0000"/>
                </a:solidFill>
                <a:latin typeface="ＭＳ ゴシック" panose="020B0609070205080204" pitchFamily="49" charset="-128"/>
                <a:ea typeface="ＭＳ ゴシック" panose="020B0609070205080204" pitchFamily="49" charset="-128"/>
                <a:cs typeface="HiraKakuStd-W5-Identity-H"/>
              </a:rPr>
              <a:t>散らばりぐあいは</a:t>
            </a:r>
            <a:r>
              <a:rPr lang="en-US" altLang="ja-JP" sz="2800" b="1" kern="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ja-JP" sz="2800" b="1" kern="0" dirty="0">
                <a:solidFill>
                  <a:srgbClr val="FF0000"/>
                </a:solidFill>
                <a:latin typeface="ＭＳ ゴシック" panose="020B0609070205080204" pitchFamily="49" charset="-128"/>
                <a:ea typeface="ＭＳ ゴシック" panose="020B0609070205080204" pitchFamily="49" charset="-128"/>
                <a:cs typeface="HiraKakuStd-W5-Identity-H"/>
              </a:rPr>
              <a:t>投手の方が大きい</a:t>
            </a:r>
            <a:r>
              <a:rPr lang="ja-JP" altLang="ja-JP" sz="2800" b="1" kern="0" dirty="0">
                <a:solidFill>
                  <a:srgbClr val="FF0000"/>
                </a:solidFill>
                <a:latin typeface="ＭＳ ゴシック" panose="020B0609070205080204" pitchFamily="49" charset="-128"/>
                <a:ea typeface="ＭＳ ゴシック" panose="020B0609070205080204" pitchFamily="49" charset="-128"/>
                <a:cs typeface="HiraMinPro-W3-Identity-H"/>
              </a:rPr>
              <a:t>。</a:t>
            </a:r>
            <a:endParaRPr lang="ja-JP" altLang="ja-JP" sz="2800" b="1"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98980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2598" y="905206"/>
            <a:ext cx="3465865" cy="3171866"/>
          </a:xfrm>
          <a:prstGeom prst="rect">
            <a:avLst/>
          </a:prstGeom>
        </p:spPr>
      </p:pic>
      <p:sp>
        <p:nvSpPr>
          <p:cNvPr id="6" name="タイトル 1"/>
          <p:cNvSpPr txBox="1">
            <a:spLocks/>
          </p:cNvSpPr>
          <p:nvPr/>
        </p:nvSpPr>
        <p:spPr bwMode="auto">
          <a:xfrm>
            <a:off x="257175" y="84138"/>
            <a:ext cx="8515350"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５ 相関関係　</a:t>
            </a:r>
            <a:r>
              <a:rPr lang="en-US" altLang="ja-JP" sz="2000" b="1" dirty="0">
                <a:solidFill>
                  <a:schemeClr val="tx1"/>
                </a:solidFill>
                <a:latin typeface="+mn-ea"/>
              </a:rPr>
              <a:t>– </a:t>
            </a:r>
            <a:r>
              <a:rPr lang="ja-JP" altLang="en-US" sz="2000" b="1" dirty="0">
                <a:solidFill>
                  <a:schemeClr val="tx1"/>
                </a:solidFill>
                <a:latin typeface="+mn-ea"/>
              </a:rPr>
              <a:t>散布図</a:t>
            </a:r>
            <a:r>
              <a:rPr lang="en-US" altLang="ja-JP" sz="2000" b="1" dirty="0">
                <a:solidFill>
                  <a:schemeClr val="tx1"/>
                </a:solidFill>
                <a:latin typeface="+mn-ea"/>
              </a:rPr>
              <a:t> -</a:t>
            </a:r>
            <a:r>
              <a:rPr lang="ja-JP" altLang="en-US" sz="2000" b="1" dirty="0">
                <a:solidFill>
                  <a:schemeClr val="tx1"/>
                </a:solidFill>
                <a:latin typeface="+mn-ea"/>
              </a:rPr>
              <a:t> 　</a:t>
            </a:r>
            <a:r>
              <a:rPr lang="ja-JP" altLang="en-US" sz="2000" b="1" dirty="0">
                <a:solidFill>
                  <a:schemeClr val="accent2">
                    <a:lumMod val="50000"/>
                  </a:schemeClr>
                </a:solidFill>
                <a:latin typeface="+mn-ea"/>
              </a:rPr>
              <a:t>             </a:t>
            </a:r>
            <a:r>
              <a:rPr lang="ja-JP" altLang="en-US" sz="2800" b="1" dirty="0">
                <a:solidFill>
                  <a:schemeClr val="accent2">
                    <a:lumMod val="50000"/>
                  </a:schemeClr>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p.136)</a:t>
            </a:r>
            <a:endParaRPr lang="ja-JP" altLang="en-US" sz="1600" b="1" dirty="0">
              <a:solidFill>
                <a:schemeClr val="tx1"/>
              </a:solidFill>
              <a:latin typeface="+mn-ea"/>
            </a:endParaRPr>
          </a:p>
        </p:txBody>
      </p:sp>
      <p:sp>
        <p:nvSpPr>
          <p:cNvPr id="7" name="正方形/長方形 6"/>
          <p:cNvSpPr/>
          <p:nvPr/>
        </p:nvSpPr>
        <p:spPr>
          <a:xfrm>
            <a:off x="323529" y="829568"/>
            <a:ext cx="4752528" cy="1818768"/>
          </a:xfrm>
          <a:prstGeom prst="rect">
            <a:avLst/>
          </a:prstGeom>
        </p:spPr>
        <p:txBody>
          <a:bodyPr wrap="square">
            <a:spAutoFit/>
          </a:bodyPr>
          <a:lstStyle/>
          <a:p>
            <a:pPr>
              <a:lnSpc>
                <a:spcPts val="3500"/>
              </a:lnSpc>
              <a:spcAft>
                <a:spcPts val="0"/>
              </a:spcAft>
            </a:pP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平均気温と電力使用量のように，互いに関係があると考えられる数量がある</a:t>
            </a:r>
            <a:r>
              <a:rPr lang="ja-JP" altLang="en-US" sz="20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。この</a:t>
            </a: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ような数量を組にしたデータについて考えてみよう。</a:t>
            </a:r>
          </a:p>
        </p:txBody>
      </p:sp>
      <p:sp>
        <p:nvSpPr>
          <p:cNvPr id="8" name="正方形/長方形 7"/>
          <p:cNvSpPr/>
          <p:nvPr/>
        </p:nvSpPr>
        <p:spPr>
          <a:xfrm>
            <a:off x="323530" y="2564904"/>
            <a:ext cx="4959068" cy="1323439"/>
          </a:xfrm>
          <a:prstGeom prst="rect">
            <a:avLst/>
          </a:prstGeom>
        </p:spPr>
        <p:txBody>
          <a:bodyPr wrap="square">
            <a:spAutoFit/>
          </a:bodyPr>
          <a:lstStyle/>
          <a:p>
            <a:pPr>
              <a:spcAft>
                <a:spcPts val="0"/>
              </a:spcAft>
            </a:pPr>
            <a:r>
              <a:rPr lang="en-US"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000" b="1"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散布図</a:t>
            </a: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 右の図のように，</a:t>
            </a:r>
            <a:r>
              <a:rPr lang="en-US" altLang="ja-JP" sz="2000" kern="100" dirty="0" smtClean="0">
                <a:latin typeface="ＭＳ 明朝" panose="02020609040205080304" pitchFamily="17" charset="-128"/>
                <a:ea typeface="ＭＳ 明朝" panose="02020609040205080304" pitchFamily="17" charset="-128"/>
                <a:cs typeface="Times New Roman" panose="02020603050405020304" pitchFamily="18" charset="0"/>
              </a:rPr>
              <a:t>2</a:t>
            </a:r>
            <a:r>
              <a:rPr lang="ja-JP" altLang="en-US" sz="2000" kern="100" dirty="0" smtClean="0">
                <a:latin typeface="Times New Roman" panose="02020603050405020304" pitchFamily="18" charset="0"/>
                <a:cs typeface="Times New Roman" panose="02020603050405020304" pitchFamily="18" charset="0"/>
              </a:rPr>
              <a:t>つの　</a:t>
            </a:r>
            <a:endParaRPr lang="en-US" altLang="ja-JP" sz="2000" kern="100" dirty="0" smtClean="0">
              <a:latin typeface="Times New Roman" panose="02020603050405020304" pitchFamily="18" charset="0"/>
              <a:cs typeface="Times New Roman" panose="02020603050405020304" pitchFamily="18" charset="0"/>
            </a:endParaRPr>
          </a:p>
          <a:p>
            <a:pPr>
              <a:spcAft>
                <a:spcPts val="0"/>
              </a:spcAft>
            </a:pPr>
            <a:r>
              <a:rPr lang="ja-JP" altLang="en-US" sz="2000" kern="100" dirty="0">
                <a:latin typeface="Times New Roman" panose="02020603050405020304" pitchFamily="18" charset="0"/>
                <a:cs typeface="Times New Roman" panose="02020603050405020304" pitchFamily="18" charset="0"/>
              </a:rPr>
              <a:t>　</a:t>
            </a:r>
            <a:r>
              <a:rPr lang="ja-JP" altLang="en-US" sz="2000" kern="100" dirty="0" smtClean="0">
                <a:latin typeface="Times New Roman" panose="02020603050405020304" pitchFamily="18" charset="0"/>
                <a:cs typeface="Times New Roman" panose="02020603050405020304" pitchFamily="18" charset="0"/>
              </a:rPr>
              <a:t>　　　　　　　　　データ</a:t>
            </a:r>
            <a:r>
              <a:rPr lang="ja-JP" altLang="en-US" sz="2000" kern="100" dirty="0">
                <a:latin typeface="Times New Roman" panose="02020603050405020304" pitchFamily="18" charset="0"/>
                <a:cs typeface="Times New Roman" panose="02020603050405020304" pitchFamily="18" charset="0"/>
              </a:rPr>
              <a:t>の値の</a:t>
            </a:r>
            <a:r>
              <a:rPr lang="ja-JP" altLang="en-US" sz="2000" kern="100" dirty="0" smtClean="0">
                <a:latin typeface="Times New Roman" panose="02020603050405020304" pitchFamily="18" charset="0"/>
                <a:cs typeface="Times New Roman" panose="02020603050405020304" pitchFamily="18" charset="0"/>
              </a:rPr>
              <a:t>組 を</a:t>
            </a:r>
            <a:r>
              <a:rPr lang="en-US" altLang="ja-JP" sz="2000" i="1" kern="100" dirty="0" smtClean="0">
                <a:latin typeface="Times New Roman" panose="02020603050405020304" pitchFamily="18" charset="0"/>
                <a:cs typeface="Times New Roman" panose="02020603050405020304" pitchFamily="18" charset="0"/>
              </a:rPr>
              <a:t>x</a:t>
            </a:r>
            <a:r>
              <a:rPr lang="ja-JP" altLang="en-US" sz="2000" kern="100" dirty="0">
                <a:latin typeface="Times New Roman" panose="02020603050405020304" pitchFamily="18" charset="0"/>
                <a:cs typeface="Times New Roman" panose="02020603050405020304" pitchFamily="18" charset="0"/>
              </a:rPr>
              <a:t>座標</a:t>
            </a:r>
            <a:r>
              <a:rPr lang="ja-JP" altLang="en-US" sz="2000" kern="100" dirty="0" smtClean="0">
                <a:latin typeface="Times New Roman" panose="02020603050405020304" pitchFamily="18" charset="0"/>
                <a:cs typeface="Times New Roman" panose="02020603050405020304" pitchFamily="18" charset="0"/>
              </a:rPr>
              <a:t>，</a:t>
            </a:r>
            <a:endParaRPr lang="en-US" altLang="ja-JP" sz="2000" kern="100" dirty="0" smtClean="0">
              <a:latin typeface="Times New Roman" panose="02020603050405020304" pitchFamily="18" charset="0"/>
              <a:cs typeface="Times New Roman" panose="02020603050405020304" pitchFamily="18" charset="0"/>
            </a:endParaRPr>
          </a:p>
          <a:p>
            <a:pPr>
              <a:spcAft>
                <a:spcPts val="0"/>
              </a:spcAft>
            </a:pPr>
            <a:r>
              <a:rPr lang="ja-JP" altLang="en-US" sz="2000" i="1" kern="100" dirty="0">
                <a:latin typeface="Times New Roman" panose="02020603050405020304" pitchFamily="18" charset="0"/>
                <a:cs typeface="Times New Roman" panose="02020603050405020304" pitchFamily="18" charset="0"/>
              </a:rPr>
              <a:t>　</a:t>
            </a:r>
            <a:r>
              <a:rPr lang="ja-JP" altLang="en-US" sz="2000" i="1" kern="100" dirty="0" smtClean="0">
                <a:latin typeface="Times New Roman" panose="02020603050405020304" pitchFamily="18" charset="0"/>
                <a:cs typeface="Times New Roman" panose="02020603050405020304" pitchFamily="18" charset="0"/>
              </a:rPr>
              <a:t>　　　　　　　　　</a:t>
            </a:r>
            <a:r>
              <a:rPr lang="en-US" altLang="ja-JP" sz="2000" i="1" kern="100" dirty="0" smtClean="0">
                <a:latin typeface="Times New Roman" panose="02020603050405020304" pitchFamily="18" charset="0"/>
                <a:cs typeface="Times New Roman" panose="02020603050405020304" pitchFamily="18" charset="0"/>
              </a:rPr>
              <a:t>y</a:t>
            </a: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座標</a:t>
            </a:r>
            <a:r>
              <a:rPr lang="ja-JP" altLang="en-US" sz="20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とする点</a:t>
            </a: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として</a:t>
            </a:r>
            <a:r>
              <a:rPr lang="ja-JP" altLang="en-US" sz="20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endParaRPr lang="en-US" altLang="ja-JP" sz="20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a:spcAft>
                <a:spcPts val="0"/>
              </a:spcAft>
            </a:pP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0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平面上</a:t>
            </a: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に表した図。　　　</a:t>
            </a:r>
            <a:endParaRPr lang="en-US"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1" name="メモ 20"/>
          <p:cNvSpPr/>
          <p:nvPr/>
        </p:nvSpPr>
        <p:spPr>
          <a:xfrm>
            <a:off x="323850" y="2636912"/>
            <a:ext cx="1367830" cy="420687"/>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2800" b="1" dirty="0">
              <a:latin typeface="+mn-ea"/>
            </a:endParaRPr>
          </a:p>
        </p:txBody>
      </p:sp>
      <p:sp>
        <p:nvSpPr>
          <p:cNvPr id="9" name="正方形/長方形 8"/>
          <p:cNvSpPr/>
          <p:nvPr/>
        </p:nvSpPr>
        <p:spPr>
          <a:xfrm>
            <a:off x="323529" y="4221088"/>
            <a:ext cx="8425184" cy="990015"/>
          </a:xfrm>
          <a:prstGeom prst="rect">
            <a:avLst/>
          </a:prstGeom>
        </p:spPr>
        <p:txBody>
          <a:bodyPr wrap="square">
            <a:spAutoFit/>
          </a:bodyPr>
          <a:lstStyle/>
          <a:p>
            <a:pPr algn="just">
              <a:lnSpc>
                <a:spcPts val="3500"/>
              </a:lnSpc>
              <a:spcAft>
                <a:spcPts val="0"/>
              </a:spcAft>
            </a:pP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右上の図は</a:t>
            </a:r>
            <a:r>
              <a:rPr lang="ja-JP" altLang="en-US" sz="20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，ある町の</a:t>
            </a:r>
            <a:r>
              <a:rPr lang="en-US" altLang="ja-JP" sz="2000" kern="100" dirty="0" smtClean="0">
                <a:latin typeface="ＭＳ 明朝" panose="02020609040205080304" pitchFamily="17" charset="-128"/>
                <a:ea typeface="ＭＳ 明朝" panose="02020609040205080304" pitchFamily="17" charset="-128"/>
                <a:cs typeface="Times New Roman" panose="02020603050405020304" pitchFamily="18" charset="0"/>
              </a:rPr>
              <a:t>7</a:t>
            </a:r>
            <a:r>
              <a:rPr lang="ja-JP" altLang="en-US" sz="20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月中の連続した</a:t>
            </a:r>
            <a:r>
              <a:rPr lang="en-US" altLang="ja-JP" sz="2000" kern="100" dirty="0" smtClean="0">
                <a:latin typeface="ＭＳ 明朝" panose="02020609040205080304" pitchFamily="17" charset="-128"/>
                <a:ea typeface="ＭＳ 明朝" panose="02020609040205080304" pitchFamily="17" charset="-128"/>
                <a:cs typeface="Times New Roman" panose="02020603050405020304" pitchFamily="18" charset="0"/>
              </a:rPr>
              <a:t>20</a:t>
            </a:r>
            <a:r>
              <a:rPr lang="ja-JP" altLang="en-US" sz="20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日間における日ごとの平均</a:t>
            </a: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気温</a:t>
            </a:r>
            <a:r>
              <a:rPr lang="ja-JP" altLang="en-US" sz="20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と</a:t>
            </a:r>
            <a:r>
              <a:rPr lang="en-US" altLang="ja-JP" sz="20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altLang="en-US" sz="20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世帯</a:t>
            </a: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あたりの電力使用量を散布図に表したものである。</a:t>
            </a:r>
          </a:p>
        </p:txBody>
      </p:sp>
      <p:sp>
        <p:nvSpPr>
          <p:cNvPr id="10" name="正方形/長方形 9"/>
          <p:cNvSpPr/>
          <p:nvPr/>
        </p:nvSpPr>
        <p:spPr>
          <a:xfrm>
            <a:off x="323529" y="4777691"/>
            <a:ext cx="8425184" cy="545470"/>
          </a:xfrm>
          <a:prstGeom prst="rect">
            <a:avLst/>
          </a:prstGeom>
        </p:spPr>
        <p:txBody>
          <a:bodyPr wrap="square">
            <a:spAutoFit/>
          </a:bodyPr>
          <a:lstStyle/>
          <a:p>
            <a:pPr algn="just">
              <a:lnSpc>
                <a:spcPts val="4000"/>
              </a:lnSpc>
              <a:spcAft>
                <a:spcPts val="0"/>
              </a:spcAft>
            </a:pPr>
            <a:r>
              <a:rPr lang="ja-JP" altLang="en-US" sz="2400" i="1" kern="100" dirty="0">
                <a:latin typeface="Times New Roman" panose="02020603050405020304" pitchFamily="18" charset="0"/>
                <a:cs typeface="Times New Roman" panose="02020603050405020304" pitchFamily="18" charset="0"/>
              </a:rPr>
              <a:t> 　　　　　　　　</a:t>
            </a:r>
            <a:endParaRPr lang="ja-JP" altLang="en-US" sz="2400" kern="100" dirty="0">
              <a:latin typeface="Times New Roman" panose="02020603050405020304" pitchFamily="18" charset="0"/>
              <a:cs typeface="Times New Roman" panose="02020603050405020304" pitchFamily="18" charset="0"/>
            </a:endParaRPr>
          </a:p>
        </p:txBody>
      </p:sp>
      <p:sp>
        <p:nvSpPr>
          <p:cNvPr id="11" name="正方形/長方形 10"/>
          <p:cNvSpPr/>
          <p:nvPr/>
        </p:nvSpPr>
        <p:spPr>
          <a:xfrm>
            <a:off x="323529" y="5157192"/>
            <a:ext cx="8425184" cy="990015"/>
          </a:xfrm>
          <a:prstGeom prst="rect">
            <a:avLst/>
          </a:prstGeom>
        </p:spPr>
        <p:txBody>
          <a:bodyPr wrap="square">
            <a:spAutoFit/>
          </a:bodyPr>
          <a:lstStyle/>
          <a:p>
            <a:pPr algn="just">
              <a:lnSpc>
                <a:spcPts val="3500"/>
              </a:lnSpc>
              <a:spcAft>
                <a:spcPts val="0"/>
              </a:spcAft>
            </a:pP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図中の点</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P</a:t>
            </a: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は，平均気温</a:t>
            </a:r>
            <a:r>
              <a:rPr lang="ja-JP" altLang="en-US" sz="2000" kern="100" dirty="0">
                <a:latin typeface="Times New Roman" panose="02020603050405020304" pitchFamily="18" charset="0"/>
                <a:cs typeface="Times New Roman" panose="02020603050405020304" pitchFamily="18" charset="0"/>
              </a:rPr>
              <a:t>が</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27</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で，電力使用量が</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11.5kWh</a:t>
            </a: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であることを表している。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xit" presetSubtype="6" fill="hold" grpId="0" nodeType="clickEffect">
                                  <p:stCondLst>
                                    <p:cond delay="0"/>
                                  </p:stCondLst>
                                  <p:childTnLst>
                                    <p:animEffect transition="out" filter="strips(downRight)">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テキスト ボックス 3"/>
          <p:cNvSpPr txBox="1">
            <a:spLocks noChangeArrowheads="1"/>
          </p:cNvSpPr>
          <p:nvPr/>
        </p:nvSpPr>
        <p:spPr bwMode="auto">
          <a:xfrm>
            <a:off x="323849" y="1373188"/>
            <a:ext cx="849662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indent="1077913" eaLnBrk="1" hangingPunct="1">
              <a:lnSpc>
                <a:spcPct val="150000"/>
              </a:lnSpc>
              <a:defRPr/>
            </a:pPr>
            <a:r>
              <a:rPr lang="en-US" altLang="ja-JP" sz="2400" dirty="0">
                <a:latin typeface="ＭＳ ゴシック" panose="020B0609070205080204" pitchFamily="49" charset="-128"/>
                <a:ea typeface="ＭＳ ゴシック" panose="020B0609070205080204" pitchFamily="49" charset="-128"/>
              </a:rPr>
              <a:t>(</a:t>
            </a:r>
            <a:r>
              <a:rPr lang="en-US" altLang="ja-JP" sz="2400" b="1" dirty="0">
                <a:latin typeface="ＭＳ ゴシック" panose="020B0609070205080204" pitchFamily="49" charset="-128"/>
                <a:ea typeface="ＭＳ ゴシック" panose="020B0609070205080204" pitchFamily="49" charset="-128"/>
              </a:rPr>
              <a:t> </a:t>
            </a:r>
            <a:r>
              <a:rPr lang="ja-JP" altLang="ja-JP" sz="2400" b="1" dirty="0">
                <a:solidFill>
                  <a:srgbClr val="FF0000"/>
                </a:solidFill>
                <a:latin typeface="ＭＳ ゴシック" panose="020B0609070205080204" pitchFamily="49" charset="-128"/>
                <a:ea typeface="ＭＳ ゴシック" panose="020B0609070205080204" pitchFamily="49" charset="-128"/>
              </a:rPr>
              <a:t>階級</a:t>
            </a:r>
            <a:r>
              <a:rPr lang="en-US" altLang="ja-JP" sz="2400" b="1" dirty="0">
                <a:solidFill>
                  <a:srgbClr val="FF0000"/>
                </a:solidFill>
                <a:latin typeface="ＭＳ ゴシック" panose="020B0609070205080204" pitchFamily="49" charset="-128"/>
                <a:ea typeface="ＭＳ ゴシック" panose="020B0609070205080204" pitchFamily="49" charset="-128"/>
              </a:rPr>
              <a:t> </a:t>
            </a:r>
            <a:r>
              <a:rPr lang="en-US" altLang="ja-JP" sz="2400" dirty="0">
                <a:latin typeface="ＭＳ ゴシック" panose="020B0609070205080204" pitchFamily="49" charset="-128"/>
                <a:ea typeface="ＭＳ ゴシック" panose="020B0609070205080204" pitchFamily="49" charset="-128"/>
              </a:rPr>
              <a:t>)</a:t>
            </a:r>
            <a:r>
              <a:rPr lang="ja-JP" altLang="ja-JP" sz="2400" dirty="0">
                <a:latin typeface="ＭＳ ゴシック" panose="020B0609070205080204" pitchFamily="49" charset="-128"/>
                <a:ea typeface="ＭＳ ゴシック" panose="020B0609070205080204" pitchFamily="49" charset="-128"/>
              </a:rPr>
              <a:t>：データを整理したときの</a:t>
            </a:r>
            <a:r>
              <a:rPr lang="ja-JP" altLang="en-US" sz="2400" dirty="0" smtClean="0">
                <a:latin typeface="ＭＳ ゴシック" panose="020B0609070205080204" pitchFamily="49" charset="-128"/>
                <a:ea typeface="ＭＳ ゴシック" panose="020B0609070205080204" pitchFamily="49" charset="-128"/>
              </a:rPr>
              <a:t>各</a:t>
            </a:r>
            <a:r>
              <a:rPr lang="ja-JP" altLang="ja-JP" sz="2400" dirty="0" smtClean="0">
                <a:latin typeface="ＭＳ ゴシック" panose="020B0609070205080204" pitchFamily="49" charset="-128"/>
                <a:ea typeface="ＭＳ ゴシック" panose="020B0609070205080204" pitchFamily="49" charset="-128"/>
              </a:rPr>
              <a:t>区間</a:t>
            </a:r>
            <a:endParaRPr lang="en-US" altLang="ja-JP" sz="2400" dirty="0">
              <a:latin typeface="ＭＳ ゴシック" panose="020B0609070205080204" pitchFamily="49" charset="-128"/>
              <a:ea typeface="ＭＳ ゴシック" panose="020B0609070205080204" pitchFamily="49" charset="-128"/>
            </a:endParaRPr>
          </a:p>
          <a:p>
            <a:pPr indent="1077913" eaLnBrk="1" hangingPunct="1">
              <a:lnSpc>
                <a:spcPct val="150000"/>
              </a:lnSpc>
              <a:defRPr/>
            </a:pPr>
            <a:r>
              <a:rPr lang="en-US" altLang="ja-JP" sz="2400" dirty="0" smtClean="0">
                <a:latin typeface="ＭＳ ゴシック" panose="020B0609070205080204" pitchFamily="49" charset="-128"/>
                <a:ea typeface="ＭＳ ゴシック" panose="020B0609070205080204" pitchFamily="49" charset="-128"/>
              </a:rPr>
              <a:t>(</a:t>
            </a:r>
            <a:r>
              <a:rPr lang="en-US" altLang="ja-JP" sz="2400" b="1" dirty="0" smtClean="0">
                <a:latin typeface="ＭＳ ゴシック" panose="020B0609070205080204" pitchFamily="49" charset="-128"/>
                <a:ea typeface="ＭＳ ゴシック" panose="020B0609070205080204" pitchFamily="49" charset="-128"/>
              </a:rPr>
              <a:t> </a:t>
            </a:r>
            <a:r>
              <a:rPr lang="ja-JP" altLang="ja-JP" sz="2400" b="1" dirty="0" smtClean="0">
                <a:solidFill>
                  <a:srgbClr val="FF0000"/>
                </a:solidFill>
                <a:latin typeface="ＭＳ ゴシック" panose="020B0609070205080204" pitchFamily="49" charset="-128"/>
                <a:ea typeface="ＭＳ ゴシック" panose="020B0609070205080204" pitchFamily="49" charset="-128"/>
              </a:rPr>
              <a:t>度数</a:t>
            </a:r>
            <a:r>
              <a:rPr lang="en-US" altLang="ja-JP" sz="2400" b="1" dirty="0" smtClean="0">
                <a:solidFill>
                  <a:srgbClr val="FF0000"/>
                </a:solidFill>
                <a:latin typeface="ＭＳ ゴシック" panose="020B0609070205080204" pitchFamily="49" charset="-128"/>
                <a:ea typeface="ＭＳ ゴシック" panose="020B0609070205080204" pitchFamily="49" charset="-128"/>
              </a:rPr>
              <a:t> </a:t>
            </a:r>
            <a:r>
              <a:rPr lang="en-US" altLang="ja-JP" sz="2400" dirty="0" smtClean="0">
                <a:latin typeface="ＭＳ ゴシック" panose="020B0609070205080204" pitchFamily="49" charset="-128"/>
                <a:ea typeface="ＭＳ ゴシック" panose="020B0609070205080204" pitchFamily="49" charset="-128"/>
              </a:rPr>
              <a:t>)</a:t>
            </a:r>
            <a:r>
              <a:rPr lang="ja-JP" altLang="ja-JP" sz="2400" dirty="0" smtClean="0">
                <a:latin typeface="ＭＳ ゴシック" panose="020B0609070205080204" pitchFamily="49" charset="-128"/>
                <a:ea typeface="ＭＳ ゴシック" panose="020B0609070205080204" pitchFamily="49" charset="-128"/>
              </a:rPr>
              <a:t>：各階級に</a:t>
            </a:r>
            <a:r>
              <a:rPr lang="ja-JP" altLang="en-US" sz="2400" dirty="0" smtClean="0">
                <a:latin typeface="ＭＳ ゴシック" panose="020B0609070205080204" pitchFamily="49" charset="-128"/>
                <a:ea typeface="ＭＳ ゴシック" panose="020B0609070205080204" pitchFamily="49" charset="-128"/>
              </a:rPr>
              <a:t>入っている</a:t>
            </a:r>
            <a:r>
              <a:rPr lang="ja-JP" altLang="ja-JP" sz="2400" dirty="0" smtClean="0">
                <a:latin typeface="ＭＳ ゴシック" panose="020B0609070205080204" pitchFamily="49" charset="-128"/>
                <a:ea typeface="ＭＳ ゴシック" panose="020B0609070205080204" pitchFamily="49" charset="-128"/>
              </a:rPr>
              <a:t>データの</a:t>
            </a:r>
            <a:r>
              <a:rPr lang="ja-JP" altLang="en-US" sz="2400" dirty="0" smtClean="0">
                <a:latin typeface="ＭＳ ゴシック" panose="020B0609070205080204" pitchFamily="49" charset="-128"/>
                <a:ea typeface="ＭＳ ゴシック" panose="020B0609070205080204" pitchFamily="49" charset="-128"/>
              </a:rPr>
              <a:t>値の</a:t>
            </a:r>
            <a:r>
              <a:rPr lang="ja-JP" altLang="ja-JP" sz="2400" dirty="0" smtClean="0">
                <a:latin typeface="ＭＳ ゴシック" panose="020B0609070205080204" pitchFamily="49" charset="-128"/>
                <a:ea typeface="ＭＳ ゴシック" panose="020B0609070205080204" pitchFamily="49" charset="-128"/>
              </a:rPr>
              <a:t>個数</a:t>
            </a:r>
          </a:p>
          <a:p>
            <a:pPr indent="715963" eaLnBrk="1" hangingPunct="1">
              <a:lnSpc>
                <a:spcPct val="150000"/>
              </a:lnSpc>
              <a:defRPr/>
            </a:pPr>
            <a:r>
              <a:rPr lang="en-US" altLang="ja-JP" sz="2400" dirty="0" smtClean="0">
                <a:latin typeface="ＭＳ ゴシック" panose="020B0609070205080204" pitchFamily="49" charset="-128"/>
                <a:ea typeface="ＭＳ ゴシック" panose="020B0609070205080204" pitchFamily="49" charset="-128"/>
              </a:rPr>
              <a:t>(</a:t>
            </a:r>
            <a:r>
              <a:rPr lang="en-US" altLang="ja-JP" sz="2400" b="1" dirty="0" smtClean="0">
                <a:latin typeface="ＭＳ ゴシック" panose="020B0609070205080204" pitchFamily="49" charset="-128"/>
                <a:ea typeface="ＭＳ ゴシック" panose="020B0609070205080204" pitchFamily="49" charset="-128"/>
              </a:rPr>
              <a:t> </a:t>
            </a:r>
            <a:r>
              <a:rPr lang="ja-JP" altLang="ja-JP" sz="2400" b="1" dirty="0">
                <a:solidFill>
                  <a:srgbClr val="FF0000"/>
                </a:solidFill>
                <a:latin typeface="ＭＳ ゴシック" panose="020B0609070205080204" pitchFamily="49" charset="-128"/>
                <a:ea typeface="ＭＳ ゴシック" panose="020B0609070205080204" pitchFamily="49" charset="-128"/>
              </a:rPr>
              <a:t>階級値</a:t>
            </a:r>
            <a:r>
              <a:rPr lang="en-US" altLang="ja-JP" sz="2400" b="1" dirty="0">
                <a:solidFill>
                  <a:srgbClr val="FF0000"/>
                </a:solidFill>
                <a:latin typeface="ＭＳ ゴシック" panose="020B0609070205080204" pitchFamily="49" charset="-128"/>
                <a:ea typeface="ＭＳ ゴシック" panose="020B0609070205080204" pitchFamily="49" charset="-128"/>
              </a:rPr>
              <a:t> </a:t>
            </a:r>
            <a:r>
              <a:rPr lang="en-US" altLang="ja-JP" sz="2400" dirty="0">
                <a:latin typeface="ＭＳ ゴシック" panose="020B0609070205080204" pitchFamily="49" charset="-128"/>
                <a:ea typeface="ＭＳ ゴシック" panose="020B0609070205080204" pitchFamily="49" charset="-128"/>
              </a:rPr>
              <a:t>)</a:t>
            </a:r>
            <a:r>
              <a:rPr lang="ja-JP" altLang="ja-JP" sz="2400" dirty="0">
                <a:latin typeface="ＭＳ ゴシック" panose="020B0609070205080204" pitchFamily="49" charset="-128"/>
                <a:ea typeface="ＭＳ ゴシック" panose="020B0609070205080204" pitchFamily="49" charset="-128"/>
              </a:rPr>
              <a:t>：階級の</a:t>
            </a:r>
            <a:r>
              <a:rPr lang="ja-JP" altLang="en-US" sz="2400" dirty="0">
                <a:latin typeface="ＭＳ ゴシック" panose="020B0609070205080204" pitchFamily="49" charset="-128"/>
                <a:ea typeface="ＭＳ ゴシック" panose="020B0609070205080204" pitchFamily="49" charset="-128"/>
              </a:rPr>
              <a:t>真ん中の値</a:t>
            </a:r>
            <a:endParaRPr lang="ja-JP" altLang="ja-JP" sz="2400" dirty="0">
              <a:latin typeface="ＭＳ ゴシック" panose="020B0609070205080204" pitchFamily="49" charset="-128"/>
              <a:ea typeface="ＭＳ ゴシック" panose="020B0609070205080204" pitchFamily="49" charset="-128"/>
            </a:endParaRPr>
          </a:p>
          <a:p>
            <a:pPr eaLnBrk="1" hangingPunct="1">
              <a:lnSpc>
                <a:spcPct val="150000"/>
              </a:lnSpc>
              <a:defRPr/>
            </a:pPr>
            <a:r>
              <a:rPr lang="ja-JP" altLang="en-US" sz="2400" dirty="0">
                <a:latin typeface="ＭＳ ゴシック" panose="020B0609070205080204" pitchFamily="49" charset="-128"/>
                <a:ea typeface="ＭＳ ゴシック" panose="020B0609070205080204" pitchFamily="49" charset="-128"/>
              </a:rPr>
              <a:t> </a:t>
            </a:r>
            <a:r>
              <a:rPr lang="en-US" altLang="ja-JP" sz="2400" dirty="0" smtClean="0">
                <a:latin typeface="ＭＳ ゴシック" panose="020B0609070205080204" pitchFamily="49" charset="-128"/>
                <a:ea typeface="ＭＳ ゴシック" panose="020B0609070205080204" pitchFamily="49" charset="-128"/>
              </a:rPr>
              <a:t>(</a:t>
            </a:r>
            <a:r>
              <a:rPr lang="en-US" altLang="ja-JP" sz="2400" b="1" dirty="0" smtClean="0">
                <a:latin typeface="ＭＳ ゴシック" panose="020B0609070205080204" pitchFamily="49" charset="-128"/>
                <a:ea typeface="ＭＳ ゴシック" panose="020B0609070205080204" pitchFamily="49" charset="-128"/>
              </a:rPr>
              <a:t> </a:t>
            </a:r>
            <a:r>
              <a:rPr lang="ja-JP" altLang="ja-JP" sz="2400" b="1" dirty="0">
                <a:solidFill>
                  <a:srgbClr val="FF0000"/>
                </a:solidFill>
                <a:latin typeface="ＭＳ ゴシック" panose="020B0609070205080204" pitchFamily="49" charset="-128"/>
                <a:ea typeface="ＭＳ ゴシック" panose="020B0609070205080204" pitchFamily="49" charset="-128"/>
              </a:rPr>
              <a:t>度数分布表</a:t>
            </a:r>
            <a:r>
              <a:rPr lang="en-US" altLang="ja-JP" sz="2000" b="1" dirty="0">
                <a:solidFill>
                  <a:srgbClr val="FF0000"/>
                </a:solidFill>
                <a:latin typeface="ＭＳ ゴシック" panose="020B0609070205080204" pitchFamily="49" charset="-128"/>
                <a:ea typeface="ＭＳ ゴシック" panose="020B0609070205080204" pitchFamily="49" charset="-128"/>
              </a:rPr>
              <a:t> </a:t>
            </a:r>
            <a:r>
              <a:rPr lang="en-US" altLang="ja-JP" sz="2400" dirty="0">
                <a:latin typeface="ＭＳ ゴシック" panose="020B0609070205080204" pitchFamily="49" charset="-128"/>
                <a:ea typeface="ＭＳ ゴシック" panose="020B0609070205080204" pitchFamily="49" charset="-128"/>
              </a:rPr>
              <a:t>)</a:t>
            </a:r>
            <a:r>
              <a:rPr lang="ja-JP"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各階級に度数を対応させた表</a:t>
            </a:r>
          </a:p>
        </p:txBody>
      </p:sp>
      <p:sp>
        <p:nvSpPr>
          <p:cNvPr id="5" name="タイトル 1"/>
          <p:cNvSpPr txBox="1">
            <a:spLocks/>
          </p:cNvSpPr>
          <p:nvPr/>
        </p:nvSpPr>
        <p:spPr bwMode="auto">
          <a:xfrm>
            <a:off x="257175" y="84138"/>
            <a:ext cx="8563297"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j-ea"/>
              </a:rPr>
              <a:t>１ データと度数分布表　</a:t>
            </a:r>
            <a:r>
              <a:rPr lang="en-US" altLang="ja-JP" sz="2000" b="1" dirty="0">
                <a:solidFill>
                  <a:schemeClr val="tx1"/>
                </a:solidFill>
                <a:latin typeface="+mj-ea"/>
              </a:rPr>
              <a:t>– </a:t>
            </a:r>
            <a:r>
              <a:rPr lang="ja-JP" altLang="en-US" sz="2000" b="1" dirty="0">
                <a:solidFill>
                  <a:schemeClr val="tx1"/>
                </a:solidFill>
                <a:latin typeface="+mj-ea"/>
              </a:rPr>
              <a:t>度数分布表とヒストグラム </a:t>
            </a:r>
            <a:r>
              <a:rPr lang="en-US" altLang="ja-JP" sz="2000" b="1" dirty="0">
                <a:solidFill>
                  <a:schemeClr val="tx1"/>
                </a:solidFill>
                <a:latin typeface="+mj-ea"/>
              </a:rPr>
              <a:t>-   </a:t>
            </a:r>
            <a:r>
              <a:rPr lang="ja-JP" altLang="en-US" sz="2000" b="1" dirty="0" smtClean="0">
                <a:solidFill>
                  <a:schemeClr val="tx1"/>
                </a:solidFill>
                <a:latin typeface="+mj-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p.128)</a:t>
            </a:r>
            <a:endParaRPr lang="ja-JP" altLang="en-US" sz="1600" b="1" dirty="0">
              <a:solidFill>
                <a:schemeClr val="tx1"/>
              </a:solidFill>
              <a:latin typeface="+mn-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p:cNvSpPr txBox="1">
            <a:spLocks/>
          </p:cNvSpPr>
          <p:nvPr/>
        </p:nvSpPr>
        <p:spPr bwMode="auto">
          <a:xfrm>
            <a:off x="257175" y="84138"/>
            <a:ext cx="8515350"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５ 相関関係　</a:t>
            </a:r>
            <a:r>
              <a:rPr lang="en-US" altLang="ja-JP" sz="2000" b="1" dirty="0">
                <a:solidFill>
                  <a:schemeClr val="tx1"/>
                </a:solidFill>
                <a:latin typeface="+mn-ea"/>
              </a:rPr>
              <a:t>– </a:t>
            </a:r>
            <a:r>
              <a:rPr lang="ja-JP" altLang="en-US" sz="2000" b="1" dirty="0">
                <a:solidFill>
                  <a:schemeClr val="tx1"/>
                </a:solidFill>
                <a:latin typeface="+mn-ea"/>
              </a:rPr>
              <a:t>相関関係</a:t>
            </a:r>
            <a:r>
              <a:rPr lang="en-US" altLang="ja-JP" sz="2000" b="1" dirty="0">
                <a:solidFill>
                  <a:schemeClr val="tx1"/>
                </a:solidFill>
                <a:latin typeface="+mn-ea"/>
              </a:rPr>
              <a:t> -</a:t>
            </a:r>
            <a:r>
              <a:rPr lang="ja-JP" altLang="en-US" sz="2000" b="1" dirty="0">
                <a:solidFill>
                  <a:schemeClr val="tx1"/>
                </a:solidFill>
                <a:latin typeface="+mn-ea"/>
              </a:rPr>
              <a:t>             </a:t>
            </a:r>
            <a:r>
              <a:rPr lang="ja-JP" altLang="en-US" sz="2800" b="1" dirty="0">
                <a:solidFill>
                  <a:schemeClr val="accent2">
                    <a:lumMod val="50000"/>
                  </a:schemeClr>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p.136)</a:t>
            </a:r>
            <a:endParaRPr lang="ja-JP" altLang="en-US" sz="1600" b="1" dirty="0">
              <a:solidFill>
                <a:schemeClr val="tx1"/>
              </a:solidFill>
              <a:latin typeface="+mn-ea"/>
            </a:endParaRPr>
          </a:p>
        </p:txBody>
      </p:sp>
      <p:sp>
        <p:nvSpPr>
          <p:cNvPr id="26" name="正方形/長方形 25"/>
          <p:cNvSpPr/>
          <p:nvPr/>
        </p:nvSpPr>
        <p:spPr>
          <a:xfrm>
            <a:off x="323529" y="764704"/>
            <a:ext cx="8425184" cy="1438855"/>
          </a:xfrm>
          <a:prstGeom prst="rect">
            <a:avLst/>
          </a:prstGeom>
        </p:spPr>
        <p:txBody>
          <a:bodyPr wrap="square">
            <a:spAutoFit/>
          </a:bodyPr>
          <a:lstStyle/>
          <a:p>
            <a:pPr algn="just">
              <a:lnSpc>
                <a:spcPts val="3500"/>
              </a:lnSpc>
              <a:spcAft>
                <a:spcPts val="0"/>
              </a:spcAft>
            </a:pP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下の表は，</a:t>
            </a:r>
            <a:r>
              <a:rPr lang="en-US" altLang="ja-JP" sz="2400" kern="100" dirty="0">
                <a:latin typeface="ＭＳ 明朝" panose="02020609040205080304" pitchFamily="17" charset="-128"/>
                <a:ea typeface="ＭＳ 明朝" panose="02020609040205080304" pitchFamily="17" charset="-128"/>
                <a:cs typeface="Times New Roman" panose="02020603050405020304" pitchFamily="18" charset="0"/>
              </a:rPr>
              <a:t>20</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人の生徒について，先月の読書時間と，勉強時間，テレビ視聴時間，</a:t>
            </a:r>
            <a:r>
              <a:rPr lang="en-US" altLang="ja-JP" sz="2400" kern="100" dirty="0">
                <a:latin typeface="ＭＳ 明朝" panose="02020609040205080304" pitchFamily="17" charset="-128"/>
                <a:ea typeface="ＭＳ 明朝" panose="02020609040205080304" pitchFamily="17" charset="-128"/>
                <a:cs typeface="Times New Roman" panose="02020603050405020304" pitchFamily="18" charset="0"/>
              </a:rPr>
              <a:t>1</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日のメール発信回数の平均を調べたデータである。</a:t>
            </a:r>
          </a:p>
        </p:txBody>
      </p:sp>
      <p:graphicFrame>
        <p:nvGraphicFramePr>
          <p:cNvPr id="6" name="表 5"/>
          <p:cNvGraphicFramePr>
            <a:graphicFrameLocks noGrp="1"/>
          </p:cNvGraphicFramePr>
          <p:nvPr>
            <p:extLst>
              <p:ext uri="{D42A27DB-BD31-4B8C-83A1-F6EECF244321}">
                <p14:modId xmlns:p14="http://schemas.microsoft.com/office/powerpoint/2010/main" val="461230916"/>
              </p:ext>
            </p:extLst>
          </p:nvPr>
        </p:nvGraphicFramePr>
        <p:xfrm>
          <a:off x="209918" y="2317846"/>
          <a:ext cx="8712000" cy="1828800"/>
        </p:xfrm>
        <a:graphic>
          <a:graphicData uri="http://schemas.openxmlformats.org/drawingml/2006/table">
            <a:tbl>
              <a:tblPr firstRow="1" bandRow="1">
                <a:tableStyleId>{2D5ABB26-0587-4C30-8999-92F81FD0307C}</a:tableStyleId>
              </a:tblPr>
              <a:tblGrid>
                <a:gridCol w="977706">
                  <a:extLst>
                    <a:ext uri="{9D8B030D-6E8A-4147-A177-3AD203B41FA5}">
                      <a16:colId xmlns:a16="http://schemas.microsoft.com/office/drawing/2014/main" xmlns="" val="2020534678"/>
                    </a:ext>
                  </a:extLst>
                </a:gridCol>
                <a:gridCol w="387412">
                  <a:extLst>
                    <a:ext uri="{9D8B030D-6E8A-4147-A177-3AD203B41FA5}">
                      <a16:colId xmlns:a16="http://schemas.microsoft.com/office/drawing/2014/main" xmlns="" val="865196174"/>
                    </a:ext>
                  </a:extLst>
                </a:gridCol>
                <a:gridCol w="386678">
                  <a:extLst>
                    <a:ext uri="{9D8B030D-6E8A-4147-A177-3AD203B41FA5}">
                      <a16:colId xmlns:a16="http://schemas.microsoft.com/office/drawing/2014/main" xmlns="" val="2367551755"/>
                    </a:ext>
                  </a:extLst>
                </a:gridCol>
                <a:gridCol w="386678">
                  <a:extLst>
                    <a:ext uri="{9D8B030D-6E8A-4147-A177-3AD203B41FA5}">
                      <a16:colId xmlns:a16="http://schemas.microsoft.com/office/drawing/2014/main" xmlns="" val="155275818"/>
                    </a:ext>
                  </a:extLst>
                </a:gridCol>
                <a:gridCol w="386678">
                  <a:extLst>
                    <a:ext uri="{9D8B030D-6E8A-4147-A177-3AD203B41FA5}">
                      <a16:colId xmlns:a16="http://schemas.microsoft.com/office/drawing/2014/main" xmlns="" val="2753108785"/>
                    </a:ext>
                  </a:extLst>
                </a:gridCol>
                <a:gridCol w="386678">
                  <a:extLst>
                    <a:ext uri="{9D8B030D-6E8A-4147-A177-3AD203B41FA5}">
                      <a16:colId xmlns:a16="http://schemas.microsoft.com/office/drawing/2014/main" xmlns="" val="1689068823"/>
                    </a:ext>
                  </a:extLst>
                </a:gridCol>
                <a:gridCol w="386678">
                  <a:extLst>
                    <a:ext uri="{9D8B030D-6E8A-4147-A177-3AD203B41FA5}">
                      <a16:colId xmlns:a16="http://schemas.microsoft.com/office/drawing/2014/main" xmlns="" val="3072931212"/>
                    </a:ext>
                  </a:extLst>
                </a:gridCol>
                <a:gridCol w="386678">
                  <a:extLst>
                    <a:ext uri="{9D8B030D-6E8A-4147-A177-3AD203B41FA5}">
                      <a16:colId xmlns:a16="http://schemas.microsoft.com/office/drawing/2014/main" xmlns="" val="193699158"/>
                    </a:ext>
                  </a:extLst>
                </a:gridCol>
                <a:gridCol w="386678">
                  <a:extLst>
                    <a:ext uri="{9D8B030D-6E8A-4147-A177-3AD203B41FA5}">
                      <a16:colId xmlns:a16="http://schemas.microsoft.com/office/drawing/2014/main" xmlns="" val="3603800500"/>
                    </a:ext>
                  </a:extLst>
                </a:gridCol>
                <a:gridCol w="386678">
                  <a:extLst>
                    <a:ext uri="{9D8B030D-6E8A-4147-A177-3AD203B41FA5}">
                      <a16:colId xmlns:a16="http://schemas.microsoft.com/office/drawing/2014/main" xmlns="" val="180903226"/>
                    </a:ext>
                  </a:extLst>
                </a:gridCol>
                <a:gridCol w="386678">
                  <a:extLst>
                    <a:ext uri="{9D8B030D-6E8A-4147-A177-3AD203B41FA5}">
                      <a16:colId xmlns:a16="http://schemas.microsoft.com/office/drawing/2014/main" xmlns="" val="1519194907"/>
                    </a:ext>
                  </a:extLst>
                </a:gridCol>
                <a:gridCol w="386678">
                  <a:extLst>
                    <a:ext uri="{9D8B030D-6E8A-4147-A177-3AD203B41FA5}">
                      <a16:colId xmlns:a16="http://schemas.microsoft.com/office/drawing/2014/main" xmlns="" val="3642145321"/>
                    </a:ext>
                  </a:extLst>
                </a:gridCol>
                <a:gridCol w="386678">
                  <a:extLst>
                    <a:ext uri="{9D8B030D-6E8A-4147-A177-3AD203B41FA5}">
                      <a16:colId xmlns:a16="http://schemas.microsoft.com/office/drawing/2014/main" xmlns="" val="2164541720"/>
                    </a:ext>
                  </a:extLst>
                </a:gridCol>
                <a:gridCol w="386678">
                  <a:extLst>
                    <a:ext uri="{9D8B030D-6E8A-4147-A177-3AD203B41FA5}">
                      <a16:colId xmlns:a16="http://schemas.microsoft.com/office/drawing/2014/main" xmlns="" val="2665088955"/>
                    </a:ext>
                  </a:extLst>
                </a:gridCol>
                <a:gridCol w="386678">
                  <a:extLst>
                    <a:ext uri="{9D8B030D-6E8A-4147-A177-3AD203B41FA5}">
                      <a16:colId xmlns:a16="http://schemas.microsoft.com/office/drawing/2014/main" xmlns="" val="1599226294"/>
                    </a:ext>
                  </a:extLst>
                </a:gridCol>
                <a:gridCol w="386678">
                  <a:extLst>
                    <a:ext uri="{9D8B030D-6E8A-4147-A177-3AD203B41FA5}">
                      <a16:colId xmlns:a16="http://schemas.microsoft.com/office/drawing/2014/main" xmlns="" val="1981313937"/>
                    </a:ext>
                  </a:extLst>
                </a:gridCol>
                <a:gridCol w="386678">
                  <a:extLst>
                    <a:ext uri="{9D8B030D-6E8A-4147-A177-3AD203B41FA5}">
                      <a16:colId xmlns:a16="http://schemas.microsoft.com/office/drawing/2014/main" xmlns="" val="833219160"/>
                    </a:ext>
                  </a:extLst>
                </a:gridCol>
                <a:gridCol w="386678">
                  <a:extLst>
                    <a:ext uri="{9D8B030D-6E8A-4147-A177-3AD203B41FA5}">
                      <a16:colId xmlns:a16="http://schemas.microsoft.com/office/drawing/2014/main" xmlns="" val="1856097437"/>
                    </a:ext>
                  </a:extLst>
                </a:gridCol>
                <a:gridCol w="386678">
                  <a:extLst>
                    <a:ext uri="{9D8B030D-6E8A-4147-A177-3AD203B41FA5}">
                      <a16:colId xmlns:a16="http://schemas.microsoft.com/office/drawing/2014/main" xmlns="" val="1002722798"/>
                    </a:ext>
                  </a:extLst>
                </a:gridCol>
                <a:gridCol w="386678">
                  <a:extLst>
                    <a:ext uri="{9D8B030D-6E8A-4147-A177-3AD203B41FA5}">
                      <a16:colId xmlns:a16="http://schemas.microsoft.com/office/drawing/2014/main" xmlns="" val="3068456051"/>
                    </a:ext>
                  </a:extLst>
                </a:gridCol>
                <a:gridCol w="386678">
                  <a:extLst>
                    <a:ext uri="{9D8B030D-6E8A-4147-A177-3AD203B41FA5}">
                      <a16:colId xmlns:a16="http://schemas.microsoft.com/office/drawing/2014/main" xmlns="" val="427206918"/>
                    </a:ext>
                  </a:extLst>
                </a:gridCol>
              </a:tblGrid>
              <a:tr h="370840">
                <a:tc>
                  <a:txBody>
                    <a:bodyPr/>
                    <a:lstStyle/>
                    <a:p>
                      <a:pPr algn="ctr"/>
                      <a:r>
                        <a:rPr kumimoji="1" lang="ja-JP" altLang="en-US" sz="1200" spc="-100" baseline="0" dirty="0">
                          <a:latin typeface="ＭＳ ゴシック" panose="020B0609070205080204" pitchFamily="49" charset="-128"/>
                          <a:ea typeface="ＭＳ ゴシック" panose="020B0609070205080204" pitchFamily="49" charset="-128"/>
                        </a:rPr>
                        <a:t>読書</a:t>
                      </a:r>
                      <a:endParaRPr kumimoji="1" lang="en-US" altLang="ja-JP" sz="1200" spc="-100" baseline="0" dirty="0">
                        <a:latin typeface="ＭＳ ゴシック" panose="020B0609070205080204" pitchFamily="49" charset="-128"/>
                        <a:ea typeface="ＭＳ ゴシック" panose="020B0609070205080204" pitchFamily="49" charset="-128"/>
                      </a:endParaRPr>
                    </a:p>
                    <a:p>
                      <a:pPr algn="ctr"/>
                      <a:r>
                        <a:rPr kumimoji="1" lang="en-US" altLang="ja-JP" sz="1200" spc="-100" baseline="0" dirty="0">
                          <a:latin typeface="ＭＳ ゴシック" panose="020B0609070205080204" pitchFamily="49" charset="-128"/>
                          <a:ea typeface="ＭＳ ゴシック" panose="020B0609070205080204" pitchFamily="49" charset="-128"/>
                        </a:rPr>
                        <a:t>(</a:t>
                      </a:r>
                      <a:r>
                        <a:rPr kumimoji="1" lang="ja-JP" altLang="en-US" sz="1200" spc="-100" baseline="0" dirty="0">
                          <a:latin typeface="ＭＳ ゴシック" panose="020B0609070205080204" pitchFamily="49" charset="-128"/>
                          <a:ea typeface="ＭＳ ゴシック" panose="020B0609070205080204" pitchFamily="49" charset="-128"/>
                        </a:rPr>
                        <a:t>時間</a:t>
                      </a:r>
                      <a:r>
                        <a:rPr kumimoji="1" lang="en-US" altLang="ja-JP" sz="1200" spc="-100" baseline="0" dirty="0">
                          <a:latin typeface="ＭＳ ゴシック" panose="020B0609070205080204" pitchFamily="49" charset="-128"/>
                          <a:ea typeface="ＭＳ ゴシック" panose="020B0609070205080204" pitchFamily="49" charset="-128"/>
                        </a:rPr>
                        <a:t>)</a:t>
                      </a:r>
                      <a:endParaRPr kumimoji="1" lang="ja-JP" altLang="en-US" sz="1200" spc="-100" baseline="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ＭＳ 明朝" panose="02020609040205080304" pitchFamily="17" charset="-128"/>
                          <a:ea typeface="ＭＳ 明朝" panose="02020609040205080304" pitchFamily="17" charset="-128"/>
                        </a:rPr>
                        <a:t>3</a:t>
                      </a:r>
                      <a:endParaRPr kumimoji="1" lang="ja-JP" altLang="en-US" sz="14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ＭＳ 明朝" panose="02020609040205080304" pitchFamily="17" charset="-128"/>
                          <a:ea typeface="ＭＳ 明朝" panose="02020609040205080304" pitchFamily="17" charset="-128"/>
                        </a:rPr>
                        <a:t>10</a:t>
                      </a:r>
                      <a:endParaRPr kumimoji="1" lang="ja-JP" altLang="en-US" sz="14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ＭＳ 明朝" panose="02020609040205080304" pitchFamily="17" charset="-128"/>
                          <a:ea typeface="ＭＳ 明朝" panose="02020609040205080304" pitchFamily="17" charset="-128"/>
                        </a:rPr>
                        <a:t>7</a:t>
                      </a:r>
                      <a:endParaRPr kumimoji="1" lang="ja-JP" altLang="en-US" sz="14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ＭＳ 明朝" panose="02020609040205080304" pitchFamily="17" charset="-128"/>
                          <a:ea typeface="ＭＳ 明朝" panose="02020609040205080304" pitchFamily="17" charset="-128"/>
                        </a:rPr>
                        <a:t>14</a:t>
                      </a:r>
                      <a:endParaRPr kumimoji="1" lang="ja-JP" altLang="en-US" sz="14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ＭＳ 明朝" panose="02020609040205080304" pitchFamily="17" charset="-128"/>
                          <a:ea typeface="ＭＳ 明朝" panose="02020609040205080304" pitchFamily="17" charset="-128"/>
                        </a:rPr>
                        <a:t>5</a:t>
                      </a:r>
                      <a:endParaRPr kumimoji="1" lang="ja-JP" altLang="en-US" sz="14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ＭＳ 明朝" panose="02020609040205080304" pitchFamily="17" charset="-128"/>
                          <a:ea typeface="ＭＳ 明朝" panose="02020609040205080304" pitchFamily="17" charset="-128"/>
                        </a:rPr>
                        <a:t>9</a:t>
                      </a:r>
                      <a:endParaRPr kumimoji="1" lang="ja-JP" altLang="en-US" sz="14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ＭＳ 明朝" panose="02020609040205080304" pitchFamily="17" charset="-128"/>
                          <a:ea typeface="ＭＳ 明朝" panose="02020609040205080304" pitchFamily="17" charset="-128"/>
                        </a:rPr>
                        <a:t>15</a:t>
                      </a:r>
                      <a:endParaRPr kumimoji="1" lang="ja-JP" altLang="en-US" sz="14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ＭＳ 明朝" panose="02020609040205080304" pitchFamily="17" charset="-128"/>
                          <a:ea typeface="ＭＳ 明朝" panose="02020609040205080304" pitchFamily="17" charset="-128"/>
                        </a:rPr>
                        <a:t>0</a:t>
                      </a:r>
                      <a:endParaRPr kumimoji="1" lang="ja-JP" altLang="en-US" sz="14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ＭＳ 明朝" panose="02020609040205080304" pitchFamily="17" charset="-128"/>
                          <a:ea typeface="ＭＳ 明朝" panose="02020609040205080304" pitchFamily="17" charset="-128"/>
                        </a:rPr>
                        <a:t>9</a:t>
                      </a:r>
                      <a:endParaRPr kumimoji="1" lang="ja-JP" altLang="en-US" sz="14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ＭＳ 明朝" panose="02020609040205080304" pitchFamily="17" charset="-128"/>
                          <a:ea typeface="ＭＳ 明朝" panose="02020609040205080304" pitchFamily="17" charset="-128"/>
                        </a:rPr>
                        <a:t>18</a:t>
                      </a:r>
                      <a:endParaRPr kumimoji="1" lang="ja-JP" altLang="en-US" sz="14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ＭＳ 明朝" panose="02020609040205080304" pitchFamily="17" charset="-128"/>
                          <a:ea typeface="ＭＳ 明朝" panose="02020609040205080304" pitchFamily="17" charset="-128"/>
                        </a:rPr>
                        <a:t>0</a:t>
                      </a:r>
                      <a:endParaRPr kumimoji="1" lang="ja-JP" altLang="en-US" sz="14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ＭＳ 明朝" panose="02020609040205080304" pitchFamily="17" charset="-128"/>
                          <a:ea typeface="ＭＳ 明朝" panose="02020609040205080304" pitchFamily="17" charset="-128"/>
                        </a:rPr>
                        <a:t>8</a:t>
                      </a:r>
                      <a:endParaRPr kumimoji="1" lang="ja-JP" altLang="en-US" sz="14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ＭＳ 明朝" panose="02020609040205080304" pitchFamily="17" charset="-128"/>
                          <a:ea typeface="ＭＳ 明朝" panose="02020609040205080304" pitchFamily="17" charset="-128"/>
                        </a:rPr>
                        <a:t>11</a:t>
                      </a:r>
                      <a:endParaRPr kumimoji="1" lang="ja-JP" altLang="en-US" sz="14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ＭＳ 明朝" panose="02020609040205080304" pitchFamily="17" charset="-128"/>
                          <a:ea typeface="ＭＳ 明朝" panose="02020609040205080304" pitchFamily="17" charset="-128"/>
                        </a:rPr>
                        <a:t>10</a:t>
                      </a:r>
                      <a:endParaRPr kumimoji="1" lang="ja-JP" altLang="en-US" sz="14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ＭＳ 明朝" panose="02020609040205080304" pitchFamily="17" charset="-128"/>
                          <a:ea typeface="ＭＳ 明朝" panose="02020609040205080304" pitchFamily="17" charset="-128"/>
                        </a:rPr>
                        <a:t>15</a:t>
                      </a:r>
                      <a:endParaRPr kumimoji="1" lang="ja-JP" altLang="en-US" sz="14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ＭＳ 明朝" panose="02020609040205080304" pitchFamily="17" charset="-128"/>
                          <a:ea typeface="ＭＳ 明朝" panose="02020609040205080304" pitchFamily="17" charset="-128"/>
                        </a:rPr>
                        <a:t>19</a:t>
                      </a:r>
                      <a:endParaRPr kumimoji="1" lang="ja-JP" altLang="en-US" sz="14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ＭＳ 明朝" panose="02020609040205080304" pitchFamily="17" charset="-128"/>
                          <a:ea typeface="ＭＳ 明朝" panose="02020609040205080304" pitchFamily="17" charset="-128"/>
                        </a:rPr>
                        <a:t>6</a:t>
                      </a:r>
                      <a:endParaRPr kumimoji="1" lang="ja-JP" altLang="en-US" sz="14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ＭＳ 明朝" panose="02020609040205080304" pitchFamily="17" charset="-128"/>
                          <a:ea typeface="ＭＳ 明朝" panose="02020609040205080304" pitchFamily="17" charset="-128"/>
                        </a:rPr>
                        <a:t>23</a:t>
                      </a:r>
                      <a:endParaRPr kumimoji="1" lang="ja-JP" altLang="en-US" sz="14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ＭＳ 明朝" panose="02020609040205080304" pitchFamily="17" charset="-128"/>
                          <a:ea typeface="ＭＳ 明朝" panose="02020609040205080304" pitchFamily="17" charset="-128"/>
                        </a:rPr>
                        <a:t>13</a:t>
                      </a:r>
                      <a:endParaRPr kumimoji="1" lang="ja-JP" altLang="en-US" sz="14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ＭＳ 明朝" panose="02020609040205080304" pitchFamily="17" charset="-128"/>
                          <a:ea typeface="ＭＳ 明朝" panose="02020609040205080304" pitchFamily="17" charset="-128"/>
                        </a:rPr>
                        <a:t>5</a:t>
                      </a:r>
                      <a:endParaRPr kumimoji="1" lang="ja-JP" altLang="en-US" sz="14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03028881"/>
                  </a:ext>
                </a:extLst>
              </a:tr>
              <a:tr h="370840">
                <a:tc>
                  <a:txBody>
                    <a:bodyPr/>
                    <a:lstStyle/>
                    <a:p>
                      <a:pPr algn="ctr"/>
                      <a:r>
                        <a:rPr kumimoji="1" lang="ja-JP" altLang="en-US" sz="1200" spc="-100" baseline="0" dirty="0">
                          <a:latin typeface="ＭＳ ゴシック" panose="020B0609070205080204" pitchFamily="49" charset="-128"/>
                          <a:ea typeface="ＭＳ ゴシック" panose="020B0609070205080204" pitchFamily="49" charset="-128"/>
                        </a:rPr>
                        <a:t>勉強</a:t>
                      </a:r>
                      <a:endParaRPr kumimoji="1" lang="en-US" altLang="ja-JP" sz="1200" spc="-100" baseline="0" dirty="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spc="-100" baseline="0" dirty="0">
                          <a:latin typeface="ＭＳ ゴシック" panose="020B0609070205080204" pitchFamily="49" charset="-128"/>
                          <a:ea typeface="ＭＳ ゴシック" panose="020B0609070205080204" pitchFamily="49" charset="-128"/>
                        </a:rPr>
                        <a:t>(</a:t>
                      </a:r>
                      <a:r>
                        <a:rPr kumimoji="1" lang="ja-JP" altLang="en-US" sz="1200" spc="-100" baseline="0" dirty="0">
                          <a:latin typeface="ＭＳ ゴシック" panose="020B0609070205080204" pitchFamily="49" charset="-128"/>
                          <a:ea typeface="ＭＳ ゴシック" panose="020B0609070205080204" pitchFamily="49" charset="-128"/>
                        </a:rPr>
                        <a:t>時間</a:t>
                      </a:r>
                      <a:r>
                        <a:rPr kumimoji="1" lang="en-US" altLang="ja-JP" sz="1200" spc="-100" baseline="0" dirty="0">
                          <a:latin typeface="ＭＳ ゴシック" panose="020B0609070205080204" pitchFamily="49" charset="-128"/>
                          <a:ea typeface="ＭＳ ゴシック" panose="020B0609070205080204" pitchFamily="49" charset="-128"/>
                        </a:rPr>
                        <a:t>)</a:t>
                      </a:r>
                      <a:endParaRPr kumimoji="1" lang="ja-JP" altLang="en-US" sz="1200" spc="-100" baseline="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6</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33</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21</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50</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2</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8</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39</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5</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6</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66</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14</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18</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26</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24</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48</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52</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7</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47</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41</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8</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0531171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t>テレビ視聴</a:t>
                      </a:r>
                      <a:endParaRPr kumimoji="1" lang="en-US" altLang="ja-JP" sz="1200" spc="-100" baseline="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spc="-100" baseline="0" dirty="0">
                          <a:latin typeface="ＭＳ 明朝" panose="02020609040205080304" pitchFamily="17" charset="-128"/>
                          <a:ea typeface="ＭＳ 明朝" panose="02020609040205080304" pitchFamily="17" charset="-128"/>
                        </a:rPr>
                        <a:t>(</a:t>
                      </a:r>
                      <a:r>
                        <a:rPr kumimoji="1" lang="ja-JP" altLang="en-US" sz="1200" spc="-100" baseline="0" dirty="0"/>
                        <a:t>時間</a:t>
                      </a:r>
                      <a:r>
                        <a:rPr kumimoji="1" lang="en-US" altLang="ja-JP" sz="1200" spc="-100" baseline="0" dirty="0">
                          <a:latin typeface="ＭＳ 明朝" panose="02020609040205080304" pitchFamily="17" charset="-128"/>
                          <a:ea typeface="ＭＳ 明朝" panose="02020609040205080304" pitchFamily="17" charset="-128"/>
                        </a:rPr>
                        <a:t>)</a:t>
                      </a:r>
                      <a:endParaRPr kumimoji="1" lang="ja-JP" altLang="en-US" sz="1200" spc="-100" baseline="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58</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37</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47</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26</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55</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52</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48</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38</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56</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4</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48</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25</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36</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31</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24</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19</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53</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18</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20</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62</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23384171"/>
                  </a:ext>
                </a:extLst>
              </a:tr>
              <a:tr h="370840">
                <a:tc>
                  <a:txBody>
                    <a:bodyPr/>
                    <a:lstStyle/>
                    <a:p>
                      <a:pPr algn="ctr"/>
                      <a:r>
                        <a:rPr kumimoji="1" lang="ja-JP" altLang="en-US" sz="1200" spc="-100" baseline="0" dirty="0">
                          <a:latin typeface="ＭＳ ゴシック" panose="020B0609070205080204" pitchFamily="49" charset="-128"/>
                          <a:ea typeface="ＭＳ ゴシック" panose="020B0609070205080204" pitchFamily="49" charset="-128"/>
                        </a:rPr>
                        <a:t>メール発信</a:t>
                      </a:r>
                      <a:endParaRPr kumimoji="1" lang="en-US" altLang="ja-JP" sz="1200" spc="-100" baseline="0" dirty="0">
                        <a:latin typeface="ＭＳ ゴシック" panose="020B0609070205080204" pitchFamily="49" charset="-128"/>
                        <a:ea typeface="ＭＳ ゴシック" panose="020B0609070205080204" pitchFamily="49" charset="-128"/>
                      </a:endParaRPr>
                    </a:p>
                    <a:p>
                      <a:pPr algn="ctr"/>
                      <a:r>
                        <a:rPr kumimoji="1" lang="en-US" altLang="ja-JP" sz="1200" spc="-100" baseline="0" dirty="0">
                          <a:latin typeface="ＭＳ ゴシック" panose="020B0609070205080204" pitchFamily="49" charset="-128"/>
                          <a:ea typeface="ＭＳ ゴシック" panose="020B0609070205080204" pitchFamily="49" charset="-128"/>
                        </a:rPr>
                        <a:t>(</a:t>
                      </a:r>
                      <a:r>
                        <a:rPr kumimoji="1" lang="ja-JP" altLang="en-US" sz="1200" spc="-100" baseline="0" dirty="0">
                          <a:latin typeface="ＭＳ ゴシック" panose="020B0609070205080204" pitchFamily="49" charset="-128"/>
                          <a:ea typeface="ＭＳ ゴシック" panose="020B0609070205080204" pitchFamily="49" charset="-128"/>
                        </a:rPr>
                        <a:t>回</a:t>
                      </a:r>
                      <a:r>
                        <a:rPr kumimoji="1" lang="en-US" altLang="ja-JP" sz="1200" spc="-100" baseline="0" dirty="0">
                          <a:latin typeface="ＭＳ ゴシック" panose="020B0609070205080204" pitchFamily="49" charset="-128"/>
                          <a:ea typeface="ＭＳ ゴシック" panose="020B0609070205080204" pitchFamily="49" charset="-128"/>
                        </a:rPr>
                        <a:t>)</a:t>
                      </a:r>
                      <a:endParaRPr kumimoji="1" lang="ja-JP" altLang="en-US" sz="1200" spc="-100" baseline="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5</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2</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9</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7</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8</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6</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8</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3</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2</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2</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2</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6</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12</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3</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9</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6</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ＭＳ 明朝" panose="02020609040205080304" pitchFamily="17" charset="-128"/>
                          <a:ea typeface="ＭＳ 明朝" panose="02020609040205080304" pitchFamily="17" charset="-128"/>
                        </a:rPr>
                        <a:t>11</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1</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4</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ＭＳ 明朝" panose="02020609040205080304" pitchFamily="17" charset="-128"/>
                          <a:ea typeface="ＭＳ 明朝" panose="02020609040205080304" pitchFamily="17" charset="-128"/>
                        </a:rPr>
                        <a:t>1</a:t>
                      </a:r>
                      <a:endParaRPr kumimoji="1" lang="ja-JP" altLang="en-US" sz="16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61292247"/>
                  </a:ext>
                </a:extLst>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851" y="140439"/>
            <a:ext cx="5040238" cy="2862322"/>
          </a:xfrm>
          <a:prstGeom prst="rect">
            <a:avLst/>
          </a:prstGeom>
        </p:spPr>
        <p:txBody>
          <a:bodyPr wrap="square">
            <a:spAutoFit/>
          </a:bodyPr>
          <a:lstStyle/>
          <a:p>
            <a:pPr>
              <a:lnSpc>
                <a:spcPct val="150000"/>
              </a:lnSpc>
              <a:defRPr/>
            </a:pPr>
            <a:r>
              <a:rPr lang="ja-JP" altLang="en-US" sz="2400" dirty="0">
                <a:latin typeface="ＭＳ ゴシック" panose="020B0609070205080204" pitchFamily="49" charset="-128"/>
                <a:ea typeface="ＭＳ ゴシック" panose="020B0609070205080204" pitchFamily="49" charset="-128"/>
              </a:rPr>
              <a:t>読書時間と勉強時間を散布図に表すと，右の図のようになる。</a:t>
            </a:r>
          </a:p>
          <a:p>
            <a:pPr>
              <a:lnSpc>
                <a:spcPct val="150000"/>
              </a:lnSpc>
              <a:defRPr/>
            </a:pPr>
            <a:r>
              <a:rPr lang="ja-JP" altLang="en-US" sz="2400" dirty="0">
                <a:latin typeface="ＭＳ ゴシック" panose="020B0609070205080204" pitchFamily="49" charset="-128"/>
                <a:ea typeface="ＭＳ ゴシック" panose="020B0609070205080204" pitchFamily="49" charset="-128"/>
              </a:rPr>
              <a:t>この散布図から，読書時間と勉強時間は，一方が増加すれば他方も増加する傾向があることがわかる。</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471713"/>
            <a:ext cx="3240000" cy="2909086"/>
          </a:xfrm>
          <a:prstGeom prst="rect">
            <a:avLst/>
          </a:prstGeom>
        </p:spPr>
      </p:pic>
      <p:sp>
        <p:nvSpPr>
          <p:cNvPr id="26" name="正方形/長方形 25"/>
          <p:cNvSpPr/>
          <p:nvPr/>
        </p:nvSpPr>
        <p:spPr>
          <a:xfrm>
            <a:off x="323850" y="3452807"/>
            <a:ext cx="8424253" cy="1200329"/>
          </a:xfrm>
          <a:prstGeom prst="rect">
            <a:avLst/>
          </a:prstGeom>
        </p:spPr>
        <p:txBody>
          <a:bodyPr wrap="square">
            <a:spAutoFit/>
          </a:bodyPr>
          <a:lstStyle/>
          <a:p>
            <a:pPr marL="3441700" indent="-3441700">
              <a:lnSpc>
                <a:spcPct val="150000"/>
              </a:lnSpc>
              <a:defRPr/>
            </a:pPr>
            <a:r>
              <a:rPr lang="en-US" altLang="ja-JP" sz="2400" dirty="0">
                <a:latin typeface="ＭＳ ゴシック" panose="020B0609070205080204" pitchFamily="49" charset="-128"/>
                <a:ea typeface="ＭＳ ゴシック" panose="020B0609070205080204" pitchFamily="49" charset="-128"/>
              </a:rPr>
              <a:t>(</a:t>
            </a:r>
            <a:r>
              <a:rPr lang="en-US" altLang="ja-JP" sz="2400" b="1" baseline="30000" dirty="0">
                <a:latin typeface="ＭＳ ゴシック" panose="020B0609070205080204" pitchFamily="49" charset="-128"/>
                <a:ea typeface="ＭＳ ゴシック" panose="020B0609070205080204" pitchFamily="49" charset="-128"/>
              </a:rPr>
              <a:t> </a:t>
            </a:r>
            <a:r>
              <a:rPr lang="ja-JP" altLang="ja-JP" sz="2400" b="1" dirty="0">
                <a:solidFill>
                  <a:srgbClr val="FF0000"/>
                </a:solidFill>
                <a:latin typeface="ＭＳ ゴシック" panose="020B0609070205080204" pitchFamily="49" charset="-128"/>
                <a:ea typeface="ＭＳ ゴシック" panose="020B0609070205080204" pitchFamily="49" charset="-128"/>
              </a:rPr>
              <a:t>正の相関</a:t>
            </a:r>
            <a:r>
              <a:rPr lang="ja-JP" altLang="en-US" sz="2400" b="1" dirty="0">
                <a:solidFill>
                  <a:srgbClr val="FF0000"/>
                </a:solidFill>
                <a:latin typeface="ＭＳ ゴシック" panose="020B0609070205080204" pitchFamily="49" charset="-128"/>
                <a:ea typeface="ＭＳ ゴシック" panose="020B0609070205080204" pitchFamily="49" charset="-128"/>
              </a:rPr>
              <a:t>関係がある </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a:t>
            </a:r>
            <a:r>
              <a:rPr lang="ja-JP" altLang="ja-JP" sz="2400" dirty="0">
                <a:latin typeface="ＭＳ ゴシック" panose="020B0609070205080204" pitchFamily="49" charset="-128"/>
                <a:ea typeface="ＭＳ ゴシック" panose="020B0609070205080204" pitchFamily="49" charset="-128"/>
              </a:rPr>
              <a:t>一方が増加すれば他方も増加する</a:t>
            </a:r>
            <a:r>
              <a:rPr lang="ja-JP" altLang="ja-JP" sz="2400" dirty="0" smtClean="0">
                <a:latin typeface="ＭＳ ゴシック" panose="020B0609070205080204" pitchFamily="49" charset="-128"/>
                <a:ea typeface="ＭＳ ゴシック" panose="020B0609070205080204" pitchFamily="49" charset="-128"/>
              </a:rPr>
              <a:t>傾向</a:t>
            </a:r>
            <a:endParaRPr lang="en-US" altLang="ja-JP" sz="2400" dirty="0">
              <a:latin typeface="ＭＳ ゴシック" panose="020B0609070205080204" pitchFamily="49" charset="-128"/>
              <a:ea typeface="ＭＳ ゴシック" panose="020B0609070205080204" pitchFamily="49" charset="-128"/>
            </a:endParaRPr>
          </a:p>
        </p:txBody>
      </p:sp>
      <p:sp>
        <p:nvSpPr>
          <p:cNvPr id="21" name="メモ 20"/>
          <p:cNvSpPr/>
          <p:nvPr/>
        </p:nvSpPr>
        <p:spPr>
          <a:xfrm>
            <a:off x="467544" y="3616126"/>
            <a:ext cx="3294092" cy="388938"/>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2800" b="1" dirty="0">
              <a:latin typeface="+mn-ea"/>
            </a:endParaRPr>
          </a:p>
        </p:txBody>
      </p:sp>
      <p:pic>
        <p:nvPicPr>
          <p:cNvPr id="7" name="図 6">
            <a:hlinkClick r:id="" action="ppaction://hlinkshowjump?jump=previousslid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100464" y="6021360"/>
            <a:ext cx="648000" cy="648000"/>
          </a:xfrm>
          <a:prstGeom prst="rect">
            <a:avLst/>
          </a:prstGeom>
        </p:spPr>
      </p:pic>
    </p:spTree>
    <p:extLst>
      <p:ext uri="{BB962C8B-B14F-4D97-AF65-F5344CB8AC3E}">
        <p14:creationId xmlns:p14="http://schemas.microsoft.com/office/powerpoint/2010/main" val="2763085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xit" presetSubtype="6" fill="hold" grpId="0" nodeType="clickEffect">
                                  <p:stCondLst>
                                    <p:cond delay="0"/>
                                  </p:stCondLst>
                                  <p:childTnLst>
                                    <p:animEffect transition="out" filter="strips(downRight)">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851" y="188640"/>
            <a:ext cx="5040238" cy="3416320"/>
          </a:xfrm>
          <a:prstGeom prst="rect">
            <a:avLst/>
          </a:prstGeom>
        </p:spPr>
        <p:txBody>
          <a:bodyPr wrap="square">
            <a:spAutoFit/>
          </a:bodyPr>
          <a:lstStyle/>
          <a:p>
            <a:pPr>
              <a:lnSpc>
                <a:spcPct val="150000"/>
              </a:lnSpc>
              <a:defRPr/>
            </a:pPr>
            <a:r>
              <a:rPr lang="ja-JP" altLang="en-US" sz="2400" dirty="0">
                <a:latin typeface="ＭＳ ゴシック" panose="020B0609070205080204" pitchFamily="49" charset="-128"/>
                <a:ea typeface="ＭＳ ゴシック" panose="020B0609070205080204" pitchFamily="49" charset="-128"/>
              </a:rPr>
              <a:t>読書時間とテレビ視聴時間を散布図に表すと，右の図のようになる。</a:t>
            </a:r>
          </a:p>
          <a:p>
            <a:pPr>
              <a:lnSpc>
                <a:spcPct val="150000"/>
              </a:lnSpc>
              <a:defRPr/>
            </a:pPr>
            <a:r>
              <a:rPr lang="ja-JP" altLang="en-US" sz="2400" dirty="0">
                <a:latin typeface="ＭＳ ゴシック" panose="020B0609070205080204" pitchFamily="49" charset="-128"/>
                <a:ea typeface="ＭＳ ゴシック" panose="020B0609070205080204" pitchFamily="49" charset="-128"/>
              </a:rPr>
              <a:t>この散布図から，読書時間とテレビ視聴時間は，一方が増加すれば他方が減少する傾向があることがわかる。</a:t>
            </a:r>
          </a:p>
        </p:txBody>
      </p:sp>
      <p:sp>
        <p:nvSpPr>
          <p:cNvPr id="26" name="正方形/長方形 25"/>
          <p:cNvSpPr/>
          <p:nvPr/>
        </p:nvSpPr>
        <p:spPr>
          <a:xfrm>
            <a:off x="323850" y="3501008"/>
            <a:ext cx="8496300" cy="1200329"/>
          </a:xfrm>
          <a:prstGeom prst="rect">
            <a:avLst/>
          </a:prstGeom>
        </p:spPr>
        <p:txBody>
          <a:bodyPr wrap="square">
            <a:spAutoFit/>
          </a:bodyPr>
          <a:lstStyle/>
          <a:p>
            <a:pPr marL="3441700" indent="-3441700">
              <a:lnSpc>
                <a:spcPct val="150000"/>
              </a:lnSpc>
              <a:defRPr/>
            </a:pPr>
            <a:r>
              <a:rPr lang="en-US" altLang="ja-JP" sz="2400" dirty="0">
                <a:latin typeface="ＭＳ ゴシック" panose="020B0609070205080204" pitchFamily="49" charset="-128"/>
                <a:ea typeface="ＭＳ ゴシック" panose="020B0609070205080204" pitchFamily="49" charset="-128"/>
              </a:rPr>
              <a:t>(</a:t>
            </a:r>
            <a:r>
              <a:rPr lang="en-US" altLang="ja-JP" sz="2400" b="1" baseline="30000" dirty="0">
                <a:latin typeface="ＭＳ ゴシック" panose="020B0609070205080204" pitchFamily="49" charset="-128"/>
                <a:ea typeface="ＭＳ ゴシック" panose="020B0609070205080204" pitchFamily="49" charset="-128"/>
              </a:rPr>
              <a:t> </a:t>
            </a:r>
            <a:r>
              <a:rPr lang="ja-JP" altLang="en-US" sz="2400" b="1" dirty="0">
                <a:solidFill>
                  <a:srgbClr val="FF0000"/>
                </a:solidFill>
                <a:latin typeface="ＭＳ ゴシック" panose="020B0609070205080204" pitchFamily="49" charset="-128"/>
                <a:ea typeface="ＭＳ ゴシック" panose="020B0609070205080204" pitchFamily="49" charset="-128"/>
              </a:rPr>
              <a:t>負</a:t>
            </a:r>
            <a:r>
              <a:rPr lang="ja-JP" altLang="ja-JP" sz="2400" b="1" dirty="0">
                <a:solidFill>
                  <a:srgbClr val="FF0000"/>
                </a:solidFill>
                <a:latin typeface="ＭＳ ゴシック" panose="020B0609070205080204" pitchFamily="49" charset="-128"/>
                <a:ea typeface="ＭＳ ゴシック" panose="020B0609070205080204" pitchFamily="49" charset="-128"/>
              </a:rPr>
              <a:t>の相関</a:t>
            </a:r>
            <a:r>
              <a:rPr lang="ja-JP" altLang="en-US" sz="2400" b="1" dirty="0">
                <a:solidFill>
                  <a:srgbClr val="FF0000"/>
                </a:solidFill>
                <a:latin typeface="ＭＳ ゴシック" panose="020B0609070205080204" pitchFamily="49" charset="-128"/>
                <a:ea typeface="ＭＳ ゴシック" panose="020B0609070205080204" pitchFamily="49" charset="-128"/>
              </a:rPr>
              <a:t>関係がある </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：一方が増加すれば他方が減少する傾向</a:t>
            </a:r>
            <a:endParaRPr lang="en-US" altLang="ja-JP" sz="2400" dirty="0">
              <a:latin typeface="ＭＳ ゴシック" panose="020B0609070205080204" pitchFamily="49" charset="-128"/>
              <a:ea typeface="ＭＳ ゴシック" panose="020B0609070205080204" pitchFamily="49" charset="-128"/>
            </a:endParaRPr>
          </a:p>
        </p:txBody>
      </p:sp>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t="11651"/>
          <a:stretch/>
        </p:blipFill>
        <p:spPr>
          <a:xfrm>
            <a:off x="5508464" y="566132"/>
            <a:ext cx="3240000" cy="2862508"/>
          </a:xfrm>
          <a:prstGeom prst="rect">
            <a:avLst/>
          </a:prstGeom>
        </p:spPr>
      </p:pic>
      <p:sp>
        <p:nvSpPr>
          <p:cNvPr id="8" name="メモ 20"/>
          <p:cNvSpPr/>
          <p:nvPr/>
        </p:nvSpPr>
        <p:spPr>
          <a:xfrm>
            <a:off x="467544" y="3645024"/>
            <a:ext cx="3240360" cy="388938"/>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2800" b="1" dirty="0">
              <a:latin typeface="+mn-ea"/>
            </a:endParaRPr>
          </a:p>
        </p:txBody>
      </p:sp>
      <p:pic>
        <p:nvPicPr>
          <p:cNvPr id="9" name="図 8">
            <a:hlinkClick r:id="" action="ppaction://hlinkshowjump?jump=previousslid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100464" y="6021360"/>
            <a:ext cx="648000" cy="648000"/>
          </a:xfrm>
          <a:prstGeom prst="rect">
            <a:avLst/>
          </a:prstGeom>
        </p:spPr>
      </p:pic>
    </p:spTree>
    <p:extLst>
      <p:ext uri="{BB962C8B-B14F-4D97-AF65-F5344CB8AC3E}">
        <p14:creationId xmlns:p14="http://schemas.microsoft.com/office/powerpoint/2010/main" val="316318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851" y="188640"/>
            <a:ext cx="5040238" cy="2862322"/>
          </a:xfrm>
          <a:prstGeom prst="rect">
            <a:avLst/>
          </a:prstGeom>
        </p:spPr>
        <p:txBody>
          <a:bodyPr wrap="square">
            <a:spAutoFit/>
          </a:bodyPr>
          <a:lstStyle/>
          <a:p>
            <a:pPr>
              <a:lnSpc>
                <a:spcPct val="150000"/>
              </a:lnSpc>
              <a:defRPr/>
            </a:pPr>
            <a:r>
              <a:rPr lang="ja-JP" altLang="en-US" sz="2400" dirty="0">
                <a:latin typeface="ＭＳ ゴシック" panose="020B0609070205080204" pitchFamily="49" charset="-128"/>
                <a:ea typeface="ＭＳ ゴシック" panose="020B0609070205080204" pitchFamily="49" charset="-128"/>
              </a:rPr>
              <a:t>読書時間とメール発信回数を散布図に表すと，右の図のようになる。</a:t>
            </a:r>
          </a:p>
          <a:p>
            <a:pPr>
              <a:lnSpc>
                <a:spcPct val="150000"/>
              </a:lnSpc>
              <a:defRPr/>
            </a:pPr>
            <a:r>
              <a:rPr lang="ja-JP" altLang="en-US" sz="2400" dirty="0">
                <a:latin typeface="ＭＳ ゴシック" panose="020B0609070205080204" pitchFamily="49" charset="-128"/>
                <a:ea typeface="ＭＳ ゴシック" panose="020B0609070205080204" pitchFamily="49" charset="-128"/>
              </a:rPr>
              <a:t>読書時間とメール発信回数には正の相関関係も負の相関関係もみられない。</a:t>
            </a:r>
          </a:p>
        </p:txBody>
      </p:sp>
      <p:sp>
        <p:nvSpPr>
          <p:cNvPr id="26" name="正方形/長方形 25"/>
          <p:cNvSpPr/>
          <p:nvPr/>
        </p:nvSpPr>
        <p:spPr>
          <a:xfrm>
            <a:off x="323850" y="3501008"/>
            <a:ext cx="8424253" cy="646331"/>
          </a:xfrm>
          <a:prstGeom prst="rect">
            <a:avLst/>
          </a:prstGeom>
        </p:spPr>
        <p:txBody>
          <a:bodyPr wrap="square">
            <a:spAutoFit/>
          </a:bodyPr>
          <a:lstStyle/>
          <a:p>
            <a:pPr>
              <a:lnSpc>
                <a:spcPct val="150000"/>
              </a:lnSpc>
              <a:defRPr/>
            </a:pPr>
            <a:r>
              <a:rPr lang="en-US" altLang="ja-JP" sz="2400" dirty="0">
                <a:latin typeface="ＭＳ ゴシック" panose="020B0609070205080204" pitchFamily="49" charset="-128"/>
                <a:ea typeface="ＭＳ ゴシック" panose="020B0609070205080204" pitchFamily="49" charset="-128"/>
              </a:rPr>
              <a:t>(</a:t>
            </a:r>
            <a:r>
              <a:rPr lang="en-US" altLang="ja-JP" sz="2400" b="1" baseline="30000" dirty="0">
                <a:latin typeface="ＭＳ ゴシック" panose="020B0609070205080204" pitchFamily="49" charset="-128"/>
                <a:ea typeface="ＭＳ ゴシック" panose="020B0609070205080204" pitchFamily="49" charset="-128"/>
              </a:rPr>
              <a:t> </a:t>
            </a:r>
            <a:r>
              <a:rPr lang="ja-JP" altLang="en-US" sz="2400" b="1" dirty="0">
                <a:solidFill>
                  <a:srgbClr val="FF0000"/>
                </a:solidFill>
                <a:latin typeface="ＭＳ ゴシック" panose="020B0609070205080204" pitchFamily="49" charset="-128"/>
                <a:ea typeface="ＭＳ ゴシック" panose="020B0609070205080204" pitchFamily="49" charset="-128"/>
              </a:rPr>
              <a:t>相関関係がない </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：正の相関も負の相関もみられない</a:t>
            </a:r>
            <a:endParaRPr lang="en-US" altLang="ja-JP" sz="2400" dirty="0">
              <a:latin typeface="ＭＳ ゴシック" panose="020B0609070205080204" pitchFamily="49" charset="-128"/>
              <a:ea typeface="ＭＳ ゴシック" panose="020B0609070205080204" pitchFamily="49" charset="-128"/>
            </a:endParaRPr>
          </a:p>
        </p:txBody>
      </p:sp>
      <p:sp>
        <p:nvSpPr>
          <p:cNvPr id="8" name="メモ 20"/>
          <p:cNvSpPr/>
          <p:nvPr/>
        </p:nvSpPr>
        <p:spPr>
          <a:xfrm>
            <a:off x="395536" y="3616126"/>
            <a:ext cx="2736304" cy="388938"/>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2800" b="1" dirty="0">
              <a:latin typeface="+mn-ea"/>
            </a:endParaRPr>
          </a:p>
        </p:txBody>
      </p:sp>
      <p:pic>
        <p:nvPicPr>
          <p:cNvPr id="9" name="図 8"/>
          <p:cNvPicPr>
            <a:picLocks noChangeAspect="1"/>
          </p:cNvPicPr>
          <p:nvPr/>
        </p:nvPicPr>
        <p:blipFill rotWithShape="1">
          <a:blip r:embed="rId3">
            <a:extLst>
              <a:ext uri="{28A0092B-C50C-407E-A947-70E740481C1C}">
                <a14:useLocalDpi xmlns:a14="http://schemas.microsoft.com/office/drawing/2010/main" val="0"/>
              </a:ext>
            </a:extLst>
          </a:blip>
          <a:srcRect t="11589"/>
          <a:stretch/>
        </p:blipFill>
        <p:spPr>
          <a:xfrm>
            <a:off x="5544464" y="566132"/>
            <a:ext cx="3204000" cy="2862868"/>
          </a:xfrm>
          <a:prstGeom prst="rect">
            <a:avLst/>
          </a:prstGeom>
        </p:spPr>
      </p:pic>
      <p:pic>
        <p:nvPicPr>
          <p:cNvPr id="7" name="図 6">
            <a:hlinkClick r:id="" action="ppaction://hlinkshowjump?jump=previousslid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100464" y="6021360"/>
            <a:ext cx="648000" cy="648000"/>
          </a:xfrm>
          <a:prstGeom prst="rect">
            <a:avLst/>
          </a:prstGeom>
        </p:spPr>
      </p:pic>
    </p:spTree>
    <p:extLst>
      <p:ext uri="{BB962C8B-B14F-4D97-AF65-F5344CB8AC3E}">
        <p14:creationId xmlns:p14="http://schemas.microsoft.com/office/powerpoint/2010/main" val="68171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p:cNvSpPr txBox="1">
            <a:spLocks/>
          </p:cNvSpPr>
          <p:nvPr/>
        </p:nvSpPr>
        <p:spPr bwMode="auto">
          <a:xfrm>
            <a:off x="257175" y="84138"/>
            <a:ext cx="8515350"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５ 相関関係　</a:t>
            </a:r>
            <a:r>
              <a:rPr lang="en-US" altLang="ja-JP" sz="2000" b="1" dirty="0">
                <a:solidFill>
                  <a:schemeClr val="tx1"/>
                </a:solidFill>
                <a:latin typeface="+mn-ea"/>
              </a:rPr>
              <a:t>– </a:t>
            </a:r>
            <a:r>
              <a:rPr lang="ja-JP" altLang="en-US" sz="2000" b="1" dirty="0">
                <a:solidFill>
                  <a:schemeClr val="tx1"/>
                </a:solidFill>
                <a:latin typeface="+mn-ea"/>
              </a:rPr>
              <a:t>相関関係</a:t>
            </a:r>
            <a:r>
              <a:rPr lang="en-US" altLang="ja-JP" sz="2000" b="1" dirty="0">
                <a:solidFill>
                  <a:schemeClr val="tx1"/>
                </a:solidFill>
                <a:latin typeface="+mn-ea"/>
              </a:rPr>
              <a:t> -</a:t>
            </a:r>
            <a:r>
              <a:rPr lang="ja-JP" altLang="en-US" sz="2000" b="1" dirty="0">
                <a:solidFill>
                  <a:schemeClr val="tx1"/>
                </a:solidFill>
                <a:latin typeface="+mn-ea"/>
              </a:rPr>
              <a:t>             </a:t>
            </a:r>
            <a:r>
              <a:rPr lang="ja-JP" altLang="en-US" sz="2800" b="1" dirty="0">
                <a:solidFill>
                  <a:schemeClr val="accent2">
                    <a:lumMod val="50000"/>
                  </a:schemeClr>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p.137)</a:t>
            </a:r>
            <a:endParaRPr lang="ja-JP" altLang="en-US" sz="1600" b="1" dirty="0">
              <a:solidFill>
                <a:schemeClr val="tx1"/>
              </a:solidFill>
              <a:latin typeface="+mn-ea"/>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348880"/>
            <a:ext cx="8424000" cy="1541103"/>
          </a:xfrm>
          <a:prstGeom prst="rect">
            <a:avLst/>
          </a:prstGeom>
        </p:spPr>
      </p:pic>
      <p:sp>
        <p:nvSpPr>
          <p:cNvPr id="7" name="テキスト ボックス 6"/>
          <p:cNvSpPr txBox="1"/>
          <p:nvPr/>
        </p:nvSpPr>
        <p:spPr>
          <a:xfrm>
            <a:off x="1259632" y="4005064"/>
            <a:ext cx="1584176" cy="369332"/>
          </a:xfrm>
          <a:prstGeom prst="rect">
            <a:avLst/>
          </a:prstGeom>
          <a:noFill/>
        </p:spPr>
        <p:txBody>
          <a:bodyPr wrap="square" rtlCol="0">
            <a:spAutoFit/>
          </a:bodyPr>
          <a:lstStyle/>
          <a:p>
            <a:pPr algn="ctr"/>
            <a:r>
              <a:rPr kumimoji="1" lang="ja-JP" altLang="en-US" dirty="0">
                <a:latin typeface="ＭＳ ゴシック" panose="020B0609070205080204" pitchFamily="49" charset="-128"/>
                <a:ea typeface="ＭＳ ゴシック" panose="020B0609070205080204" pitchFamily="49" charset="-128"/>
              </a:rPr>
              <a:t>負の相関関係</a:t>
            </a:r>
          </a:p>
        </p:txBody>
      </p:sp>
      <p:sp>
        <p:nvSpPr>
          <p:cNvPr id="26" name="テキスト ボックス 25"/>
          <p:cNvSpPr txBox="1"/>
          <p:nvPr/>
        </p:nvSpPr>
        <p:spPr>
          <a:xfrm>
            <a:off x="3563888" y="4005064"/>
            <a:ext cx="1908016" cy="369332"/>
          </a:xfrm>
          <a:prstGeom prst="rect">
            <a:avLst/>
          </a:prstGeom>
          <a:noFill/>
        </p:spPr>
        <p:txBody>
          <a:bodyPr wrap="square" rtlCol="0">
            <a:spAutoFit/>
          </a:bodyPr>
          <a:lstStyle/>
          <a:p>
            <a:pPr algn="ctr"/>
            <a:r>
              <a:rPr kumimoji="1" lang="ja-JP" altLang="en-US" dirty="0">
                <a:latin typeface="ＭＳ ゴシック" panose="020B0609070205080204" pitchFamily="49" charset="-128"/>
                <a:ea typeface="ＭＳ ゴシック" panose="020B0609070205080204" pitchFamily="49" charset="-128"/>
              </a:rPr>
              <a:t>相関関係がない</a:t>
            </a:r>
          </a:p>
        </p:txBody>
      </p:sp>
      <p:sp>
        <p:nvSpPr>
          <p:cNvPr id="27" name="テキスト ボックス 26"/>
          <p:cNvSpPr txBox="1"/>
          <p:nvPr/>
        </p:nvSpPr>
        <p:spPr>
          <a:xfrm>
            <a:off x="6336000" y="4005064"/>
            <a:ext cx="1584176" cy="369332"/>
          </a:xfrm>
          <a:prstGeom prst="rect">
            <a:avLst/>
          </a:prstGeom>
          <a:noFill/>
        </p:spPr>
        <p:txBody>
          <a:bodyPr wrap="square" rtlCol="0">
            <a:spAutoFit/>
          </a:bodyPr>
          <a:lstStyle/>
          <a:p>
            <a:pPr algn="ctr"/>
            <a:r>
              <a:rPr kumimoji="1" lang="ja-JP" altLang="en-US" dirty="0">
                <a:latin typeface="ＭＳ ゴシック" panose="020B0609070205080204" pitchFamily="49" charset="-128"/>
                <a:ea typeface="ＭＳ ゴシック" panose="020B0609070205080204" pitchFamily="49" charset="-128"/>
              </a:rPr>
              <a:t>正の相関関係</a:t>
            </a:r>
          </a:p>
        </p:txBody>
      </p:sp>
      <p:sp>
        <p:nvSpPr>
          <p:cNvPr id="28" name="テキスト ボックス 27"/>
          <p:cNvSpPr txBox="1"/>
          <p:nvPr/>
        </p:nvSpPr>
        <p:spPr>
          <a:xfrm>
            <a:off x="611632" y="4374396"/>
            <a:ext cx="648000" cy="369332"/>
          </a:xfrm>
          <a:prstGeom prst="rect">
            <a:avLst/>
          </a:prstGeom>
          <a:noFill/>
        </p:spPr>
        <p:txBody>
          <a:bodyPr wrap="square" rtlCol="0">
            <a:spAutoFit/>
          </a:bodyPr>
          <a:lstStyle/>
          <a:p>
            <a:r>
              <a:rPr kumimoji="1" lang="ja-JP" altLang="en-US" dirty="0">
                <a:latin typeface="ＭＳ ゴシック" panose="020B0609070205080204" pitchFamily="49" charset="-128"/>
                <a:ea typeface="ＭＳ ゴシック" panose="020B0609070205080204" pitchFamily="49" charset="-128"/>
              </a:rPr>
              <a:t>強い</a:t>
            </a:r>
          </a:p>
        </p:txBody>
      </p:sp>
      <p:sp>
        <p:nvSpPr>
          <p:cNvPr id="29" name="テキスト ボックス 28"/>
          <p:cNvSpPr txBox="1"/>
          <p:nvPr/>
        </p:nvSpPr>
        <p:spPr>
          <a:xfrm>
            <a:off x="2843808" y="4374396"/>
            <a:ext cx="648000" cy="369332"/>
          </a:xfrm>
          <a:prstGeom prst="rect">
            <a:avLst/>
          </a:prstGeom>
          <a:noFill/>
        </p:spPr>
        <p:txBody>
          <a:bodyPr wrap="square" rtlCol="0">
            <a:spAutoFit/>
          </a:bodyPr>
          <a:lstStyle/>
          <a:p>
            <a:r>
              <a:rPr kumimoji="1" lang="ja-JP" altLang="en-US" dirty="0">
                <a:latin typeface="ＭＳ ゴシック" panose="020B0609070205080204" pitchFamily="49" charset="-128"/>
                <a:ea typeface="ＭＳ ゴシック" panose="020B0609070205080204" pitchFamily="49" charset="-128"/>
              </a:rPr>
              <a:t>弱い</a:t>
            </a:r>
          </a:p>
        </p:txBody>
      </p:sp>
      <p:sp>
        <p:nvSpPr>
          <p:cNvPr id="30" name="テキスト ボックス 29"/>
          <p:cNvSpPr txBox="1"/>
          <p:nvPr/>
        </p:nvSpPr>
        <p:spPr>
          <a:xfrm>
            <a:off x="5688000" y="4374396"/>
            <a:ext cx="648000" cy="369332"/>
          </a:xfrm>
          <a:prstGeom prst="rect">
            <a:avLst/>
          </a:prstGeom>
          <a:noFill/>
        </p:spPr>
        <p:txBody>
          <a:bodyPr wrap="square" rtlCol="0">
            <a:spAutoFit/>
          </a:bodyPr>
          <a:lstStyle/>
          <a:p>
            <a:r>
              <a:rPr kumimoji="1" lang="ja-JP" altLang="en-US" dirty="0">
                <a:latin typeface="ＭＳ ゴシック" panose="020B0609070205080204" pitchFamily="49" charset="-128"/>
                <a:ea typeface="ＭＳ ゴシック" panose="020B0609070205080204" pitchFamily="49" charset="-128"/>
              </a:rPr>
              <a:t>弱い</a:t>
            </a:r>
          </a:p>
        </p:txBody>
      </p:sp>
      <p:sp>
        <p:nvSpPr>
          <p:cNvPr id="31" name="テキスト ボックス 30"/>
          <p:cNvSpPr txBox="1"/>
          <p:nvPr/>
        </p:nvSpPr>
        <p:spPr>
          <a:xfrm>
            <a:off x="7920176" y="4374396"/>
            <a:ext cx="648000" cy="369332"/>
          </a:xfrm>
          <a:prstGeom prst="rect">
            <a:avLst/>
          </a:prstGeom>
          <a:noFill/>
        </p:spPr>
        <p:txBody>
          <a:bodyPr wrap="square" rtlCol="0">
            <a:spAutoFit/>
          </a:bodyPr>
          <a:lstStyle/>
          <a:p>
            <a:r>
              <a:rPr kumimoji="1" lang="ja-JP" altLang="en-US" dirty="0">
                <a:latin typeface="ＭＳ ゴシック" panose="020B0609070205080204" pitchFamily="49" charset="-128"/>
                <a:ea typeface="ＭＳ ゴシック" panose="020B0609070205080204" pitchFamily="49" charset="-128"/>
              </a:rPr>
              <a:t>強い</a:t>
            </a:r>
          </a:p>
        </p:txBody>
      </p:sp>
      <p:sp>
        <p:nvSpPr>
          <p:cNvPr id="8" name="矢印: 左右 7"/>
          <p:cNvSpPr/>
          <p:nvPr/>
        </p:nvSpPr>
        <p:spPr>
          <a:xfrm>
            <a:off x="1259632" y="4472699"/>
            <a:ext cx="1584176" cy="163659"/>
          </a:xfrm>
          <a:prstGeom prst="leftRightArrow">
            <a:avLst/>
          </a:prstGeom>
          <a:solidFill>
            <a:srgbClr val="00B0F0"/>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32" name="矢印: 左右 31"/>
          <p:cNvSpPr/>
          <p:nvPr/>
        </p:nvSpPr>
        <p:spPr>
          <a:xfrm>
            <a:off x="6305161" y="4472699"/>
            <a:ext cx="1584176" cy="163659"/>
          </a:xfrm>
          <a:prstGeom prst="leftRightArrow">
            <a:avLst/>
          </a:prstGeom>
          <a:solidFill>
            <a:srgbClr val="00B0F0"/>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467543" y="980728"/>
            <a:ext cx="8424937" cy="1200329"/>
          </a:xfrm>
          <a:prstGeom prst="rect">
            <a:avLst/>
          </a:prstGeom>
          <a:noFill/>
        </p:spPr>
        <p:txBody>
          <a:bodyPr wrap="square" rtlCol="0">
            <a:spAutoFit/>
          </a:bodyPr>
          <a:lstStyle/>
          <a:p>
            <a:r>
              <a:rPr kumimoji="1" lang="ja-JP" altLang="en-US" sz="2400" dirty="0" smtClean="0">
                <a:latin typeface="ＭＳ ゴシック" panose="020B0609070205080204" pitchFamily="49" charset="-128"/>
                <a:ea typeface="ＭＳ ゴシック" panose="020B0609070205080204" pitchFamily="49" charset="-128"/>
              </a:rPr>
              <a:t>　</a:t>
            </a:r>
            <a:r>
              <a:rPr kumimoji="1" lang="en-US" altLang="ja-JP" sz="2400" dirty="0" smtClean="0">
                <a:latin typeface="ＭＳ 明朝" panose="02020609040205080304" pitchFamily="17" charset="-128"/>
                <a:ea typeface="ＭＳ 明朝" panose="02020609040205080304" pitchFamily="17" charset="-128"/>
              </a:rPr>
              <a:t>2</a:t>
            </a:r>
            <a:r>
              <a:rPr kumimoji="1" lang="ja-JP" altLang="en-US" sz="2400" dirty="0" err="1" smtClean="0">
                <a:latin typeface="ＭＳ ゴシック" panose="020B0609070205080204" pitchFamily="49" charset="-128"/>
                <a:ea typeface="ＭＳ ゴシック" panose="020B0609070205080204" pitchFamily="49" charset="-128"/>
              </a:rPr>
              <a:t>つの</a:t>
            </a:r>
            <a:r>
              <a:rPr kumimoji="1" lang="ja-JP" altLang="en-US" sz="2400" dirty="0" smtClean="0">
                <a:latin typeface="ＭＳ ゴシック" panose="020B0609070205080204" pitchFamily="49" charset="-128"/>
                <a:ea typeface="ＭＳ ゴシック" panose="020B0609070205080204" pitchFamily="49" charset="-128"/>
              </a:rPr>
              <a:t>数量の間に相関関係があるとき</a:t>
            </a:r>
            <a:r>
              <a:rPr lang="ja-JP" altLang="en-US" sz="2400" dirty="0" smtClean="0">
                <a:latin typeface="ＭＳ ゴシック" panose="020B0609070205080204" pitchFamily="49" charset="-128"/>
                <a:ea typeface="ＭＳ ゴシック" panose="020B0609070205080204" pitchFamily="49" charset="-128"/>
              </a:rPr>
              <a:t>，散布図の点が</a:t>
            </a:r>
            <a:endParaRPr lang="en-US" altLang="ja-JP" sz="2400" dirty="0" smtClean="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直</a:t>
            </a:r>
            <a:r>
              <a:rPr kumimoji="1" lang="ja-JP" altLang="en-US" sz="2400" dirty="0" smtClean="0">
                <a:latin typeface="ＭＳ ゴシック" panose="020B0609070205080204" pitchFamily="49" charset="-128"/>
                <a:ea typeface="ＭＳ ゴシック" panose="020B0609070205080204" pitchFamily="49" charset="-128"/>
              </a:rPr>
              <a:t>線状に近付くほど</a:t>
            </a:r>
            <a:r>
              <a:rPr lang="ja-JP" altLang="en-US" sz="2400" dirty="0">
                <a:latin typeface="ＭＳ ゴシック" panose="020B0609070205080204" pitchFamily="49" charset="-128"/>
                <a:ea typeface="ＭＳ ゴシック" panose="020B0609070205080204" pitchFamily="49" charset="-128"/>
              </a:rPr>
              <a:t>相関</a:t>
            </a:r>
            <a:r>
              <a:rPr lang="ja-JP" altLang="en-US" sz="2400" dirty="0" smtClean="0">
                <a:latin typeface="ＭＳ ゴシック" panose="020B0609070205080204" pitchFamily="49" charset="-128"/>
                <a:ea typeface="ＭＳ ゴシック" panose="020B0609070205080204" pitchFamily="49" charset="-128"/>
              </a:rPr>
              <a:t>関係が強いといい，直線状ではなく</a:t>
            </a:r>
            <a:endParaRPr lang="en-US" altLang="ja-JP" sz="2400" dirty="0" smtClean="0">
              <a:latin typeface="ＭＳ ゴシック" panose="020B0609070205080204" pitchFamily="49" charset="-128"/>
              <a:ea typeface="ＭＳ ゴシック" panose="020B0609070205080204" pitchFamily="49" charset="-128"/>
            </a:endParaRPr>
          </a:p>
          <a:p>
            <a:r>
              <a:rPr kumimoji="1" lang="ja-JP" altLang="en-US" sz="2400" dirty="0" smtClean="0">
                <a:latin typeface="ＭＳ ゴシック" panose="020B0609070205080204" pitchFamily="49" charset="-128"/>
                <a:ea typeface="ＭＳ ゴシック" panose="020B0609070205080204" pitchFamily="49" charset="-128"/>
              </a:rPr>
              <a:t>広く散らばるほど相関関係が弱いという。</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15" name="図 14">
            <a:hlinkClick r:id="" action="ppaction://hlinkshowjump?jump=previousslid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100464" y="6021360"/>
            <a:ext cx="648000" cy="648000"/>
          </a:xfrm>
          <a:prstGeom prst="rect">
            <a:avLst/>
          </a:prstGeom>
        </p:spPr>
      </p:pic>
    </p:spTree>
    <p:extLst>
      <p:ext uri="{BB962C8B-B14F-4D97-AF65-F5344CB8AC3E}">
        <p14:creationId xmlns:p14="http://schemas.microsoft.com/office/powerpoint/2010/main" val="29182141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879" y="2486000"/>
            <a:ext cx="5606617" cy="3967336"/>
          </a:xfrm>
          <a:prstGeom prst="rect">
            <a:avLst/>
          </a:prstGeom>
        </p:spPr>
      </p:pic>
      <p:grpSp>
        <p:nvGrpSpPr>
          <p:cNvPr id="6" name="グループ化 5"/>
          <p:cNvGrpSpPr>
            <a:grpSpLocks/>
          </p:cNvGrpSpPr>
          <p:nvPr/>
        </p:nvGrpSpPr>
        <p:grpSpPr bwMode="auto">
          <a:xfrm>
            <a:off x="5706875" y="2848048"/>
            <a:ext cx="2624738" cy="2249078"/>
            <a:chOff x="3463446" y="2555546"/>
            <a:chExt cx="2624631" cy="2249645"/>
          </a:xfrm>
        </p:grpSpPr>
        <p:sp>
          <p:nvSpPr>
            <p:cNvPr id="5" name="円/楕円 4"/>
            <p:cNvSpPr>
              <a:spLocks noChangeAspect="1"/>
            </p:cNvSpPr>
            <p:nvPr/>
          </p:nvSpPr>
          <p:spPr>
            <a:xfrm>
              <a:off x="3463446" y="4689275"/>
              <a:ext cx="115883" cy="115916"/>
            </a:xfrm>
            <a:prstGeom prst="ellipse">
              <a:avLst/>
            </a:prstGeom>
            <a:solidFill>
              <a:schemeClr val="tx1"/>
            </a:solidFill>
            <a:ln w="38100">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9" name="円/楕円 8"/>
            <p:cNvSpPr>
              <a:spLocks noChangeAspect="1"/>
            </p:cNvSpPr>
            <p:nvPr/>
          </p:nvSpPr>
          <p:spPr>
            <a:xfrm>
              <a:off x="4884652" y="3983535"/>
              <a:ext cx="115883" cy="114329"/>
            </a:xfrm>
            <a:prstGeom prst="ellipse">
              <a:avLst/>
            </a:prstGeom>
            <a:solidFill>
              <a:schemeClr val="tx1"/>
            </a:solidFill>
            <a:ln w="38100">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10" name="円/楕円 9"/>
            <p:cNvSpPr>
              <a:spLocks noChangeAspect="1"/>
            </p:cNvSpPr>
            <p:nvPr/>
          </p:nvSpPr>
          <p:spPr>
            <a:xfrm>
              <a:off x="5972194" y="2555546"/>
              <a:ext cx="115883" cy="115916"/>
            </a:xfrm>
            <a:prstGeom prst="ellipse">
              <a:avLst/>
            </a:prstGeom>
            <a:solidFill>
              <a:schemeClr val="tx1"/>
            </a:solidFill>
            <a:ln w="38100">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11" name="円/楕円 10"/>
            <p:cNvSpPr>
              <a:spLocks noChangeAspect="1"/>
            </p:cNvSpPr>
            <p:nvPr/>
          </p:nvSpPr>
          <p:spPr>
            <a:xfrm>
              <a:off x="4535527" y="3275100"/>
              <a:ext cx="115882" cy="114329"/>
            </a:xfrm>
            <a:prstGeom prst="ellipse">
              <a:avLst/>
            </a:prstGeom>
            <a:solidFill>
              <a:schemeClr val="tx1"/>
            </a:solidFill>
            <a:ln w="38100">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13" name="円/楕円 12"/>
            <p:cNvSpPr>
              <a:spLocks noChangeAspect="1"/>
            </p:cNvSpPr>
            <p:nvPr/>
          </p:nvSpPr>
          <p:spPr>
            <a:xfrm>
              <a:off x="5607026" y="3640394"/>
              <a:ext cx="115882" cy="115916"/>
            </a:xfrm>
            <a:prstGeom prst="ellipse">
              <a:avLst/>
            </a:prstGeom>
            <a:solidFill>
              <a:schemeClr val="tx1"/>
            </a:solidFill>
            <a:ln w="38100">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grpSp>
      <p:sp>
        <p:nvSpPr>
          <p:cNvPr id="17" name="角丸四角形 16"/>
          <p:cNvSpPr/>
          <p:nvPr/>
        </p:nvSpPr>
        <p:spPr>
          <a:xfrm>
            <a:off x="266019" y="911935"/>
            <a:ext cx="720000" cy="396000"/>
          </a:xfrm>
          <a:prstGeom prst="roundRect">
            <a:avLst/>
          </a:prstGeom>
          <a:solidFill>
            <a:schemeClr val="accent4">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36423" y="879103"/>
            <a:ext cx="979193" cy="461665"/>
          </a:xfrm>
          <a:prstGeom prst="rect">
            <a:avLst/>
          </a:prstGeom>
          <a:noFill/>
        </p:spPr>
        <p:txBody>
          <a:bodyPr wrap="square" rtlCol="0">
            <a:spAutoFit/>
          </a:bodyPr>
          <a:lstStyle/>
          <a:p>
            <a:pPr algn="ctr"/>
            <a:r>
              <a:rPr kumimoji="1" lang="ja-JP" altLang="en-US" sz="2400" dirty="0">
                <a:latin typeface="HGPｺﾞｼｯｸE" panose="020B0900000000000000" pitchFamily="50" charset="-128"/>
                <a:ea typeface="HGPｺﾞｼｯｸE" panose="020B0900000000000000" pitchFamily="50" charset="-128"/>
              </a:rPr>
              <a:t>問</a:t>
            </a:r>
            <a:r>
              <a:rPr kumimoji="1" lang="en-US" altLang="ja-JP" sz="2400" dirty="0">
                <a:latin typeface="HGPｺﾞｼｯｸE" panose="020B0900000000000000" pitchFamily="50" charset="-128"/>
                <a:ea typeface="HGPｺﾞｼｯｸE" panose="020B0900000000000000" pitchFamily="50" charset="-128"/>
              </a:rPr>
              <a:t>11</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19" name="タイトル 1"/>
          <p:cNvSpPr txBox="1">
            <a:spLocks/>
          </p:cNvSpPr>
          <p:nvPr/>
        </p:nvSpPr>
        <p:spPr bwMode="auto">
          <a:xfrm>
            <a:off x="257175" y="84138"/>
            <a:ext cx="8515350"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５ 相関関係　</a:t>
            </a:r>
            <a:r>
              <a:rPr lang="en-US" altLang="ja-JP" sz="2000" b="1" dirty="0">
                <a:solidFill>
                  <a:schemeClr val="tx1"/>
                </a:solidFill>
                <a:latin typeface="+mn-ea"/>
              </a:rPr>
              <a:t>– </a:t>
            </a:r>
            <a:r>
              <a:rPr lang="ja-JP" altLang="en-US" sz="2000" b="1" dirty="0">
                <a:solidFill>
                  <a:schemeClr val="tx1"/>
                </a:solidFill>
                <a:latin typeface="+mn-ea"/>
              </a:rPr>
              <a:t>相関関係</a:t>
            </a:r>
            <a:r>
              <a:rPr lang="en-US" altLang="ja-JP" sz="2000" b="1" dirty="0">
                <a:solidFill>
                  <a:schemeClr val="tx1"/>
                </a:solidFill>
                <a:latin typeface="+mn-ea"/>
              </a:rPr>
              <a:t> -</a:t>
            </a:r>
            <a:r>
              <a:rPr lang="ja-JP" altLang="en-US" sz="2000" b="1" dirty="0">
                <a:solidFill>
                  <a:schemeClr val="tx1"/>
                </a:solidFill>
                <a:latin typeface="+mn-ea"/>
              </a:rPr>
              <a:t>             </a:t>
            </a:r>
            <a:r>
              <a:rPr lang="ja-JP" altLang="en-US" sz="2800" b="1" dirty="0">
                <a:solidFill>
                  <a:schemeClr val="accent2">
                    <a:lumMod val="50000"/>
                  </a:schemeClr>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p.137)</a:t>
            </a:r>
            <a:endParaRPr lang="ja-JP" altLang="en-US" sz="1600" b="1" dirty="0">
              <a:solidFill>
                <a:schemeClr val="tx1"/>
              </a:solidFill>
              <a:latin typeface="+mn-ea"/>
            </a:endParaRPr>
          </a:p>
        </p:txBody>
      </p:sp>
      <p:sp>
        <p:nvSpPr>
          <p:cNvPr id="2" name="正方形/長方形 1"/>
          <p:cNvSpPr/>
          <p:nvPr/>
        </p:nvSpPr>
        <p:spPr>
          <a:xfrm>
            <a:off x="1042988" y="907738"/>
            <a:ext cx="7777162" cy="1569660"/>
          </a:xfrm>
          <a:prstGeom prst="rect">
            <a:avLst/>
          </a:prstGeom>
        </p:spPr>
        <p:txBody>
          <a:bodyPr wrap="square">
            <a:spAutoFit/>
          </a:bodyPr>
          <a:lstStyle/>
          <a:p>
            <a:pPr algn="just">
              <a:spcAft>
                <a:spcPts val="0"/>
              </a:spcAft>
            </a:pP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次の表は，</a:t>
            </a:r>
            <a:r>
              <a:rPr lang="en-US" altLang="ja-JP" sz="2400" kern="100" dirty="0">
                <a:latin typeface="ＭＳ 明朝" panose="02020609040205080304" pitchFamily="17" charset="-128"/>
                <a:ea typeface="ＭＳ 明朝" panose="02020609040205080304" pitchFamily="17" charset="-128"/>
                <a:cs typeface="Times New Roman" panose="02020603050405020304" pitchFamily="18" charset="0"/>
              </a:rPr>
              <a:t>5</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人の生徒の，先月の読書時間と読んだ本の冊数を示したものである。散布図をつくり，読書時間と読んだ本の冊数には，どのような相関関係があるか答えなさい。</a:t>
            </a:r>
            <a:endParaRPr lang="ja-JP" altLang="ja-JP" sz="2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 name="正方形/長方形 6"/>
          <p:cNvSpPr/>
          <p:nvPr/>
        </p:nvSpPr>
        <p:spPr>
          <a:xfrm>
            <a:off x="625347" y="6093296"/>
            <a:ext cx="3278462" cy="461665"/>
          </a:xfrm>
          <a:prstGeom prst="rect">
            <a:avLst/>
          </a:prstGeom>
        </p:spPr>
        <p:txBody>
          <a:bodyPr wrap="none">
            <a:spAutoFit/>
          </a:bodyPr>
          <a:lstStyle/>
          <a:p>
            <a:pPr>
              <a:spcAft>
                <a:spcPts val="0"/>
              </a:spcAft>
            </a:pPr>
            <a:r>
              <a:rPr lang="ja-JP" altLang="ja-JP" sz="2400" b="1" kern="0" dirty="0">
                <a:solidFill>
                  <a:srgbClr val="FF0000"/>
                </a:solidFill>
                <a:latin typeface="ＭＳ ゴシック" panose="020B0609070205080204" pitchFamily="49" charset="-128"/>
                <a:ea typeface="ＭＳ ゴシック" panose="020B0609070205080204" pitchFamily="49" charset="-128"/>
                <a:cs typeface="HiraKakuStd-W5-Identity-H"/>
              </a:rPr>
              <a:t>正の相関関係がある</a:t>
            </a:r>
            <a:r>
              <a:rPr lang="ja-JP" altLang="ja-JP" sz="2400" b="1" kern="0" dirty="0">
                <a:solidFill>
                  <a:srgbClr val="FF0000"/>
                </a:solidFill>
                <a:latin typeface="ＭＳ ゴシック" panose="020B0609070205080204" pitchFamily="49" charset="-128"/>
                <a:ea typeface="ＭＳ ゴシック" panose="020B0609070205080204" pitchFamily="49" charset="-128"/>
                <a:cs typeface="HiraMinPro-W3-Identity-H"/>
              </a:rPr>
              <a:t>。</a:t>
            </a:r>
            <a:endParaRPr lang="ja-JP" altLang="ja-JP" sz="2400" b="1"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aphicFrame>
        <p:nvGraphicFramePr>
          <p:cNvPr id="15" name="表 14"/>
          <p:cNvGraphicFramePr>
            <a:graphicFrameLocks noGrp="1"/>
          </p:cNvGraphicFramePr>
          <p:nvPr>
            <p:extLst>
              <p:ext uri="{D42A27DB-BD31-4B8C-83A1-F6EECF244321}">
                <p14:modId xmlns:p14="http://schemas.microsoft.com/office/powerpoint/2010/main" val="1538129668"/>
              </p:ext>
            </p:extLst>
          </p:nvPr>
        </p:nvGraphicFramePr>
        <p:xfrm>
          <a:off x="420514" y="2486000"/>
          <a:ext cx="2927350" cy="3421872"/>
        </p:xfrm>
        <a:graphic>
          <a:graphicData uri="http://schemas.openxmlformats.org/drawingml/2006/table">
            <a:tbl>
              <a:tblPr firstRow="1" bandRow="1">
                <a:tableStyleId>{5C22544A-7EE6-4342-B048-85BDC9FD1C3A}</a:tableStyleId>
              </a:tblPr>
              <a:tblGrid>
                <a:gridCol w="603556">
                  <a:extLst>
                    <a:ext uri="{9D8B030D-6E8A-4147-A177-3AD203B41FA5}">
                      <a16:colId xmlns:a16="http://schemas.microsoft.com/office/drawing/2014/main" xmlns="" val="20000"/>
                    </a:ext>
                  </a:extLst>
                </a:gridCol>
                <a:gridCol w="1315682">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tblGrid>
              <a:tr h="722656">
                <a:tc>
                  <a:txBody>
                    <a:bodyPr/>
                    <a:lstStyle/>
                    <a:p>
                      <a:pPr algn="ctr"/>
                      <a:r>
                        <a:rPr kumimoji="1" lang="ja-JP" altLang="en-US" sz="2000" dirty="0">
                          <a:latin typeface="ＭＳ ゴシック" panose="020B0609070205080204" pitchFamily="49" charset="-128"/>
                          <a:ea typeface="ＭＳ ゴシック" panose="020B0609070205080204" pitchFamily="49" charset="-128"/>
                        </a:rPr>
                        <a:t>生</a:t>
                      </a:r>
                      <a:endParaRPr kumimoji="1" lang="en-US" altLang="ja-JP" sz="2000" dirty="0">
                        <a:latin typeface="ＭＳ ゴシック" panose="020B0609070205080204" pitchFamily="49" charset="-128"/>
                        <a:ea typeface="ＭＳ ゴシック" panose="020B0609070205080204" pitchFamily="49" charset="-128"/>
                      </a:endParaRPr>
                    </a:p>
                    <a:p>
                      <a:pPr algn="ctr"/>
                      <a:r>
                        <a:rPr kumimoji="1" lang="ja-JP" altLang="en-US" sz="2000" dirty="0">
                          <a:latin typeface="ＭＳ ゴシック" panose="020B0609070205080204" pitchFamily="49" charset="-128"/>
                          <a:ea typeface="ＭＳ ゴシック" panose="020B0609070205080204" pitchFamily="49" charset="-128"/>
                        </a:rPr>
                        <a:t>徒</a:t>
                      </a:r>
                      <a:endParaRPr kumimoji="1" lang="en-US" altLang="ja-JP" sz="2000" dirty="0">
                        <a:latin typeface="ＭＳ ゴシック" panose="020B0609070205080204" pitchFamily="49" charset="-128"/>
                        <a:ea typeface="ＭＳ ゴシック" panose="020B0609070205080204" pitchFamily="49" charset="-128"/>
                      </a:endParaRPr>
                    </a:p>
                  </a:txBody>
                  <a:tcPr marL="113182" marR="113182" marT="56556" marB="56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kumimoji="1" lang="ja-JP" altLang="en-US" sz="2000" dirty="0" smtClean="0">
                          <a:latin typeface="ＭＳ ゴシック" panose="020B0609070205080204" pitchFamily="49" charset="-128"/>
                          <a:ea typeface="ＭＳ ゴシック" panose="020B0609070205080204" pitchFamily="49" charset="-128"/>
                        </a:rPr>
                        <a:t>読書</a:t>
                      </a:r>
                      <a:endParaRPr kumimoji="1" lang="en-US" altLang="ja-JP" sz="2000" dirty="0" smtClean="0">
                        <a:latin typeface="ＭＳ ゴシック" panose="020B0609070205080204" pitchFamily="49" charset="-128"/>
                        <a:ea typeface="ＭＳ ゴシック" panose="020B0609070205080204" pitchFamily="49" charset="-128"/>
                      </a:endParaRPr>
                    </a:p>
                    <a:p>
                      <a:pPr algn="ctr"/>
                      <a:r>
                        <a:rPr kumimoji="1" lang="ja-JP" altLang="en-US" sz="2000" dirty="0" smtClean="0">
                          <a:latin typeface="ＭＳ ゴシック" panose="020B0609070205080204" pitchFamily="49" charset="-128"/>
                          <a:ea typeface="ＭＳ ゴシック" panose="020B0609070205080204" pitchFamily="49" charset="-128"/>
                        </a:rPr>
                        <a:t>（</a:t>
                      </a:r>
                      <a:r>
                        <a:rPr kumimoji="1" lang="ja-JP" altLang="en-US" sz="2000" dirty="0">
                          <a:latin typeface="ＭＳ ゴシック" panose="020B0609070205080204" pitchFamily="49" charset="-128"/>
                          <a:ea typeface="ＭＳ ゴシック" panose="020B0609070205080204" pitchFamily="49" charset="-128"/>
                        </a:rPr>
                        <a:t>時間）</a:t>
                      </a:r>
                    </a:p>
                  </a:txBody>
                  <a:tcPr marL="113182" marR="113182" marT="56556" marB="56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kumimoji="1" lang="ja-JP" altLang="en-US" sz="2000" dirty="0">
                          <a:latin typeface="ＭＳ ゴシック" panose="020B0609070205080204" pitchFamily="49" charset="-128"/>
                          <a:ea typeface="ＭＳ ゴシック" panose="020B0609070205080204" pitchFamily="49" charset="-128"/>
                        </a:rPr>
                        <a:t>読んだ本（冊）</a:t>
                      </a:r>
                    </a:p>
                  </a:txBody>
                  <a:tcPr marL="113182" marR="113182" marT="56556" marB="56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0000"/>
                  </a:ext>
                </a:extLst>
              </a:tr>
              <a:tr h="478838">
                <a:tc>
                  <a:txBody>
                    <a:bodyPr/>
                    <a:lstStyle/>
                    <a:p>
                      <a:pPr algn="ctr"/>
                      <a:r>
                        <a:rPr kumimoji="1" lang="en-US" altLang="ja-JP" sz="2400" b="1" i="1" dirty="0">
                          <a:latin typeface="Times New Roman" panose="02020603050405020304" pitchFamily="18" charset="0"/>
                          <a:ea typeface="+mn-ea"/>
                          <a:cs typeface="Times New Roman" panose="02020603050405020304" pitchFamily="18" charset="0"/>
                        </a:rPr>
                        <a:t>a</a:t>
                      </a:r>
                    </a:p>
                  </a:txBody>
                  <a:tcPr marL="113182" marR="113182" marT="56556" marB="56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b="1" dirty="0">
                          <a:latin typeface="ＭＳ 明朝" panose="02020609040205080304" pitchFamily="17" charset="-128"/>
                          <a:ea typeface="ＭＳ 明朝" panose="02020609040205080304" pitchFamily="17" charset="-128"/>
                        </a:rPr>
                        <a:t>5</a:t>
                      </a:r>
                      <a:endParaRPr kumimoji="1" lang="ja-JP" altLang="en-US" sz="2400" b="1" dirty="0">
                        <a:latin typeface="ＭＳ 明朝" panose="02020609040205080304" pitchFamily="17" charset="-128"/>
                        <a:ea typeface="ＭＳ 明朝" panose="02020609040205080304" pitchFamily="17" charset="-128"/>
                      </a:endParaRPr>
                    </a:p>
                  </a:txBody>
                  <a:tcPr marL="113182" marR="113182" marT="56556" marB="56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b="1" dirty="0">
                          <a:latin typeface="ＭＳ 明朝" panose="02020609040205080304" pitchFamily="17" charset="-128"/>
                          <a:ea typeface="ＭＳ 明朝" panose="02020609040205080304" pitchFamily="17" charset="-128"/>
                        </a:rPr>
                        <a:t>2</a:t>
                      </a:r>
                      <a:endParaRPr kumimoji="1" lang="ja-JP" altLang="en-US" sz="2400" b="1" dirty="0">
                        <a:latin typeface="ＭＳ 明朝" panose="02020609040205080304" pitchFamily="17" charset="-128"/>
                        <a:ea typeface="ＭＳ 明朝" panose="02020609040205080304" pitchFamily="17" charset="-128"/>
                      </a:endParaRPr>
                    </a:p>
                  </a:txBody>
                  <a:tcPr marL="113182" marR="113182" marT="56556" marB="56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78838">
                <a:tc>
                  <a:txBody>
                    <a:bodyPr/>
                    <a:lstStyle/>
                    <a:p>
                      <a:pPr algn="ctr"/>
                      <a:r>
                        <a:rPr kumimoji="1" lang="en-US" altLang="ja-JP" sz="2400" b="1" i="1" dirty="0">
                          <a:latin typeface="Times New Roman" panose="02020603050405020304" pitchFamily="18" charset="0"/>
                          <a:ea typeface="+mn-ea"/>
                          <a:cs typeface="Times New Roman" panose="02020603050405020304" pitchFamily="18" charset="0"/>
                        </a:rPr>
                        <a:t>b</a:t>
                      </a:r>
                      <a:endParaRPr kumimoji="1" lang="ja-JP" altLang="en-US" sz="2400" b="1" i="1" dirty="0">
                        <a:latin typeface="Times New Roman" panose="02020603050405020304" pitchFamily="18" charset="0"/>
                        <a:ea typeface="+mn-ea"/>
                        <a:cs typeface="Times New Roman" panose="02020603050405020304" pitchFamily="18" charset="0"/>
                      </a:endParaRPr>
                    </a:p>
                  </a:txBody>
                  <a:tcPr marL="113182" marR="113182" marT="56556" marB="56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b="1" dirty="0">
                          <a:latin typeface="ＭＳ 明朝" panose="02020609040205080304" pitchFamily="17" charset="-128"/>
                          <a:ea typeface="ＭＳ 明朝" panose="02020609040205080304" pitchFamily="17" charset="-128"/>
                        </a:rPr>
                        <a:t>8</a:t>
                      </a:r>
                      <a:endParaRPr kumimoji="1" lang="ja-JP" altLang="en-US" sz="2400" b="1" dirty="0">
                        <a:latin typeface="ＭＳ 明朝" panose="02020609040205080304" pitchFamily="17" charset="-128"/>
                        <a:ea typeface="ＭＳ 明朝" panose="02020609040205080304" pitchFamily="17" charset="-128"/>
                      </a:endParaRPr>
                    </a:p>
                  </a:txBody>
                  <a:tcPr marL="113182" marR="113182" marT="56556" marB="56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b="1" dirty="0">
                          <a:latin typeface="ＭＳ 明朝" panose="02020609040205080304" pitchFamily="17" charset="-128"/>
                          <a:ea typeface="ＭＳ 明朝" panose="02020609040205080304" pitchFamily="17" charset="-128"/>
                        </a:rPr>
                        <a:t>6</a:t>
                      </a:r>
                      <a:endParaRPr kumimoji="1" lang="ja-JP" altLang="en-US" sz="2400" b="1" dirty="0">
                        <a:latin typeface="ＭＳ 明朝" panose="02020609040205080304" pitchFamily="17" charset="-128"/>
                        <a:ea typeface="ＭＳ 明朝" panose="02020609040205080304" pitchFamily="17" charset="-128"/>
                      </a:endParaRPr>
                    </a:p>
                  </a:txBody>
                  <a:tcPr marL="113182" marR="113182" marT="56556" marB="56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78838">
                <a:tc>
                  <a:txBody>
                    <a:bodyPr/>
                    <a:lstStyle/>
                    <a:p>
                      <a:pPr algn="ctr"/>
                      <a:r>
                        <a:rPr kumimoji="1" lang="en-US" altLang="ja-JP" sz="2400" b="1" i="1" dirty="0">
                          <a:latin typeface="Times New Roman" panose="02020603050405020304" pitchFamily="18" charset="0"/>
                          <a:ea typeface="+mn-ea"/>
                          <a:cs typeface="Times New Roman" panose="02020603050405020304" pitchFamily="18" charset="0"/>
                        </a:rPr>
                        <a:t>c</a:t>
                      </a:r>
                      <a:endParaRPr kumimoji="1" lang="ja-JP" altLang="en-US" sz="2400" b="1" i="1" dirty="0">
                        <a:latin typeface="Times New Roman" panose="02020603050405020304" pitchFamily="18" charset="0"/>
                        <a:ea typeface="+mn-ea"/>
                        <a:cs typeface="Times New Roman" panose="02020603050405020304" pitchFamily="18" charset="0"/>
                      </a:endParaRPr>
                    </a:p>
                  </a:txBody>
                  <a:tcPr marL="113182" marR="113182" marT="56556" marB="56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b="1" dirty="0">
                          <a:latin typeface="ＭＳ 明朝" panose="02020609040205080304" pitchFamily="17" charset="-128"/>
                          <a:ea typeface="ＭＳ 明朝" panose="02020609040205080304" pitchFamily="17" charset="-128"/>
                        </a:rPr>
                        <a:t>9</a:t>
                      </a:r>
                      <a:endParaRPr kumimoji="1" lang="ja-JP" altLang="en-US" sz="2400" b="1" dirty="0">
                        <a:latin typeface="ＭＳ 明朝" panose="02020609040205080304" pitchFamily="17" charset="-128"/>
                        <a:ea typeface="ＭＳ 明朝" panose="02020609040205080304" pitchFamily="17" charset="-128"/>
                      </a:endParaRPr>
                    </a:p>
                  </a:txBody>
                  <a:tcPr marL="113182" marR="113182" marT="56556" marB="56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b="1" dirty="0">
                          <a:latin typeface="ＭＳ 明朝" panose="02020609040205080304" pitchFamily="17" charset="-128"/>
                          <a:ea typeface="ＭＳ 明朝" panose="02020609040205080304" pitchFamily="17" charset="-128"/>
                        </a:rPr>
                        <a:t>4</a:t>
                      </a:r>
                      <a:endParaRPr kumimoji="1" lang="ja-JP" altLang="en-US" sz="2400" b="1" dirty="0">
                        <a:latin typeface="ＭＳ 明朝" panose="02020609040205080304" pitchFamily="17" charset="-128"/>
                        <a:ea typeface="ＭＳ 明朝" panose="02020609040205080304" pitchFamily="17" charset="-128"/>
                      </a:endParaRPr>
                    </a:p>
                  </a:txBody>
                  <a:tcPr marL="113182" marR="113182" marT="56556" marB="56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78838">
                <a:tc>
                  <a:txBody>
                    <a:bodyPr/>
                    <a:lstStyle/>
                    <a:p>
                      <a:pPr algn="ctr"/>
                      <a:r>
                        <a:rPr kumimoji="1" lang="en-US" altLang="ja-JP" sz="2400" b="1" i="1" dirty="0">
                          <a:latin typeface="Times New Roman" panose="02020603050405020304" pitchFamily="18" charset="0"/>
                          <a:ea typeface="+mn-ea"/>
                          <a:cs typeface="Times New Roman" panose="02020603050405020304" pitchFamily="18" charset="0"/>
                        </a:rPr>
                        <a:t>d</a:t>
                      </a:r>
                      <a:endParaRPr kumimoji="1" lang="ja-JP" altLang="en-US" sz="2400" b="1" i="1" dirty="0">
                        <a:latin typeface="Times New Roman" panose="02020603050405020304" pitchFamily="18" charset="0"/>
                        <a:ea typeface="+mn-ea"/>
                        <a:cs typeface="Times New Roman" panose="02020603050405020304" pitchFamily="18" charset="0"/>
                      </a:endParaRPr>
                    </a:p>
                  </a:txBody>
                  <a:tcPr marL="113182" marR="113182" marT="56556" marB="56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b="1" dirty="0">
                          <a:latin typeface="ＭＳ 明朝" panose="02020609040205080304" pitchFamily="17" charset="-128"/>
                          <a:ea typeface="ＭＳ 明朝" panose="02020609040205080304" pitchFamily="17" charset="-128"/>
                        </a:rPr>
                        <a:t>12</a:t>
                      </a:r>
                      <a:endParaRPr kumimoji="1" lang="ja-JP" altLang="en-US" sz="2400" b="1" dirty="0">
                        <a:latin typeface="ＭＳ 明朝" panose="02020609040205080304" pitchFamily="17" charset="-128"/>
                        <a:ea typeface="ＭＳ 明朝" panose="02020609040205080304" pitchFamily="17" charset="-128"/>
                      </a:endParaRPr>
                    </a:p>
                  </a:txBody>
                  <a:tcPr marL="113182" marR="113182" marT="56556" marB="56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b="1" dirty="0">
                          <a:latin typeface="ＭＳ 明朝" panose="02020609040205080304" pitchFamily="17" charset="-128"/>
                          <a:ea typeface="ＭＳ 明朝" panose="02020609040205080304" pitchFamily="17" charset="-128"/>
                        </a:rPr>
                        <a:t>8</a:t>
                      </a:r>
                      <a:endParaRPr kumimoji="1" lang="ja-JP" altLang="en-US" sz="2400" b="1" dirty="0">
                        <a:latin typeface="ＭＳ 明朝" panose="02020609040205080304" pitchFamily="17" charset="-128"/>
                        <a:ea typeface="ＭＳ 明朝" panose="02020609040205080304" pitchFamily="17" charset="-128"/>
                      </a:endParaRPr>
                    </a:p>
                  </a:txBody>
                  <a:tcPr marL="113182" marR="113182" marT="56556" marB="56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78838">
                <a:tc>
                  <a:txBody>
                    <a:bodyPr/>
                    <a:lstStyle/>
                    <a:p>
                      <a:pPr algn="ctr"/>
                      <a:r>
                        <a:rPr kumimoji="1" lang="en-US" altLang="ja-JP" sz="2400" b="1" i="1" dirty="0">
                          <a:latin typeface="Times New Roman" panose="02020603050405020304" pitchFamily="18" charset="0"/>
                          <a:ea typeface="+mn-ea"/>
                          <a:cs typeface="Times New Roman" panose="02020603050405020304" pitchFamily="18" charset="0"/>
                        </a:rPr>
                        <a:t>e</a:t>
                      </a:r>
                      <a:endParaRPr kumimoji="1" lang="ja-JP" altLang="en-US" sz="2400" b="1" i="1" dirty="0">
                        <a:latin typeface="Times New Roman" panose="02020603050405020304" pitchFamily="18" charset="0"/>
                        <a:ea typeface="+mn-ea"/>
                        <a:cs typeface="Times New Roman" panose="02020603050405020304" pitchFamily="18" charset="0"/>
                      </a:endParaRPr>
                    </a:p>
                  </a:txBody>
                  <a:tcPr marL="113182" marR="113182" marT="56556" marB="56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b="1" dirty="0">
                          <a:latin typeface="ＭＳ 明朝" panose="02020609040205080304" pitchFamily="17" charset="-128"/>
                          <a:ea typeface="ＭＳ 明朝" panose="02020609040205080304" pitchFamily="17" charset="-128"/>
                        </a:rPr>
                        <a:t>11</a:t>
                      </a:r>
                      <a:endParaRPr kumimoji="1" lang="ja-JP" altLang="en-US" sz="2400" b="1" dirty="0">
                        <a:latin typeface="ＭＳ 明朝" panose="02020609040205080304" pitchFamily="17" charset="-128"/>
                        <a:ea typeface="ＭＳ 明朝" panose="02020609040205080304" pitchFamily="17" charset="-128"/>
                      </a:endParaRPr>
                    </a:p>
                  </a:txBody>
                  <a:tcPr marL="113182" marR="113182" marT="56556" marB="56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b="1" dirty="0">
                          <a:latin typeface="ＭＳ 明朝" panose="02020609040205080304" pitchFamily="17" charset="-128"/>
                          <a:ea typeface="ＭＳ 明朝" panose="02020609040205080304" pitchFamily="17" charset="-128"/>
                        </a:rPr>
                        <a:t>5</a:t>
                      </a:r>
                      <a:endParaRPr kumimoji="1" lang="ja-JP" altLang="en-US" sz="2400" b="1" dirty="0">
                        <a:latin typeface="ＭＳ 明朝" panose="02020609040205080304" pitchFamily="17" charset="-128"/>
                        <a:ea typeface="ＭＳ 明朝" panose="02020609040205080304" pitchFamily="17" charset="-128"/>
                      </a:endParaRPr>
                    </a:p>
                  </a:txBody>
                  <a:tcPr marL="113182" marR="113182" marT="56556" marB="56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290513" y="6351711"/>
            <a:ext cx="8385943" cy="461665"/>
          </a:xfrm>
          <a:prstGeom prst="rect">
            <a:avLst/>
          </a:prstGeom>
        </p:spPr>
        <p:txBody>
          <a:bodyPr wrap="square">
            <a:spAutoFit/>
          </a:bodyPr>
          <a:lstStyle/>
          <a:p>
            <a:pPr>
              <a:defRPr/>
            </a:pPr>
            <a:r>
              <a:rPr lang="en-US" altLang="ja-JP" sz="2400" dirty="0">
                <a:latin typeface="ＭＳ ゴシック" panose="020B0609070205080204" pitchFamily="49" charset="-128"/>
                <a:ea typeface="ＭＳ ゴシック" panose="020B0609070205080204" pitchFamily="49" charset="-128"/>
              </a:rPr>
              <a:t>(</a:t>
            </a:r>
            <a:r>
              <a:rPr lang="en-US" altLang="ja-JP" sz="2400" b="1" dirty="0">
                <a:latin typeface="ＭＳ ゴシック" panose="020B0609070205080204" pitchFamily="49" charset="-128"/>
                <a:ea typeface="ＭＳ ゴシック" panose="020B0609070205080204" pitchFamily="49" charset="-128"/>
              </a:rPr>
              <a:t> </a:t>
            </a:r>
            <a:r>
              <a:rPr lang="ja-JP" altLang="en-US" sz="2400" b="1" dirty="0">
                <a:solidFill>
                  <a:srgbClr val="FF0000"/>
                </a:solidFill>
                <a:latin typeface="ＭＳ ゴシック" panose="020B0609070205080204" pitchFamily="49" charset="-128"/>
                <a:ea typeface="ＭＳ ゴシック" panose="020B0609070205080204" pitchFamily="49" charset="-128"/>
              </a:rPr>
              <a:t>負 </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の相関関係が強いほど</a:t>
            </a:r>
            <a:r>
              <a:rPr lang="en-US" altLang="ja-JP" sz="2400" i="1" dirty="0">
                <a:latin typeface="Times New Roman" panose="02020603050405020304" pitchFamily="18" charset="0"/>
                <a:cs typeface="Times New Roman" panose="02020603050405020304" pitchFamily="18" charset="0"/>
              </a:rPr>
              <a:t>r</a:t>
            </a:r>
            <a:r>
              <a:rPr lang="ja-JP" altLang="en-US" sz="2400" dirty="0">
                <a:latin typeface="ＭＳ ゴシック" panose="020B0609070205080204" pitchFamily="49" charset="-128"/>
                <a:ea typeface="ＭＳ ゴシック" panose="020B0609070205080204" pitchFamily="49" charset="-128"/>
              </a:rPr>
              <a:t>の値は</a:t>
            </a:r>
            <a:r>
              <a:rPr lang="ja-JP" altLang="en-US" sz="2400" dirty="0">
                <a:latin typeface="ＭＳ 明朝" panose="02020609040205080304" pitchFamily="17" charset="-128"/>
                <a:ea typeface="ＭＳ 明朝" panose="02020609040205080304" pitchFamily="17" charset="-128"/>
              </a:rPr>
              <a:t>－</a:t>
            </a:r>
            <a:r>
              <a:rPr lang="en-US" altLang="ja-JP" sz="2400" dirty="0">
                <a:latin typeface="ＭＳ 明朝" panose="02020609040205080304" pitchFamily="17" charset="-128"/>
                <a:ea typeface="ＭＳ 明朝" panose="02020609040205080304" pitchFamily="17" charset="-128"/>
              </a:rPr>
              <a:t>1</a:t>
            </a:r>
            <a:r>
              <a:rPr lang="ja-JP" altLang="en-US" sz="2400" dirty="0">
                <a:latin typeface="ＭＳ ゴシック" panose="020B0609070205080204" pitchFamily="49" charset="-128"/>
                <a:ea typeface="ＭＳ ゴシック" panose="020B0609070205080204" pitchFamily="49" charset="-128"/>
              </a:rPr>
              <a:t>に近づく。</a:t>
            </a:r>
            <a:endParaRPr lang="ja-JP" altLang="ja-JP" sz="2400" dirty="0">
              <a:latin typeface="ＭＳ ゴシック" panose="020B0609070205080204" pitchFamily="49" charset="-128"/>
              <a:ea typeface="ＭＳ ゴシック" panose="020B0609070205080204" pitchFamily="49" charset="-128"/>
            </a:endParaRPr>
          </a:p>
        </p:txBody>
      </p:sp>
      <p:sp>
        <p:nvSpPr>
          <p:cNvPr id="54" name="正方形/長方形 53"/>
          <p:cNvSpPr/>
          <p:nvPr/>
        </p:nvSpPr>
        <p:spPr>
          <a:xfrm>
            <a:off x="323850" y="5847655"/>
            <a:ext cx="8352606" cy="461665"/>
          </a:xfrm>
          <a:prstGeom prst="rect">
            <a:avLst/>
          </a:prstGeom>
        </p:spPr>
        <p:txBody>
          <a:bodyPr wrap="square">
            <a:spAutoFit/>
          </a:bodyPr>
          <a:lstStyle/>
          <a:p>
            <a:pPr>
              <a:defRPr/>
            </a:pPr>
            <a:r>
              <a:rPr lang="en-US" altLang="ja-JP" sz="2400" dirty="0">
                <a:latin typeface="ＭＳ ゴシック" panose="020B0609070205080204" pitchFamily="49" charset="-128"/>
                <a:ea typeface="ＭＳ ゴシック" panose="020B0609070205080204" pitchFamily="49" charset="-128"/>
              </a:rPr>
              <a:t>(</a:t>
            </a:r>
            <a:r>
              <a:rPr lang="en-US" altLang="ja-JP" sz="2400" b="1" dirty="0">
                <a:latin typeface="ＭＳ ゴシック" panose="020B0609070205080204" pitchFamily="49" charset="-128"/>
                <a:ea typeface="ＭＳ ゴシック" panose="020B0609070205080204" pitchFamily="49" charset="-128"/>
              </a:rPr>
              <a:t> </a:t>
            </a:r>
            <a:r>
              <a:rPr lang="ja-JP" altLang="en-US" sz="2400" b="1" dirty="0">
                <a:solidFill>
                  <a:srgbClr val="FF0000"/>
                </a:solidFill>
                <a:latin typeface="ＭＳ ゴシック" panose="020B0609070205080204" pitchFamily="49" charset="-128"/>
                <a:ea typeface="ＭＳ ゴシック" panose="020B0609070205080204" pitchFamily="49" charset="-128"/>
              </a:rPr>
              <a:t>正 </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の相関関係が強いほど</a:t>
            </a:r>
            <a:r>
              <a:rPr lang="en-US" altLang="ja-JP" sz="2400" i="1" dirty="0">
                <a:latin typeface="Times New Roman" panose="02020603050405020304" pitchFamily="18" charset="0"/>
                <a:cs typeface="Times New Roman" panose="02020603050405020304" pitchFamily="18" charset="0"/>
              </a:rPr>
              <a:t>r</a:t>
            </a:r>
            <a:r>
              <a:rPr lang="ja-JP" altLang="en-US" sz="2400" dirty="0">
                <a:latin typeface="ＭＳ ゴシック" panose="020B0609070205080204" pitchFamily="49" charset="-128"/>
                <a:ea typeface="ＭＳ ゴシック" panose="020B0609070205080204" pitchFamily="49" charset="-128"/>
              </a:rPr>
              <a:t>の値は</a:t>
            </a:r>
            <a:r>
              <a:rPr lang="en-US" altLang="ja-JP" sz="2400" dirty="0">
                <a:latin typeface="ＭＳ 明朝" panose="02020609040205080304" pitchFamily="17" charset="-128"/>
                <a:ea typeface="ＭＳ 明朝" panose="02020609040205080304" pitchFamily="17" charset="-128"/>
              </a:rPr>
              <a:t>1</a:t>
            </a:r>
            <a:r>
              <a:rPr lang="ja-JP" altLang="en-US" sz="2400" dirty="0">
                <a:latin typeface="ＭＳ ゴシック" panose="020B0609070205080204" pitchFamily="49" charset="-128"/>
                <a:ea typeface="ＭＳ ゴシック" panose="020B0609070205080204" pitchFamily="49" charset="-128"/>
              </a:rPr>
              <a:t>に近づき，</a:t>
            </a:r>
            <a:endParaRPr lang="en-US" altLang="ja-JP" sz="2400" dirty="0">
              <a:latin typeface="ＭＳ ゴシック" panose="020B0609070205080204" pitchFamily="49" charset="-128"/>
              <a:ea typeface="ＭＳ ゴシック" panose="020B0609070205080204" pitchFamily="49" charset="-128"/>
            </a:endParaRPr>
          </a:p>
        </p:txBody>
      </p:sp>
      <mc:AlternateContent xmlns:mc="http://schemas.openxmlformats.org/markup-compatibility/2006" xmlns:a14="http://schemas.microsoft.com/office/drawing/2010/main">
        <mc:Choice Requires="a14">
          <p:sp>
            <p:nvSpPr>
              <p:cNvPr id="33" name="正方形/長方形 32"/>
              <p:cNvSpPr/>
              <p:nvPr/>
            </p:nvSpPr>
            <p:spPr bwMode="auto">
              <a:xfrm>
                <a:off x="290513" y="1805915"/>
                <a:ext cx="8569325" cy="830997"/>
              </a:xfrm>
              <a:prstGeom prst="rect">
                <a:avLst/>
              </a:prstGeom>
            </p:spPr>
            <p:txBody>
              <a:bodyPr>
                <a:spAutoFit/>
              </a:bodyPr>
              <a:lstStyle/>
              <a:p>
                <a:pPr>
                  <a:defRPr/>
                </a:pPr>
                <a:r>
                  <a:rPr lang="ja-JP" altLang="en-US" sz="2400" dirty="0">
                    <a:latin typeface="ＭＳ ゴシック" panose="020B0609070205080204" pitchFamily="49" charset="-128"/>
                    <a:ea typeface="ＭＳ ゴシック" panose="020B0609070205080204" pitchFamily="49" charset="-128"/>
                  </a:rPr>
                  <a:t>共分散を</a:t>
                </a:r>
                <a14:m>
                  <m:oMath xmlns:m="http://schemas.openxmlformats.org/officeDocument/2006/math">
                    <m:r>
                      <m:rPr>
                        <m:nor/>
                      </m:rPr>
                      <a:rPr lang="en-US" altLang="ja-JP" sz="2400" i="1" dirty="0">
                        <a:latin typeface="Times New Roman" panose="02020603050405020304" pitchFamily="18" charset="0"/>
                        <a:cs typeface="Times New Roman" panose="02020603050405020304" pitchFamily="18" charset="0"/>
                      </a:rPr>
                      <m:t>x</m:t>
                    </m:r>
                    <m:r>
                      <a:rPr lang="ja-JP" altLang="en-US" sz="2400" i="1">
                        <a:latin typeface="Cambria Math" panose="02040503050406030204" pitchFamily="18" charset="0"/>
                      </a:rPr>
                      <m:t>の</m:t>
                    </m:r>
                    <m:r>
                      <a:rPr lang="ja-JP" altLang="en-US" sz="2400" i="1" smtClean="0">
                        <a:latin typeface="Cambria Math" panose="02040503050406030204" pitchFamily="18" charset="0"/>
                      </a:rPr>
                      <m:t>標準偏差</m:t>
                    </m:r>
                    <m:r>
                      <a:rPr lang="ja-JP" altLang="en-US" sz="2400" i="1">
                        <a:latin typeface="Cambria Math" panose="02040503050406030204" pitchFamily="18" charset="0"/>
                      </a:rPr>
                      <m:t>と</m:t>
                    </m:r>
                  </m:oMath>
                </a14:m>
                <a:r>
                  <a:rPr lang="en-US" altLang="ja-JP" sz="2400" i="1" dirty="0">
                    <a:latin typeface="Times New Roman" panose="02020603050405020304" pitchFamily="18" charset="0"/>
                    <a:cs typeface="Times New Roman" panose="02020603050405020304" pitchFamily="18" charset="0"/>
                  </a:rPr>
                  <a:t>y</a:t>
                </a:r>
                <a:r>
                  <a:rPr lang="ja-JP" altLang="en-US" sz="2400" dirty="0">
                    <a:latin typeface="ＭＳ ゴシック" panose="020B0609070205080204" pitchFamily="49" charset="-128"/>
                    <a:ea typeface="ＭＳ ゴシック" panose="020B0609070205080204" pitchFamily="49" charset="-128"/>
                  </a:rPr>
                  <a:t>の標準偏差の積でわった値</a:t>
                </a:r>
                <a:r>
                  <a:rPr lang="ja-JP" altLang="en-US" sz="2400" dirty="0" smtClean="0">
                    <a:latin typeface="ＭＳ ゴシック" panose="020B0609070205080204" pitchFamily="49" charset="-128"/>
                    <a:ea typeface="ＭＳ ゴシック" panose="020B0609070205080204" pitchFamily="49" charset="-128"/>
                  </a:rPr>
                  <a:t>を</a:t>
                </a:r>
                <a:endParaRPr lang="en-US" altLang="ja-JP" sz="2400" dirty="0" smtClean="0">
                  <a:latin typeface="ＭＳ ゴシック" panose="020B0609070205080204" pitchFamily="49" charset="-128"/>
                  <a:ea typeface="ＭＳ ゴシック" panose="020B0609070205080204" pitchFamily="49" charset="-128"/>
                </a:endParaRPr>
              </a:p>
              <a:p>
                <a:pPr>
                  <a:defRPr/>
                </a:pPr>
                <a:r>
                  <a:rPr lang="en-US" altLang="ja-JP" sz="2400" dirty="0" smtClean="0">
                    <a:latin typeface="ＭＳ ゴシック" panose="020B0609070205080204" pitchFamily="49" charset="-128"/>
                    <a:ea typeface="ＭＳ ゴシック" panose="020B0609070205080204" pitchFamily="49" charset="-128"/>
                  </a:rPr>
                  <a:t>(</a:t>
                </a:r>
                <a:r>
                  <a:rPr lang="en-US" altLang="ja-JP" sz="2400" b="1" dirty="0" smtClean="0">
                    <a:latin typeface="ＭＳ ゴシック" panose="020B0609070205080204" pitchFamily="49" charset="-128"/>
                    <a:ea typeface="ＭＳ ゴシック" panose="020B0609070205080204" pitchFamily="49" charset="-128"/>
                  </a:rPr>
                  <a:t> </a:t>
                </a:r>
                <a:r>
                  <a:rPr lang="ja-JP" altLang="en-US" sz="2400" b="1" dirty="0">
                    <a:solidFill>
                      <a:srgbClr val="FF0000"/>
                    </a:solidFill>
                    <a:latin typeface="ＭＳ ゴシック" panose="020B0609070205080204" pitchFamily="49" charset="-128"/>
                    <a:ea typeface="ＭＳ ゴシック" panose="020B0609070205080204" pitchFamily="49" charset="-128"/>
                  </a:rPr>
                  <a:t>相関係数 </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といい，記号</a:t>
                </a:r>
                <a:r>
                  <a:rPr lang="en-US" altLang="ja-JP" sz="2400" i="1" dirty="0" err="1">
                    <a:latin typeface="Times New Roman" panose="02020603050405020304" pitchFamily="18" charset="0"/>
                    <a:ea typeface="+mn-ea"/>
                    <a:cs typeface="Times New Roman" panose="02020603050405020304" pitchFamily="18" charset="0"/>
                  </a:rPr>
                  <a:t>r</a:t>
                </a:r>
                <a:r>
                  <a:rPr lang="en-US" altLang="ja-JP" sz="2400" dirty="0" err="1">
                    <a:latin typeface="ＭＳ ゴシック" panose="020B0609070205080204" pitchFamily="49" charset="-128"/>
                    <a:ea typeface="ＭＳ ゴシック" panose="020B0609070205080204" pitchFamily="49" charset="-128"/>
                  </a:rPr>
                  <a:t>で表す</a:t>
                </a:r>
                <a:r>
                  <a:rPr lang="en-US" altLang="ja-JP" sz="2400" dirty="0">
                    <a:latin typeface="ＭＳ ゴシック" panose="020B0609070205080204" pitchFamily="49" charset="-128"/>
                    <a:ea typeface="ＭＳ ゴシック" panose="020B0609070205080204" pitchFamily="49" charset="-128"/>
                  </a:rPr>
                  <a:t>。</a:t>
                </a:r>
                <a:endParaRPr lang="ja-JP" altLang="ja-JP" sz="2400" dirty="0">
                  <a:latin typeface="ＭＳ ゴシック" panose="020B0609070205080204" pitchFamily="49" charset="-128"/>
                  <a:ea typeface="ＭＳ ゴシック" panose="020B0609070205080204" pitchFamily="49" charset="-128"/>
                </a:endParaRPr>
              </a:p>
            </p:txBody>
          </p:sp>
        </mc:Choice>
        <mc:Fallback xmlns="">
          <p:sp>
            <p:nvSpPr>
              <p:cNvPr id="33" name="正方形/長方形 32"/>
              <p:cNvSpPr>
                <a:spLocks noRot="1" noChangeAspect="1" noMove="1" noResize="1" noEditPoints="1" noAdjustHandles="1" noChangeArrowheads="1" noChangeShapeType="1" noTextEdit="1"/>
              </p:cNvSpPr>
              <p:nvPr/>
            </p:nvSpPr>
            <p:spPr bwMode="auto">
              <a:xfrm>
                <a:off x="290513" y="1805915"/>
                <a:ext cx="8569325" cy="830997"/>
              </a:xfrm>
              <a:prstGeom prst="rect">
                <a:avLst/>
              </a:prstGeom>
              <a:blipFill rotWithShape="1">
                <a:blip r:embed="rId3"/>
                <a:stretch>
                  <a:fillRect l="-1139" t="-8029" b="-16058"/>
                </a:stretch>
              </a:blipFill>
            </p:spPr>
            <p:txBody>
              <a:bodyPr/>
              <a:lstStyle/>
              <a:p>
                <a:r>
                  <a:rPr lang="ja-JP" altLang="en-US">
                    <a:noFill/>
                  </a:rPr>
                  <a:t> </a:t>
                </a:r>
              </a:p>
            </p:txBody>
          </p:sp>
        </mc:Fallback>
      </mc:AlternateContent>
      <p:sp>
        <p:nvSpPr>
          <p:cNvPr id="27" name="Rectangle 1"/>
          <p:cNvSpPr>
            <a:spLocks noChangeArrowheads="1"/>
          </p:cNvSpPr>
          <p:nvPr/>
        </p:nvSpPr>
        <p:spPr bwMode="auto">
          <a:xfrm>
            <a:off x="323850" y="956391"/>
            <a:ext cx="87566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533400" algn="r"/>
                <a:tab pos="2700338" algn="ctr"/>
                <a:tab pos="5400675" algn="r"/>
              </a:tabLst>
              <a:defRPr/>
            </a:pPr>
            <a:r>
              <a:rPr lang="ja-JP" altLang="en-US" sz="2400" dirty="0">
                <a:latin typeface="ＭＳ ゴシック" panose="020B0609070205080204" pitchFamily="49" charset="-128"/>
                <a:ea typeface="ＭＳ ゴシック" panose="020B0609070205080204" pitchFamily="49" charset="-128"/>
              </a:rPr>
              <a:t>相関関係を調べたい</a:t>
            </a:r>
            <a:r>
              <a:rPr lang="en-US" altLang="ja-JP" sz="2400" dirty="0">
                <a:latin typeface="ＭＳ 明朝" panose="02020609040205080304" pitchFamily="17" charset="-128"/>
                <a:ea typeface="ＭＳ 明朝" panose="02020609040205080304" pitchFamily="17" charset="-128"/>
              </a:rPr>
              <a:t>2</a:t>
            </a:r>
            <a:r>
              <a:rPr lang="ja-JP" altLang="en-US" sz="2400" dirty="0" err="1">
                <a:latin typeface="ＭＳ ゴシック" panose="020B0609070205080204" pitchFamily="49" charset="-128"/>
                <a:ea typeface="ＭＳ ゴシック" panose="020B0609070205080204" pitchFamily="49" charset="-128"/>
              </a:rPr>
              <a:t>つの</a:t>
            </a:r>
            <a:r>
              <a:rPr lang="ja-JP" altLang="en-US" sz="2400" dirty="0">
                <a:latin typeface="ＭＳ ゴシック" panose="020B0609070205080204" pitchFamily="49" charset="-128"/>
                <a:ea typeface="ＭＳ ゴシック" panose="020B0609070205080204" pitchFamily="49" charset="-128"/>
              </a:rPr>
              <a:t>数量を</a:t>
            </a:r>
            <a:r>
              <a:rPr lang="en-US" altLang="ja-JP" sz="2400" i="1" dirty="0">
                <a:latin typeface="Times New Roman" panose="02020603050405020304" pitchFamily="18" charset="0"/>
                <a:ea typeface="+mn-ea"/>
                <a:cs typeface="Times New Roman" panose="02020603050405020304" pitchFamily="18" charset="0"/>
              </a:rPr>
              <a:t>x</a:t>
            </a:r>
            <a:r>
              <a:rPr lang="ja-JP" altLang="en-US" sz="2400" dirty="0" err="1">
                <a:latin typeface="+mn-ea"/>
                <a:ea typeface="+mn-ea"/>
              </a:rPr>
              <a:t>，</a:t>
            </a:r>
            <a:r>
              <a:rPr lang="en-US" altLang="ja-JP" sz="2400" i="1" dirty="0">
                <a:latin typeface="Times New Roman" panose="02020603050405020304" pitchFamily="18" charset="0"/>
                <a:ea typeface="+mn-ea"/>
                <a:cs typeface="Times New Roman" panose="02020603050405020304" pitchFamily="18" charset="0"/>
              </a:rPr>
              <a:t>y</a:t>
            </a:r>
            <a:r>
              <a:rPr lang="ja-JP" altLang="en-US" sz="2400" dirty="0">
                <a:latin typeface="ＭＳ ゴシック" panose="020B0609070205080204" pitchFamily="49" charset="-128"/>
                <a:ea typeface="ＭＳ ゴシック" panose="020B0609070205080204" pitchFamily="49" charset="-128"/>
              </a:rPr>
              <a:t>とする</a:t>
            </a:r>
            <a:r>
              <a:rPr lang="ja-JP" altLang="en-US" sz="2400" dirty="0" smtClean="0">
                <a:latin typeface="ＭＳ ゴシック" panose="020B0609070205080204" pitchFamily="49" charset="-128"/>
                <a:ea typeface="ＭＳ ゴシック" panose="020B0609070205080204" pitchFamily="49" charset="-128"/>
              </a:rPr>
              <a:t>。</a:t>
            </a:r>
            <a:endParaRPr lang="en-US" altLang="ja-JP" sz="2400" dirty="0" smtClean="0">
              <a:latin typeface="ＭＳ ゴシック" panose="020B0609070205080204" pitchFamily="49" charset="-128"/>
              <a:ea typeface="ＭＳ ゴシック" panose="020B0609070205080204" pitchFamily="49" charset="-128"/>
            </a:endParaRPr>
          </a:p>
          <a:p>
            <a:pPr eaLnBrk="0" hangingPunct="0">
              <a:tabLst>
                <a:tab pos="533400" algn="r"/>
                <a:tab pos="2700338" algn="ctr"/>
                <a:tab pos="5400675" algn="r"/>
              </a:tabLst>
              <a:defRPr/>
            </a:pPr>
            <a:r>
              <a:rPr lang="en-US" altLang="ja-JP" sz="2400" i="1" dirty="0" smtClean="0">
                <a:latin typeface="Times New Roman" panose="02020603050405020304" pitchFamily="18" charset="0"/>
                <a:cs typeface="Times New Roman" panose="02020603050405020304" pitchFamily="18" charset="0"/>
              </a:rPr>
              <a:t>x</a:t>
            </a:r>
            <a:r>
              <a:rPr lang="ja-JP" altLang="en-US" sz="2400" dirty="0" smtClean="0">
                <a:latin typeface="ＭＳ ゴシック" panose="020B0609070205080204" pitchFamily="49" charset="-128"/>
                <a:ea typeface="ＭＳ ゴシック" panose="020B0609070205080204" pitchFamily="49" charset="-128"/>
              </a:rPr>
              <a:t>の偏差と</a:t>
            </a:r>
            <a:r>
              <a:rPr lang="en-US" altLang="ja-JP" sz="2400" i="1" dirty="0" smtClean="0">
                <a:latin typeface="Times New Roman" panose="02020603050405020304" pitchFamily="18" charset="0"/>
                <a:cs typeface="Times New Roman" panose="02020603050405020304" pitchFamily="18" charset="0"/>
              </a:rPr>
              <a:t>y</a:t>
            </a:r>
            <a:r>
              <a:rPr lang="ja-JP" altLang="en-US" sz="2400" dirty="0" smtClean="0">
                <a:latin typeface="ＭＳ ゴシック" panose="020B0609070205080204" pitchFamily="49" charset="-128"/>
                <a:ea typeface="ＭＳ ゴシック" panose="020B0609070205080204" pitchFamily="49" charset="-128"/>
              </a:rPr>
              <a:t>の偏差の積の平均値を</a:t>
            </a:r>
            <a:r>
              <a:rPr lang="en-US" altLang="ja-JP" sz="2400" dirty="0" smtClean="0">
                <a:latin typeface="ＭＳ ゴシック" panose="020B0609070205080204" pitchFamily="49" charset="-128"/>
                <a:ea typeface="ＭＳ ゴシック" panose="020B0609070205080204" pitchFamily="49" charset="-128"/>
              </a:rPr>
              <a:t>(</a:t>
            </a:r>
            <a:r>
              <a:rPr lang="en-US" altLang="ja-JP" sz="2400" b="1" dirty="0" smtClean="0">
                <a:latin typeface="ＭＳ ゴシック" panose="020B0609070205080204" pitchFamily="49" charset="-128"/>
                <a:ea typeface="ＭＳ ゴシック" panose="020B0609070205080204" pitchFamily="49" charset="-128"/>
              </a:rPr>
              <a:t> </a:t>
            </a:r>
            <a:r>
              <a:rPr lang="ja-JP" altLang="en-US" sz="2400" b="1" dirty="0" smtClean="0">
                <a:solidFill>
                  <a:srgbClr val="FF0000"/>
                </a:solidFill>
                <a:latin typeface="ＭＳ ゴシック" panose="020B0609070205080204" pitchFamily="49" charset="-128"/>
                <a:ea typeface="ＭＳ ゴシック" panose="020B0609070205080204" pitchFamily="49" charset="-128"/>
              </a:rPr>
              <a:t>共分散</a:t>
            </a:r>
            <a:r>
              <a:rPr lang="en-US" altLang="ja-JP" sz="2400" b="1" dirty="0" smtClean="0">
                <a:solidFill>
                  <a:srgbClr val="FF0000"/>
                </a:solidFill>
                <a:latin typeface="ＭＳ ゴシック" panose="020B0609070205080204" pitchFamily="49" charset="-128"/>
                <a:ea typeface="ＭＳ ゴシック" panose="020B0609070205080204" pitchFamily="49" charset="-128"/>
              </a:rPr>
              <a:t> </a:t>
            </a:r>
            <a:r>
              <a:rPr lang="en-US" altLang="ja-JP" sz="2400" dirty="0" smtClean="0">
                <a:latin typeface="ＭＳ ゴシック" panose="020B0609070205080204" pitchFamily="49" charset="-128"/>
                <a:ea typeface="ＭＳ ゴシック" panose="020B0609070205080204" pitchFamily="49" charset="-128"/>
              </a:rPr>
              <a:t>)</a:t>
            </a:r>
            <a:r>
              <a:rPr lang="ja-JP" altLang="en-US" sz="2400" dirty="0" smtClean="0">
                <a:latin typeface="ＭＳ ゴシック" panose="020B0609070205080204" pitchFamily="49" charset="-128"/>
                <a:ea typeface="ＭＳ ゴシック" panose="020B0609070205080204" pitchFamily="49" charset="-128"/>
              </a:rPr>
              <a:t>という。</a:t>
            </a:r>
            <a:r>
              <a:rPr lang="en-US" altLang="ja-JP" sz="2400" dirty="0" smtClean="0">
                <a:latin typeface="ＭＳ ゴシック" panose="020B0609070205080204" pitchFamily="49" charset="-128"/>
                <a:ea typeface="ＭＳ ゴシック" panose="020B0609070205080204" pitchFamily="49" charset="-128"/>
              </a:rPr>
              <a:t> </a:t>
            </a:r>
            <a:endParaRPr lang="ja-JP" altLang="en-US" sz="2400" dirty="0">
              <a:latin typeface="ＭＳ ゴシック" panose="020B0609070205080204" pitchFamily="49" charset="-128"/>
              <a:ea typeface="ＭＳ ゴシック" panose="020B0609070205080204" pitchFamily="49" charset="-128"/>
            </a:endParaRPr>
          </a:p>
        </p:txBody>
      </p:sp>
      <p:sp>
        <p:nvSpPr>
          <p:cNvPr id="62" name="メモ 61"/>
          <p:cNvSpPr/>
          <p:nvPr/>
        </p:nvSpPr>
        <p:spPr>
          <a:xfrm>
            <a:off x="348362" y="6411351"/>
            <a:ext cx="911270" cy="373063"/>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2800" b="1" dirty="0">
              <a:latin typeface="+mn-ea"/>
            </a:endParaRPr>
          </a:p>
        </p:txBody>
      </p:sp>
      <p:sp>
        <p:nvSpPr>
          <p:cNvPr id="61" name="メモ 60"/>
          <p:cNvSpPr/>
          <p:nvPr/>
        </p:nvSpPr>
        <p:spPr>
          <a:xfrm>
            <a:off x="323850" y="5906924"/>
            <a:ext cx="1007790" cy="373062"/>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2800" b="1" dirty="0">
              <a:latin typeface="+mn-ea"/>
            </a:endParaRPr>
          </a:p>
        </p:txBody>
      </p:sp>
      <p:sp>
        <p:nvSpPr>
          <p:cNvPr id="50" name="メモ 49"/>
          <p:cNvSpPr/>
          <p:nvPr/>
        </p:nvSpPr>
        <p:spPr>
          <a:xfrm>
            <a:off x="395536" y="2224802"/>
            <a:ext cx="1800200" cy="373063"/>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2800" b="1" dirty="0">
              <a:latin typeface="+mn-ea"/>
            </a:endParaRPr>
          </a:p>
        </p:txBody>
      </p:sp>
      <p:sp>
        <p:nvSpPr>
          <p:cNvPr id="30" name="メモ 29"/>
          <p:cNvSpPr/>
          <p:nvPr/>
        </p:nvSpPr>
        <p:spPr>
          <a:xfrm>
            <a:off x="5004048" y="1399754"/>
            <a:ext cx="1512168" cy="373062"/>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2800" b="1" dirty="0">
              <a:latin typeface="+mn-ea"/>
            </a:endParaRPr>
          </a:p>
        </p:txBody>
      </p:sp>
      <p:sp>
        <p:nvSpPr>
          <p:cNvPr id="52" name="正方形/長方形 51"/>
          <p:cNvSpPr/>
          <p:nvPr/>
        </p:nvSpPr>
        <p:spPr bwMode="auto">
          <a:xfrm>
            <a:off x="290513" y="4316903"/>
            <a:ext cx="8435975" cy="1200329"/>
          </a:xfrm>
          <a:prstGeom prst="rect">
            <a:avLst/>
          </a:prstGeom>
        </p:spPr>
        <p:txBody>
          <a:bodyPr>
            <a:spAutoFit/>
          </a:bodyPr>
          <a:lstStyle/>
          <a:p>
            <a:pPr>
              <a:defRPr/>
            </a:pPr>
            <a:r>
              <a:rPr lang="ja-JP" altLang="en-US" sz="2400" dirty="0" smtClean="0">
                <a:latin typeface="ＭＳ ゴシック" panose="020B0609070205080204" pitchFamily="49" charset="-128"/>
                <a:ea typeface="ＭＳ ゴシック" panose="020B0609070205080204" pitchFamily="49" charset="-128"/>
              </a:rPr>
              <a:t>相関関係を数値で表すには，共分散や相関関数</a:t>
            </a:r>
            <a:endParaRPr lang="en-US" altLang="ja-JP" sz="2400" dirty="0" smtClean="0">
              <a:latin typeface="ＭＳ ゴシック" panose="020B0609070205080204" pitchFamily="49" charset="-128"/>
              <a:ea typeface="ＭＳ ゴシック" panose="020B0609070205080204" pitchFamily="49" charset="-128"/>
            </a:endParaRPr>
          </a:p>
          <a:p>
            <a:pPr>
              <a:defRPr/>
            </a:pPr>
            <a:r>
              <a:rPr lang="ja-JP" altLang="en-US" sz="2400" dirty="0" smtClean="0">
                <a:latin typeface="ＭＳ ゴシック" panose="020B0609070205080204" pitchFamily="49" charset="-128"/>
                <a:ea typeface="ＭＳ ゴシック" panose="020B0609070205080204" pitchFamily="49" charset="-128"/>
              </a:rPr>
              <a:t>が用いられる。とくに，</a:t>
            </a:r>
            <a:endParaRPr lang="en-US" altLang="ja-JP" sz="2400" dirty="0" smtClean="0">
              <a:latin typeface="ＭＳ ゴシック" panose="020B0609070205080204" pitchFamily="49" charset="-128"/>
              <a:ea typeface="ＭＳ ゴシック" panose="020B0609070205080204" pitchFamily="49" charset="-128"/>
            </a:endParaRPr>
          </a:p>
          <a:p>
            <a:pPr>
              <a:defRPr/>
            </a:pPr>
            <a:r>
              <a:rPr lang="ja-JP" altLang="en-US" sz="2400" dirty="0" smtClean="0">
                <a:latin typeface="ＭＳ ゴシック" panose="020B0609070205080204" pitchFamily="49" charset="-128"/>
                <a:ea typeface="ＭＳ ゴシック" panose="020B0609070205080204" pitchFamily="49" charset="-128"/>
              </a:rPr>
              <a:t>相関</a:t>
            </a:r>
            <a:r>
              <a:rPr lang="ja-JP" altLang="en-US" sz="2400" dirty="0">
                <a:latin typeface="ＭＳ ゴシック" panose="020B0609070205080204" pitchFamily="49" charset="-128"/>
                <a:ea typeface="ＭＳ ゴシック" panose="020B0609070205080204" pitchFamily="49" charset="-128"/>
              </a:rPr>
              <a:t>係数</a:t>
            </a:r>
            <a:r>
              <a:rPr lang="en-US" altLang="ja-JP" sz="2400" i="1" dirty="0">
                <a:latin typeface="Times New Roman" panose="02020603050405020304" pitchFamily="18" charset="0"/>
                <a:cs typeface="Times New Roman" panose="02020603050405020304" pitchFamily="18" charset="0"/>
              </a:rPr>
              <a:t>r</a:t>
            </a:r>
            <a:r>
              <a:rPr lang="ja-JP" altLang="en-US" sz="2400" dirty="0">
                <a:latin typeface="ＭＳ ゴシック" panose="020B0609070205080204" pitchFamily="49" charset="-128"/>
                <a:ea typeface="ＭＳ ゴシック" panose="020B0609070205080204" pitchFamily="49" charset="-128"/>
              </a:rPr>
              <a:t>の値については，次の不等式が成り立つ。</a:t>
            </a:r>
            <a:endParaRPr lang="en-US" altLang="ja-JP" sz="2400" dirty="0">
              <a:latin typeface="ＭＳ ゴシック" panose="020B0609070205080204" pitchFamily="49" charset="-128"/>
              <a:ea typeface="ＭＳ ゴシック" panose="020B0609070205080204" pitchFamily="49" charset="-128"/>
            </a:endParaRPr>
          </a:p>
        </p:txBody>
      </p:sp>
      <p:pic>
        <p:nvPicPr>
          <p:cNvPr id="53258" name="Picture 15" descr="C:\Users\T1666\Desktop\図1.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1988" y="5445272"/>
            <a:ext cx="2060422"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タイトル 1"/>
          <p:cNvSpPr txBox="1">
            <a:spLocks/>
          </p:cNvSpPr>
          <p:nvPr/>
        </p:nvSpPr>
        <p:spPr bwMode="auto">
          <a:xfrm>
            <a:off x="257175" y="84138"/>
            <a:ext cx="8515350"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６ 相関係数　</a:t>
            </a:r>
            <a:r>
              <a:rPr lang="en-US" altLang="ja-JP" sz="2000" b="1" dirty="0">
                <a:solidFill>
                  <a:schemeClr val="tx1"/>
                </a:solidFill>
                <a:latin typeface="+mn-ea"/>
              </a:rPr>
              <a:t>– </a:t>
            </a:r>
            <a:r>
              <a:rPr lang="ja-JP" altLang="en-US" sz="2000" b="1" dirty="0">
                <a:solidFill>
                  <a:schemeClr val="tx1"/>
                </a:solidFill>
                <a:latin typeface="+mn-ea"/>
              </a:rPr>
              <a:t>相関係数の意味</a:t>
            </a:r>
            <a:r>
              <a:rPr lang="en-US" altLang="ja-JP" sz="2000" b="1" dirty="0">
                <a:solidFill>
                  <a:schemeClr val="tx1"/>
                </a:solidFill>
                <a:latin typeface="+mn-ea"/>
              </a:rPr>
              <a:t> -</a:t>
            </a:r>
            <a:r>
              <a:rPr lang="ja-JP" altLang="en-US" sz="2000" b="1" dirty="0">
                <a:solidFill>
                  <a:schemeClr val="tx1"/>
                </a:solidFill>
                <a:latin typeface="+mn-ea"/>
              </a:rPr>
              <a:t>   </a:t>
            </a:r>
            <a:r>
              <a:rPr lang="ja-JP" altLang="en-US" sz="2800" b="1" dirty="0">
                <a:solidFill>
                  <a:schemeClr val="accent2">
                    <a:lumMod val="50000"/>
                  </a:schemeClr>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p.138)</a:t>
            </a:r>
            <a:endParaRPr lang="ja-JP" altLang="en-US" sz="1600" b="1" dirty="0">
              <a:solidFill>
                <a:schemeClr val="tx1"/>
              </a:solidFill>
              <a:latin typeface="+mn-ea"/>
            </a:endParaRPr>
          </a:p>
        </p:txBody>
      </p:sp>
      <p:grpSp>
        <p:nvGrpSpPr>
          <p:cNvPr id="6" name="グループ化 5"/>
          <p:cNvGrpSpPr/>
          <p:nvPr/>
        </p:nvGrpSpPr>
        <p:grpSpPr>
          <a:xfrm>
            <a:off x="2310848" y="3369665"/>
            <a:ext cx="5429504" cy="995439"/>
            <a:chOff x="2310848" y="3369665"/>
            <a:chExt cx="5429504" cy="995439"/>
          </a:xfrm>
        </p:grpSpPr>
        <p:sp>
          <p:nvSpPr>
            <p:cNvPr id="4" name="テキスト ボックス 3"/>
            <p:cNvSpPr txBox="1"/>
            <p:nvPr/>
          </p:nvSpPr>
          <p:spPr>
            <a:xfrm>
              <a:off x="2310848" y="3629298"/>
              <a:ext cx="683200" cy="523220"/>
            </a:xfrm>
            <a:prstGeom prst="rect">
              <a:avLst/>
            </a:prstGeom>
            <a:noFill/>
          </p:spPr>
          <p:txBody>
            <a:bodyPr wrap="none" rtlCol="0">
              <a:spAutoFit/>
            </a:bodyPr>
            <a:lstStyle/>
            <a:p>
              <a:r>
                <a:rPr kumimoji="1" lang="en-US" altLang="ja-JP" sz="2800" i="1" dirty="0">
                  <a:latin typeface="Times New Roman" panose="02020603050405020304" pitchFamily="18" charset="0"/>
                  <a:cs typeface="Times New Roman" panose="02020603050405020304" pitchFamily="18" charset="0"/>
                </a:rPr>
                <a:t>r</a:t>
              </a:r>
              <a:r>
                <a:rPr kumimoji="1" lang="ja-JP" altLang="en-US" sz="2800" dirty="0">
                  <a:latin typeface="ＭＳ 明朝" panose="02020609040205080304" pitchFamily="17" charset="-128"/>
                  <a:ea typeface="ＭＳ 明朝" panose="02020609040205080304" pitchFamily="17" charset="-128"/>
                </a:rPr>
                <a:t>＝</a:t>
              </a:r>
            </a:p>
          </p:txBody>
        </p:sp>
        <p:sp>
          <p:nvSpPr>
            <p:cNvPr id="16" name="テキスト ボックス 15"/>
            <p:cNvSpPr txBox="1"/>
            <p:nvPr/>
          </p:nvSpPr>
          <p:spPr>
            <a:xfrm>
              <a:off x="4719344" y="3369665"/>
              <a:ext cx="1107996" cy="461665"/>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共分散</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2994048" y="3903439"/>
              <a:ext cx="4458272" cy="461665"/>
            </a:xfrm>
            <a:prstGeom prst="rect">
              <a:avLst/>
            </a:prstGeom>
            <a:noFill/>
          </p:spPr>
          <p:txBody>
            <a:bodyPr wrap="none" rtlCol="0">
              <a:spAutoFit/>
            </a:bodyPr>
            <a:lstStyle/>
            <a:p>
              <a:r>
                <a:rPr kumimoji="1" lang="en-US" altLang="ja-JP" sz="2400" dirty="0">
                  <a:latin typeface="ＭＳ 明朝" panose="02020609040205080304" pitchFamily="17" charset="-128"/>
                  <a:ea typeface="ＭＳ 明朝" panose="02020609040205080304" pitchFamily="17" charset="-128"/>
                  <a:cs typeface="Times New Roman" panose="02020603050405020304" pitchFamily="18" charset="0"/>
                </a:rPr>
                <a:t>(</a:t>
              </a:r>
              <a:r>
                <a:rPr kumimoji="1" lang="en-US" altLang="ja-JP" sz="2400" i="1" dirty="0">
                  <a:latin typeface="Times New Roman" panose="02020603050405020304" pitchFamily="18" charset="0"/>
                  <a:cs typeface="Times New Roman" panose="02020603050405020304" pitchFamily="18" charset="0"/>
                </a:rPr>
                <a:t>x</a:t>
              </a:r>
              <a:r>
                <a:rPr kumimoji="1"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の標準偏差</a:t>
              </a:r>
              <a:r>
                <a:rPr kumimoji="1" lang="en-US" altLang="ja-JP" sz="2400" dirty="0">
                  <a:latin typeface="ＭＳ 明朝" panose="02020609040205080304" pitchFamily="17" charset="-128"/>
                  <a:ea typeface="ＭＳ 明朝" panose="02020609040205080304" pitchFamily="17" charset="-128"/>
                  <a:cs typeface="Times New Roman" panose="02020603050405020304" pitchFamily="18" charset="0"/>
                </a:rPr>
                <a:t>)×(</a:t>
              </a:r>
              <a:r>
                <a:rPr kumimoji="1" lang="en-US" altLang="ja-JP" sz="2400" i="1" dirty="0">
                  <a:latin typeface="Times New Roman" panose="02020603050405020304" pitchFamily="18" charset="0"/>
                  <a:cs typeface="Times New Roman" panose="02020603050405020304" pitchFamily="18" charset="0"/>
                </a:rPr>
                <a:t>y</a:t>
              </a:r>
              <a:r>
                <a:rPr kumimoji="1"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の標準偏差</a:t>
              </a:r>
              <a:r>
                <a:rPr kumimoji="1" lang="en-US" altLang="ja-JP" sz="2400" dirty="0">
                  <a:latin typeface="ＭＳ 明朝" panose="02020609040205080304" pitchFamily="17" charset="-128"/>
                  <a:ea typeface="ＭＳ 明朝" panose="02020609040205080304" pitchFamily="17" charset="-128"/>
                  <a:cs typeface="Times New Roman" panose="02020603050405020304" pitchFamily="18" charset="0"/>
                </a:rPr>
                <a:t>)</a:t>
              </a:r>
              <a:endParaRPr kumimoji="1" lang="ja-JP" altLang="en-US" sz="2400" dirty="0">
                <a:latin typeface="ＭＳ 明朝" panose="02020609040205080304" pitchFamily="17" charset="-128"/>
                <a:ea typeface="ＭＳ 明朝" panose="02020609040205080304" pitchFamily="17" charset="-128"/>
              </a:endParaRPr>
            </a:p>
          </p:txBody>
        </p:sp>
        <p:cxnSp>
          <p:nvCxnSpPr>
            <p:cNvPr id="5" name="直線コネクタ 4"/>
            <p:cNvCxnSpPr/>
            <p:nvPr/>
          </p:nvCxnSpPr>
          <p:spPr>
            <a:xfrm>
              <a:off x="2915816" y="3892885"/>
              <a:ext cx="4824536" cy="0"/>
            </a:xfrm>
            <a:prstGeom prst="line">
              <a:avLst/>
            </a:prstGeom>
            <a:ln w="19050"/>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 name="テキスト ボックス 1"/>
              <p:cNvSpPr txBox="1"/>
              <p:nvPr/>
            </p:nvSpPr>
            <p:spPr>
              <a:xfrm>
                <a:off x="290513" y="2660719"/>
                <a:ext cx="7680022" cy="1200329"/>
              </a:xfrm>
              <a:prstGeom prst="rect">
                <a:avLst/>
              </a:prstGeom>
              <a:noFill/>
            </p:spPr>
            <p:txBody>
              <a:bodyPr wrap="square" rtlCol="0">
                <a:spAutoFit/>
              </a:bodyPr>
              <a:lstStyle/>
              <a:p>
                <a:r>
                  <a:rPr kumimoji="1" lang="ja-JP" altLang="en-US" sz="2400" dirty="0" smtClean="0">
                    <a:latin typeface="ＭＳ ゴシック" panose="020B0609070205080204" pitchFamily="49" charset="-128"/>
                    <a:ea typeface="ＭＳ ゴシック" panose="020B0609070205080204" pitchFamily="49" charset="-128"/>
                  </a:rPr>
                  <a:t>共分散と相関関係</a:t>
                </a:r>
                <a:endParaRPr kumimoji="1" lang="en-US" altLang="ja-JP" sz="2400" dirty="0" smtClean="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共</a:t>
                </a:r>
                <a:r>
                  <a:rPr lang="ja-JP" altLang="en-US" sz="2400" dirty="0" smtClean="0">
                    <a:latin typeface="ＭＳ ゴシック" panose="020B0609070205080204" pitchFamily="49" charset="-128"/>
                    <a:ea typeface="ＭＳ ゴシック" panose="020B0609070205080204" pitchFamily="49" charset="-128"/>
                  </a:rPr>
                  <a:t>分散</a:t>
                </a:r>
                <a:r>
                  <a:rPr lang="ja-JP" altLang="en-US" sz="2400" dirty="0" smtClean="0"/>
                  <a:t>　</a:t>
                </a:r>
                <a:r>
                  <a:rPr lang="en-US" altLang="ja-JP" sz="2400" dirty="0">
                    <a:cs typeface="Times New Roman" panose="02020603050405020304" pitchFamily="18" charset="0"/>
                  </a:rPr>
                  <a:t> </a:t>
                </a:r>
                <a:r>
                  <a:rPr lang="ja-JP" altLang="en-US" sz="2400" dirty="0" smtClean="0">
                    <a:cs typeface="Times New Roman" panose="02020603050405020304" pitchFamily="18" charset="0"/>
                  </a:rPr>
                  <a:t>　　　　</a:t>
                </a:r>
                <a14:m>
                  <m:oMath xmlns:m="http://schemas.openxmlformats.org/officeDocument/2006/math">
                    <m:r>
                      <m:rPr>
                        <m:nor/>
                      </m:rPr>
                      <a:rPr lang="en-US" altLang="ja-JP" sz="2400" i="1" dirty="0">
                        <a:latin typeface="Times New Roman" panose="02020603050405020304" pitchFamily="18" charset="0"/>
                        <a:cs typeface="Times New Roman" panose="02020603050405020304" pitchFamily="18" charset="0"/>
                      </a:rPr>
                      <m:t>x</m:t>
                    </m:r>
                  </m:oMath>
                </a14:m>
                <a:r>
                  <a:rPr kumimoji="1" lang="ja-JP" altLang="en-US" sz="2400" dirty="0" smtClean="0">
                    <a:latin typeface="ＭＳ ゴシック" panose="020B0609070205080204" pitchFamily="49" charset="-128"/>
                    <a:ea typeface="ＭＳ ゴシック" panose="020B0609070205080204" pitchFamily="49" charset="-128"/>
                  </a:rPr>
                  <a:t>と</a:t>
                </a:r>
                <a:r>
                  <a:rPr lang="en-US" altLang="ja-JP" sz="2400" i="1" dirty="0" smtClean="0">
                    <a:latin typeface="Times New Roman" panose="02020603050405020304" pitchFamily="18" charset="0"/>
                    <a:cs typeface="Times New Roman" panose="02020603050405020304" pitchFamily="18" charset="0"/>
                  </a:rPr>
                  <a:t>y</a:t>
                </a:r>
                <a:r>
                  <a:rPr lang="ja-JP" altLang="en-US" sz="2400" dirty="0" smtClean="0">
                    <a:latin typeface="ＭＳ ゴシック" panose="020B0609070205080204" pitchFamily="49" charset="-128"/>
                    <a:ea typeface="ＭＳ ゴシック" panose="020B0609070205080204" pitchFamily="49" charset="-128"/>
                    <a:cs typeface="Times New Roman" panose="02020603050405020304" pitchFamily="18" charset="0"/>
                  </a:rPr>
                  <a:t>の偏差の積の平均値</a:t>
                </a:r>
                <a:endParaRPr lang="en-US" altLang="ja-JP" sz="24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r>
                  <a:rPr kumimoji="1"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相関</a:t>
                </a:r>
                <a:r>
                  <a:rPr kumimoji="1" lang="ja-JP" altLang="en-US" sz="2400" dirty="0" smtClean="0">
                    <a:latin typeface="ＭＳ ゴシック" panose="020B0609070205080204" pitchFamily="49" charset="-128"/>
                    <a:ea typeface="ＭＳ ゴシック" panose="020B0609070205080204" pitchFamily="49" charset="-128"/>
                    <a:cs typeface="Times New Roman" panose="02020603050405020304" pitchFamily="18" charset="0"/>
                  </a:rPr>
                  <a:t>関係</a:t>
                </a:r>
                <a:r>
                  <a:rPr kumimoji="1" lang="ja-JP" altLang="en-US" sz="2400" dirty="0" smtClean="0">
                    <a:latin typeface="Times New Roman" panose="02020603050405020304" pitchFamily="18" charset="0"/>
                    <a:cs typeface="Times New Roman" panose="02020603050405020304" pitchFamily="18" charset="0"/>
                  </a:rPr>
                  <a:t>　　</a:t>
                </a:r>
                <a:endParaRPr kumimoji="1" lang="ja-JP" altLang="en-US" sz="24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290513" y="2660719"/>
                <a:ext cx="7680022" cy="1200329"/>
              </a:xfrm>
              <a:prstGeom prst="rect">
                <a:avLst/>
              </a:prstGeom>
              <a:blipFill rotWithShape="1">
                <a:blip r:embed="rId5"/>
                <a:stretch>
                  <a:fillRect l="-1270" t="-4061" b="-10660"/>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xit" presetSubtype="6" fill="hold" grpId="0" nodeType="clickEffect">
                                  <p:stCondLst>
                                    <p:cond delay="0"/>
                                  </p:stCondLst>
                                  <p:childTnLst>
                                    <p:animEffect transition="out" filter="strips(downRight)">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6" fill="hold" grpId="0" nodeType="clickEffect">
                                  <p:stCondLst>
                                    <p:cond delay="0"/>
                                  </p:stCondLst>
                                  <p:childTnLst>
                                    <p:animEffect transition="out" filter="strips(downRight)">
                                      <p:cBhvr>
                                        <p:cTn id="11" dur="500"/>
                                        <p:tgtEl>
                                          <p:spTgt spid="50"/>
                                        </p:tgtEl>
                                      </p:cBhvr>
                                    </p:animEffect>
                                    <p:set>
                                      <p:cBhvr>
                                        <p:cTn id="12" dur="1" fill="hold">
                                          <p:stCondLst>
                                            <p:cond delay="499"/>
                                          </p:stCondLst>
                                        </p:cTn>
                                        <p:tgtEl>
                                          <p:spTgt spid="5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xit" presetSubtype="6" fill="hold" grpId="0" nodeType="clickEffect">
                                  <p:stCondLst>
                                    <p:cond delay="0"/>
                                  </p:stCondLst>
                                  <p:childTnLst>
                                    <p:animEffect transition="out" filter="strips(downRight)">
                                      <p:cBhvr>
                                        <p:cTn id="16" dur="500"/>
                                        <p:tgtEl>
                                          <p:spTgt spid="61"/>
                                        </p:tgtEl>
                                      </p:cBhvr>
                                    </p:animEffect>
                                    <p:set>
                                      <p:cBhvr>
                                        <p:cTn id="17" dur="1" fill="hold">
                                          <p:stCondLst>
                                            <p:cond delay="499"/>
                                          </p:stCondLst>
                                        </p:cTn>
                                        <p:tgtEl>
                                          <p:spTgt spid="6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xit" presetSubtype="6" fill="hold" grpId="0" nodeType="clickEffect">
                                  <p:stCondLst>
                                    <p:cond delay="0"/>
                                  </p:stCondLst>
                                  <p:childTnLst>
                                    <p:animEffect transition="out" filter="strips(downRight)">
                                      <p:cBhvr>
                                        <p:cTn id="21" dur="500"/>
                                        <p:tgtEl>
                                          <p:spTgt spid="62"/>
                                        </p:tgtEl>
                                      </p:cBhvr>
                                    </p:animEffect>
                                    <p:set>
                                      <p:cBhvr>
                                        <p:cTn id="22"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1" grpId="0" animBg="1"/>
      <p:bldP spid="50" grpId="0" animBg="1"/>
      <p:bldP spid="3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42988" y="836712"/>
            <a:ext cx="770589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lnSpc>
                <a:spcPts val="4200"/>
              </a:lnSpc>
              <a:tabLst>
                <a:tab pos="533400" algn="r"/>
                <a:tab pos="2700338" algn="ctr"/>
                <a:tab pos="5400675" algn="r"/>
              </a:tabLst>
              <a:defRPr/>
            </a:pPr>
            <a:r>
              <a:rPr lang="ja-JP" altLang="en-US" sz="2400" dirty="0" smtClean="0">
                <a:latin typeface="ＭＳ ゴシック" panose="020B0609070205080204" pitchFamily="49" charset="-128"/>
                <a:ea typeface="ＭＳ ゴシック" panose="020B0609070205080204" pitchFamily="49" charset="-128"/>
              </a:rPr>
              <a:t>上のプロ</a:t>
            </a:r>
            <a:r>
              <a:rPr lang="ja-JP" altLang="en-US" sz="2400" dirty="0">
                <a:latin typeface="ＭＳ ゴシック" panose="020B0609070205080204" pitchFamily="49" charset="-128"/>
                <a:ea typeface="ＭＳ ゴシック" panose="020B0609070205080204" pitchFamily="49" charset="-128"/>
              </a:rPr>
              <a:t>野球</a:t>
            </a:r>
            <a:r>
              <a:rPr lang="en-US" altLang="ja-JP" sz="2400" dirty="0">
                <a:latin typeface="ＭＳ 明朝" panose="02020609040205080304" pitchFamily="17" charset="-128"/>
                <a:ea typeface="ＭＳ 明朝" panose="02020609040205080304" pitchFamily="17" charset="-128"/>
              </a:rPr>
              <a:t>12</a:t>
            </a:r>
            <a:r>
              <a:rPr lang="ja-JP" altLang="en-US" sz="2400" dirty="0">
                <a:latin typeface="ＭＳ ゴシック" panose="020B0609070205080204" pitchFamily="49" charset="-128"/>
                <a:ea typeface="ＭＳ ゴシック" panose="020B0609070205080204" pitchFamily="49" charset="-128"/>
              </a:rPr>
              <a:t>チームについて</a:t>
            </a:r>
            <a:r>
              <a:rPr lang="ja-JP" altLang="en-US" sz="2400" dirty="0" smtClean="0">
                <a:latin typeface="ＭＳ ゴシック" panose="020B0609070205080204" pitchFamily="49" charset="-128"/>
                <a:ea typeface="ＭＳ ゴシック" panose="020B0609070205080204" pitchFamily="49" charset="-128"/>
              </a:rPr>
              <a:t>，勝利数</a:t>
            </a:r>
            <a:r>
              <a:rPr lang="ja-JP" altLang="en-US" sz="2400" dirty="0">
                <a:latin typeface="ＭＳ ゴシック" panose="020B0609070205080204" pitchFamily="49" charset="-128"/>
                <a:ea typeface="ＭＳ ゴシック" panose="020B0609070205080204" pitchFamily="49" charset="-128"/>
              </a:rPr>
              <a:t>と失点数の相関係数は</a:t>
            </a:r>
            <a:r>
              <a:rPr lang="ja-JP" altLang="en-US" sz="2400" dirty="0">
                <a:latin typeface="ＭＳ 明朝" panose="02020609040205080304" pitchFamily="17" charset="-128"/>
                <a:ea typeface="ＭＳ 明朝" panose="02020609040205080304" pitchFamily="17" charset="-128"/>
              </a:rPr>
              <a:t>－</a:t>
            </a:r>
            <a:r>
              <a:rPr lang="en-US" altLang="ja-JP" sz="2400" dirty="0">
                <a:latin typeface="ＭＳ 明朝" panose="02020609040205080304" pitchFamily="17" charset="-128"/>
                <a:ea typeface="ＭＳ 明朝" panose="02020609040205080304" pitchFamily="17" charset="-128"/>
              </a:rPr>
              <a:t>0.73</a:t>
            </a:r>
            <a:r>
              <a:rPr lang="ja-JP" altLang="en-US" sz="2400" dirty="0" err="1">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勝利数と得失点差の相関係数は</a:t>
            </a:r>
            <a:r>
              <a:rPr lang="en-US" altLang="ja-JP" sz="2400" dirty="0" smtClean="0">
                <a:latin typeface="ＭＳ 明朝" panose="02020609040205080304" pitchFamily="17" charset="-128"/>
                <a:ea typeface="ＭＳ 明朝" panose="02020609040205080304" pitchFamily="17" charset="-128"/>
              </a:rPr>
              <a:t>0.90</a:t>
            </a:r>
            <a:r>
              <a:rPr lang="ja-JP" altLang="en-US" sz="2400" dirty="0" smtClean="0">
                <a:latin typeface="ＭＳ ゴシック" panose="020B0609070205080204" pitchFamily="49" charset="-128"/>
                <a:ea typeface="ＭＳ ゴシック" panose="020B0609070205080204" pitchFamily="49" charset="-128"/>
              </a:rPr>
              <a:t>で</a:t>
            </a:r>
            <a:r>
              <a:rPr lang="ja-JP" altLang="en-US" sz="2400" dirty="0">
                <a:latin typeface="ＭＳ ゴシック" panose="020B0609070205080204" pitchFamily="49" charset="-128"/>
                <a:ea typeface="ＭＳ ゴシック" panose="020B0609070205080204" pitchFamily="49" charset="-128"/>
              </a:rPr>
              <a:t>ある。</a:t>
            </a:r>
          </a:p>
          <a:p>
            <a:pPr eaLnBrk="0" hangingPunct="0">
              <a:lnSpc>
                <a:spcPts val="4200"/>
              </a:lnSpc>
              <a:tabLst>
                <a:tab pos="533400" algn="r"/>
                <a:tab pos="2700338" algn="ctr"/>
                <a:tab pos="5400675" algn="r"/>
              </a:tabLst>
              <a:defRPr/>
            </a:pPr>
            <a:r>
              <a:rPr lang="ja-JP" altLang="en-US" sz="2400" dirty="0">
                <a:latin typeface="ＭＳ ゴシック" panose="020B0609070205080204" pitchFamily="49" charset="-128"/>
                <a:ea typeface="ＭＳ ゴシック" panose="020B0609070205080204" pitchFamily="49" charset="-128"/>
              </a:rPr>
              <a:t>次の①，②から，正しいものを選びなさい。</a:t>
            </a:r>
          </a:p>
        </p:txBody>
      </p:sp>
      <p:sp>
        <p:nvSpPr>
          <p:cNvPr id="10" name="角丸四角形 9"/>
          <p:cNvSpPr/>
          <p:nvPr/>
        </p:nvSpPr>
        <p:spPr>
          <a:xfrm>
            <a:off x="266019" y="911935"/>
            <a:ext cx="720000" cy="396000"/>
          </a:xfrm>
          <a:prstGeom prst="roundRect">
            <a:avLst/>
          </a:prstGeom>
          <a:solidFill>
            <a:schemeClr val="accent4">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36423" y="879103"/>
            <a:ext cx="979193" cy="461665"/>
          </a:xfrm>
          <a:prstGeom prst="rect">
            <a:avLst/>
          </a:prstGeom>
          <a:noFill/>
        </p:spPr>
        <p:txBody>
          <a:bodyPr wrap="square" rtlCol="0">
            <a:spAutoFit/>
          </a:bodyPr>
          <a:lstStyle/>
          <a:p>
            <a:pPr algn="ctr"/>
            <a:r>
              <a:rPr kumimoji="1" lang="ja-JP" altLang="en-US" sz="2400" dirty="0">
                <a:latin typeface="HGPｺﾞｼｯｸE" panose="020B0900000000000000" pitchFamily="50" charset="-128"/>
                <a:ea typeface="HGPｺﾞｼｯｸE" panose="020B0900000000000000" pitchFamily="50" charset="-128"/>
              </a:rPr>
              <a:t>問</a:t>
            </a:r>
            <a:r>
              <a:rPr kumimoji="1" lang="en-US" altLang="ja-JP" sz="2400" dirty="0">
                <a:latin typeface="HGPｺﾞｼｯｸE" panose="020B0900000000000000" pitchFamily="50" charset="-128"/>
                <a:ea typeface="HGPｺﾞｼｯｸE" panose="020B0900000000000000" pitchFamily="50" charset="-128"/>
              </a:rPr>
              <a:t>12</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12" name="タイトル 1"/>
          <p:cNvSpPr txBox="1">
            <a:spLocks/>
          </p:cNvSpPr>
          <p:nvPr/>
        </p:nvSpPr>
        <p:spPr bwMode="auto">
          <a:xfrm>
            <a:off x="257175" y="84138"/>
            <a:ext cx="8515350"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６ 相関係数　</a:t>
            </a:r>
            <a:r>
              <a:rPr lang="en-US" altLang="ja-JP" sz="2000" b="1" dirty="0">
                <a:solidFill>
                  <a:schemeClr val="tx1"/>
                </a:solidFill>
                <a:latin typeface="+mn-ea"/>
              </a:rPr>
              <a:t>– </a:t>
            </a:r>
            <a:r>
              <a:rPr lang="ja-JP" altLang="en-US" sz="2000" b="1" dirty="0">
                <a:solidFill>
                  <a:schemeClr val="tx1"/>
                </a:solidFill>
                <a:latin typeface="+mn-ea"/>
              </a:rPr>
              <a:t>相関係数の意味</a:t>
            </a:r>
            <a:r>
              <a:rPr lang="en-US" altLang="ja-JP" sz="2000" b="1" dirty="0">
                <a:solidFill>
                  <a:schemeClr val="tx1"/>
                </a:solidFill>
                <a:latin typeface="+mn-ea"/>
              </a:rPr>
              <a:t> -</a:t>
            </a:r>
            <a:r>
              <a:rPr lang="ja-JP" altLang="en-US" sz="2000" b="1" dirty="0">
                <a:solidFill>
                  <a:schemeClr val="tx1"/>
                </a:solidFill>
                <a:latin typeface="+mn-ea"/>
              </a:rPr>
              <a:t>   </a:t>
            </a:r>
            <a:r>
              <a:rPr lang="ja-JP" altLang="en-US" sz="2800" b="1" dirty="0">
                <a:solidFill>
                  <a:schemeClr val="accent2">
                    <a:lumMod val="50000"/>
                  </a:schemeClr>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p.138)</a:t>
            </a:r>
            <a:endParaRPr lang="ja-JP" altLang="en-US" sz="1600" b="1" dirty="0">
              <a:solidFill>
                <a:schemeClr val="tx1"/>
              </a:solidFill>
              <a:latin typeface="+mn-ea"/>
            </a:endParaRPr>
          </a:p>
        </p:txBody>
      </p:sp>
      <p:sp>
        <p:nvSpPr>
          <p:cNvPr id="15" name="Rectangle 1"/>
          <p:cNvSpPr>
            <a:spLocks noChangeArrowheads="1"/>
          </p:cNvSpPr>
          <p:nvPr/>
        </p:nvSpPr>
        <p:spPr bwMode="auto">
          <a:xfrm>
            <a:off x="1042988" y="3212976"/>
            <a:ext cx="7933252"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lnSpc>
                <a:spcPts val="4200"/>
              </a:lnSpc>
              <a:tabLst>
                <a:tab pos="533400" algn="r"/>
                <a:tab pos="2700338" algn="ctr"/>
                <a:tab pos="5400675" algn="r"/>
              </a:tabLst>
              <a:defRPr/>
            </a:pPr>
            <a:r>
              <a:rPr lang="en-US" altLang="ja-JP" sz="2400" dirty="0">
                <a:latin typeface="ＭＳ ゴシック" panose="020B0609070205080204" pitchFamily="49" charset="-128"/>
                <a:ea typeface="ＭＳ ゴシック" panose="020B0609070205080204" pitchFamily="49" charset="-128"/>
              </a:rPr>
              <a:t>(1)</a:t>
            </a:r>
            <a:r>
              <a:rPr lang="ja-JP" altLang="en-US" sz="2400" dirty="0">
                <a:latin typeface="ＭＳ ゴシック" panose="020B0609070205080204" pitchFamily="49" charset="-128"/>
                <a:ea typeface="ＭＳ ゴシック" panose="020B0609070205080204" pitchFamily="49" charset="-128"/>
              </a:rPr>
              <a:t> 勝利数と失点数には</a:t>
            </a:r>
            <a:endParaRPr lang="en-US" altLang="ja-JP" sz="2400" dirty="0">
              <a:latin typeface="ＭＳ ゴシック" panose="020B0609070205080204" pitchFamily="49" charset="-128"/>
              <a:ea typeface="ＭＳ ゴシック" panose="020B0609070205080204" pitchFamily="49" charset="-128"/>
            </a:endParaRPr>
          </a:p>
          <a:p>
            <a:pPr eaLnBrk="0" hangingPunct="0">
              <a:lnSpc>
                <a:spcPts val="4200"/>
              </a:lnSpc>
              <a:tabLst>
                <a:tab pos="533400" algn="r"/>
                <a:tab pos="2700338" algn="ctr"/>
                <a:tab pos="5400675" algn="r"/>
              </a:tabLst>
              <a:defRPr/>
            </a:pPr>
            <a:r>
              <a:rPr lang="en-US" altLang="ja-JP" sz="2400" dirty="0">
                <a:latin typeface="ＭＳ ゴシック" panose="020B0609070205080204" pitchFamily="49" charset="-128"/>
                <a:ea typeface="ＭＳ ゴシック" panose="020B0609070205080204" pitchFamily="49" charset="-128"/>
              </a:rPr>
              <a:t>	</a:t>
            </a:r>
            <a:r>
              <a:rPr lang="ja-JP" altLang="en-US" sz="2400" dirty="0">
                <a:latin typeface="ＭＳ ゴシック" panose="020B0609070205080204" pitchFamily="49" charset="-128"/>
                <a:ea typeface="ＭＳ ゴシック" panose="020B0609070205080204" pitchFamily="49" charset="-128"/>
              </a:rPr>
              <a:t>　　① 正の相関関係が</a:t>
            </a:r>
            <a:r>
              <a:rPr lang="ja-JP" altLang="en-US" sz="2400" dirty="0" smtClean="0">
                <a:latin typeface="ＭＳ ゴシック" panose="020B0609070205080204" pitchFamily="49" charset="-128"/>
                <a:ea typeface="ＭＳ ゴシック" panose="020B0609070205080204" pitchFamily="49" charset="-128"/>
              </a:rPr>
              <a:t>ある</a:t>
            </a:r>
            <a:r>
              <a:rPr lang="ja-JP" altLang="en-US" sz="2400" dirty="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　② </a:t>
            </a:r>
            <a:r>
              <a:rPr lang="ja-JP" altLang="en-US" sz="2400" dirty="0">
                <a:latin typeface="ＭＳ ゴシック" panose="020B0609070205080204" pitchFamily="49" charset="-128"/>
                <a:ea typeface="ＭＳ ゴシック" panose="020B0609070205080204" pitchFamily="49" charset="-128"/>
              </a:rPr>
              <a:t>負の相関関係が</a:t>
            </a:r>
            <a:r>
              <a:rPr lang="ja-JP" altLang="en-US" sz="2400" dirty="0" smtClean="0">
                <a:latin typeface="ＭＳ ゴシック" panose="020B0609070205080204" pitchFamily="49" charset="-128"/>
                <a:ea typeface="ＭＳ ゴシック" panose="020B0609070205080204" pitchFamily="49" charset="-128"/>
              </a:rPr>
              <a:t>ある</a:t>
            </a:r>
            <a:endParaRPr lang="en-US" altLang="ja-JP" sz="2400" dirty="0" smtClean="0">
              <a:latin typeface="ＭＳ ゴシック" panose="020B0609070205080204" pitchFamily="49" charset="-128"/>
              <a:ea typeface="ＭＳ ゴシック" panose="020B0609070205080204" pitchFamily="49" charset="-128"/>
            </a:endParaRPr>
          </a:p>
          <a:p>
            <a:pPr eaLnBrk="0" hangingPunct="0">
              <a:lnSpc>
                <a:spcPts val="4200"/>
              </a:lnSpc>
              <a:tabLst>
                <a:tab pos="533400" algn="r"/>
                <a:tab pos="2700338" algn="ctr"/>
                <a:tab pos="5400675" algn="r"/>
              </a:tabLst>
              <a:defRPr/>
            </a:pPr>
            <a:r>
              <a:rPr lang="en-US" altLang="ja-JP" sz="2400" dirty="0" smtClean="0">
                <a:latin typeface="ＭＳ ゴシック" panose="020B0609070205080204" pitchFamily="49" charset="-128"/>
                <a:ea typeface="ＭＳ ゴシック" panose="020B0609070205080204" pitchFamily="49" charset="-128"/>
              </a:rPr>
              <a:t>(2)</a:t>
            </a:r>
            <a:r>
              <a:rPr lang="ja-JP" altLang="en-US" sz="2400" dirty="0" smtClean="0">
                <a:latin typeface="ＭＳ ゴシック" panose="020B0609070205080204" pitchFamily="49" charset="-128"/>
                <a:ea typeface="ＭＳ ゴシック" panose="020B0609070205080204" pitchFamily="49" charset="-128"/>
              </a:rPr>
              <a:t> 勝利数と得点より，勝利数と得失点差の方が</a:t>
            </a:r>
            <a:endParaRPr lang="en-US" altLang="ja-JP" sz="2400" dirty="0">
              <a:latin typeface="ＭＳ ゴシック" panose="020B0609070205080204" pitchFamily="49" charset="-128"/>
              <a:ea typeface="ＭＳ ゴシック" panose="020B0609070205080204" pitchFamily="49" charset="-128"/>
            </a:endParaRPr>
          </a:p>
          <a:p>
            <a:pPr eaLnBrk="0" hangingPunct="0">
              <a:lnSpc>
                <a:spcPts val="4200"/>
              </a:lnSpc>
              <a:tabLst>
                <a:tab pos="533400" algn="r"/>
                <a:tab pos="2700338" algn="ctr"/>
                <a:tab pos="5400675" algn="r"/>
              </a:tabLst>
              <a:defRPr/>
            </a:pPr>
            <a:r>
              <a:rPr lang="en-US" altLang="ja-JP" sz="2400" dirty="0">
                <a:latin typeface="ＭＳ ゴシック" panose="020B0609070205080204" pitchFamily="49" charset="-128"/>
                <a:ea typeface="ＭＳ ゴシック" panose="020B0609070205080204" pitchFamily="49" charset="-128"/>
              </a:rPr>
              <a:t>	</a:t>
            </a:r>
            <a:r>
              <a:rPr lang="ja-JP" altLang="en-US" sz="2400" dirty="0">
                <a:latin typeface="ＭＳ ゴシック" panose="020B0609070205080204" pitchFamily="49" charset="-128"/>
                <a:ea typeface="ＭＳ ゴシック" panose="020B0609070205080204" pitchFamily="49" charset="-128"/>
              </a:rPr>
              <a:t>　　① 正の相関関係</a:t>
            </a:r>
            <a:r>
              <a:rPr lang="ja-JP" altLang="en-US" sz="2400" dirty="0" smtClean="0">
                <a:latin typeface="ＭＳ ゴシック" panose="020B0609070205080204" pitchFamily="49" charset="-128"/>
                <a:ea typeface="ＭＳ ゴシック" panose="020B0609070205080204" pitchFamily="49" charset="-128"/>
              </a:rPr>
              <a:t>が</a:t>
            </a:r>
            <a:r>
              <a:rPr lang="ja-JP" altLang="en-US" sz="2400" dirty="0">
                <a:latin typeface="ＭＳ ゴシック" panose="020B0609070205080204" pitchFamily="49" charset="-128"/>
                <a:ea typeface="ＭＳ ゴシック" panose="020B0609070205080204" pitchFamily="49" charset="-128"/>
              </a:rPr>
              <a:t>強い　　② </a:t>
            </a:r>
            <a:r>
              <a:rPr lang="ja-JP" altLang="en-US" sz="2400" dirty="0" smtClean="0">
                <a:latin typeface="ＭＳ ゴシック" panose="020B0609070205080204" pitchFamily="49" charset="-128"/>
                <a:ea typeface="ＭＳ ゴシック" panose="020B0609070205080204" pitchFamily="49" charset="-128"/>
              </a:rPr>
              <a:t>正の</a:t>
            </a:r>
            <a:r>
              <a:rPr lang="ja-JP" altLang="en-US" sz="2400" dirty="0">
                <a:latin typeface="ＭＳ ゴシック" panose="020B0609070205080204" pitchFamily="49" charset="-128"/>
                <a:ea typeface="ＭＳ ゴシック" panose="020B0609070205080204" pitchFamily="49" charset="-128"/>
              </a:rPr>
              <a:t>相関関係</a:t>
            </a:r>
            <a:r>
              <a:rPr lang="ja-JP" altLang="en-US" sz="2400" dirty="0" smtClean="0">
                <a:latin typeface="ＭＳ ゴシック" panose="020B0609070205080204" pitchFamily="49" charset="-128"/>
                <a:ea typeface="ＭＳ ゴシック" panose="020B0609070205080204" pitchFamily="49" charset="-128"/>
              </a:rPr>
              <a:t>が</a:t>
            </a:r>
            <a:r>
              <a:rPr lang="ja-JP" altLang="en-US" sz="2400" dirty="0">
                <a:latin typeface="ＭＳ ゴシック" panose="020B0609070205080204" pitchFamily="49" charset="-128"/>
                <a:ea typeface="ＭＳ ゴシック" panose="020B0609070205080204" pitchFamily="49" charset="-128"/>
              </a:rPr>
              <a:t>弱い</a:t>
            </a:r>
            <a:endParaRPr lang="en-US" altLang="ja-JP" sz="2400" dirty="0">
              <a:latin typeface="ＭＳ ゴシック" panose="020B0609070205080204" pitchFamily="49" charset="-128"/>
              <a:ea typeface="ＭＳ ゴシック" panose="020B0609070205080204" pitchFamily="49" charset="-128"/>
            </a:endParaRPr>
          </a:p>
          <a:p>
            <a:pPr eaLnBrk="0" hangingPunct="0">
              <a:lnSpc>
                <a:spcPts val="4200"/>
              </a:lnSpc>
              <a:tabLst>
                <a:tab pos="533400" algn="r"/>
                <a:tab pos="2700338" algn="ctr"/>
                <a:tab pos="5400675" algn="r"/>
              </a:tabLst>
              <a:defRPr/>
            </a:pPr>
            <a:endParaRPr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923095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1042988" y="2872968"/>
            <a:ext cx="7933252"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lnSpc>
                <a:spcPts val="4200"/>
              </a:lnSpc>
              <a:tabLst>
                <a:tab pos="533400" algn="r"/>
                <a:tab pos="2700338" algn="ctr"/>
                <a:tab pos="5400675" algn="r"/>
              </a:tabLst>
              <a:defRPr/>
            </a:pPr>
            <a:r>
              <a:rPr lang="en-US" altLang="ja-JP" sz="2400" dirty="0">
                <a:latin typeface="ＭＳ ゴシック" panose="020B0609070205080204" pitchFamily="49" charset="-128"/>
                <a:ea typeface="ＭＳ ゴシック" panose="020B0609070205080204" pitchFamily="49" charset="-128"/>
              </a:rPr>
              <a:t>(2)</a:t>
            </a:r>
            <a:r>
              <a:rPr lang="ja-JP" altLang="en-US" sz="2400" dirty="0">
                <a:latin typeface="ＭＳ ゴシック" panose="020B0609070205080204" pitchFamily="49" charset="-128"/>
                <a:ea typeface="ＭＳ ゴシック" panose="020B0609070205080204" pitchFamily="49" charset="-128"/>
              </a:rPr>
              <a:t> 勝利数と得点より，勝利数と得失点差の方が</a:t>
            </a:r>
            <a:endParaRPr lang="en-US" altLang="ja-JP" sz="2400" dirty="0">
              <a:latin typeface="ＭＳ ゴシック" panose="020B0609070205080204" pitchFamily="49" charset="-128"/>
              <a:ea typeface="ＭＳ ゴシック" panose="020B0609070205080204" pitchFamily="49" charset="-128"/>
            </a:endParaRPr>
          </a:p>
          <a:p>
            <a:pPr eaLnBrk="0" hangingPunct="0">
              <a:lnSpc>
                <a:spcPts val="4200"/>
              </a:lnSpc>
              <a:tabLst>
                <a:tab pos="533400" algn="r"/>
                <a:tab pos="2700338" algn="ctr"/>
                <a:tab pos="5400675" algn="r"/>
              </a:tabLst>
              <a:defRPr/>
            </a:pPr>
            <a:r>
              <a:rPr lang="ja-JP" altLang="en-US" sz="2400" dirty="0">
                <a:latin typeface="ＭＳ ゴシック" panose="020B0609070205080204" pitchFamily="49" charset="-128"/>
                <a:ea typeface="ＭＳ ゴシック" panose="020B0609070205080204" pitchFamily="49" charset="-128"/>
              </a:rPr>
              <a:t>　① 正の相関関係</a:t>
            </a:r>
            <a:r>
              <a:rPr lang="ja-JP" altLang="en-US" sz="2400" dirty="0" smtClean="0">
                <a:latin typeface="ＭＳ ゴシック" panose="020B0609070205080204" pitchFamily="49" charset="-128"/>
                <a:ea typeface="ＭＳ ゴシック" panose="020B0609070205080204" pitchFamily="49" charset="-128"/>
              </a:rPr>
              <a:t>が</a:t>
            </a:r>
            <a:r>
              <a:rPr lang="ja-JP" altLang="en-US" sz="2400" dirty="0">
                <a:latin typeface="ＭＳ ゴシック" panose="020B0609070205080204" pitchFamily="49" charset="-128"/>
                <a:ea typeface="ＭＳ ゴシック" panose="020B0609070205080204" pitchFamily="49" charset="-128"/>
              </a:rPr>
              <a:t>強い　　</a:t>
            </a:r>
            <a:endParaRPr lang="en-US" altLang="ja-JP" sz="2400" dirty="0">
              <a:latin typeface="ＭＳ ゴシック" panose="020B0609070205080204" pitchFamily="49" charset="-128"/>
              <a:ea typeface="ＭＳ ゴシック" panose="020B0609070205080204" pitchFamily="49" charset="-128"/>
            </a:endParaRPr>
          </a:p>
          <a:p>
            <a:pPr eaLnBrk="0" hangingPunct="0">
              <a:lnSpc>
                <a:spcPts val="4200"/>
              </a:lnSpc>
              <a:tabLst>
                <a:tab pos="533400" algn="r"/>
                <a:tab pos="2700338" algn="ctr"/>
                <a:tab pos="5400675" algn="r"/>
              </a:tabLst>
              <a:defRPr/>
            </a:pPr>
            <a:r>
              <a:rPr lang="ja-JP" altLang="en-US" sz="2400" dirty="0">
                <a:latin typeface="ＭＳ ゴシック" panose="020B0609070205080204" pitchFamily="49" charset="-128"/>
                <a:ea typeface="ＭＳ ゴシック" panose="020B0609070205080204" pitchFamily="49" charset="-128"/>
              </a:rPr>
              <a:t>　② 負の相関関係</a:t>
            </a:r>
            <a:r>
              <a:rPr lang="ja-JP" altLang="en-US" sz="2400" dirty="0" smtClean="0">
                <a:latin typeface="ＭＳ ゴシック" panose="020B0609070205080204" pitchFamily="49" charset="-128"/>
                <a:ea typeface="ＭＳ ゴシック" panose="020B0609070205080204" pitchFamily="49" charset="-128"/>
              </a:rPr>
              <a:t>が</a:t>
            </a:r>
            <a:r>
              <a:rPr lang="ja-JP" altLang="en-US" sz="2400" dirty="0">
                <a:latin typeface="ＭＳ ゴシック" panose="020B0609070205080204" pitchFamily="49" charset="-128"/>
                <a:ea typeface="ＭＳ ゴシック" panose="020B0609070205080204" pitchFamily="49" charset="-128"/>
              </a:rPr>
              <a:t>弱い</a:t>
            </a:r>
          </a:p>
        </p:txBody>
      </p:sp>
      <p:sp>
        <p:nvSpPr>
          <p:cNvPr id="15" name="Rectangle 1"/>
          <p:cNvSpPr>
            <a:spLocks noChangeArrowheads="1"/>
          </p:cNvSpPr>
          <p:nvPr/>
        </p:nvSpPr>
        <p:spPr bwMode="auto">
          <a:xfrm>
            <a:off x="1331640" y="4509120"/>
            <a:ext cx="72010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tabLst>
                <a:tab pos="533400" algn="r"/>
                <a:tab pos="2700338" algn="ctr"/>
                <a:tab pos="5400675" algn="r"/>
              </a:tabLst>
              <a:defRPr/>
            </a:pPr>
            <a:r>
              <a:rPr lang="ja-JP" altLang="en-US" sz="2400" dirty="0" smtClean="0">
                <a:latin typeface="ＭＳ ゴシック" panose="020B0609070205080204" pitchFamily="49" charset="-128"/>
                <a:ea typeface="ＭＳ ゴシック" panose="020B0609070205080204" pitchFamily="49" charset="-128"/>
              </a:rPr>
              <a:t>勝利数</a:t>
            </a:r>
            <a:r>
              <a:rPr lang="ja-JP" altLang="en-US" sz="2400" dirty="0">
                <a:latin typeface="ＭＳ ゴシック" panose="020B0609070205080204" pitchFamily="49" charset="-128"/>
                <a:ea typeface="ＭＳ ゴシック" panose="020B0609070205080204" pitchFamily="49" charset="-128"/>
              </a:rPr>
              <a:t>と得点の相関係数は</a:t>
            </a:r>
            <a:r>
              <a:rPr lang="en-US" altLang="ja-JP" sz="2400" dirty="0">
                <a:latin typeface="ＭＳ 明朝" panose="02020609040205080304" pitchFamily="17" charset="-128"/>
                <a:ea typeface="ＭＳ 明朝" panose="02020609040205080304" pitchFamily="17" charset="-128"/>
              </a:rPr>
              <a:t>0.37</a:t>
            </a:r>
            <a:r>
              <a:rPr lang="ja-JP" altLang="en-US" sz="2400" dirty="0">
                <a:latin typeface="ＭＳ ゴシック" panose="020B0609070205080204" pitchFamily="49" charset="-128"/>
                <a:ea typeface="ＭＳ ゴシック" panose="020B0609070205080204" pitchFamily="49" charset="-128"/>
              </a:rPr>
              <a:t>であり，勝利数</a:t>
            </a:r>
            <a:r>
              <a:rPr lang="ja-JP" altLang="en-US" sz="2400" dirty="0" smtClean="0">
                <a:latin typeface="ＭＳ ゴシック" panose="020B0609070205080204" pitchFamily="49" charset="-128"/>
                <a:ea typeface="ＭＳ ゴシック" panose="020B0609070205080204" pitchFamily="49" charset="-128"/>
              </a:rPr>
              <a:t>と</a:t>
            </a:r>
            <a:r>
              <a:rPr lang="ja-JP" altLang="en-US" sz="2400" dirty="0" smtClean="0">
                <a:latin typeface="+mn-ea"/>
                <a:ea typeface="+mn-ea"/>
              </a:rPr>
              <a:t>　　　　　　　　</a:t>
            </a:r>
            <a:r>
              <a:rPr lang="ja-JP" altLang="en-US" sz="2400" dirty="0" smtClean="0">
                <a:latin typeface="ＭＳ ゴシック" panose="020B0609070205080204" pitchFamily="49" charset="-128"/>
                <a:ea typeface="ＭＳ ゴシック" panose="020B0609070205080204" pitchFamily="49" charset="-128"/>
              </a:rPr>
              <a:t>得</a:t>
            </a:r>
            <a:r>
              <a:rPr lang="ja-JP" altLang="en-US" sz="2400" dirty="0">
                <a:latin typeface="ＭＳ ゴシック" panose="020B0609070205080204" pitchFamily="49" charset="-128"/>
                <a:ea typeface="ＭＳ ゴシック" panose="020B0609070205080204" pitchFamily="49" charset="-128"/>
              </a:rPr>
              <a:t>失点差の相関係数は</a:t>
            </a:r>
            <a:r>
              <a:rPr lang="en-US" altLang="ja-JP" sz="2400" dirty="0">
                <a:latin typeface="ＭＳ 明朝" panose="02020609040205080304" pitchFamily="17" charset="-128"/>
                <a:ea typeface="ＭＳ 明朝" panose="02020609040205080304" pitchFamily="17" charset="-128"/>
              </a:rPr>
              <a:t>0.90</a:t>
            </a:r>
            <a:r>
              <a:rPr lang="ja-JP" altLang="en-US" sz="2400" dirty="0">
                <a:latin typeface="ＭＳ ゴシック" panose="020B0609070205080204" pitchFamily="49" charset="-128"/>
                <a:ea typeface="ＭＳ ゴシック" panose="020B0609070205080204" pitchFamily="49" charset="-128"/>
              </a:rPr>
              <a:t>であるから</a:t>
            </a:r>
          </a:p>
        </p:txBody>
      </p:sp>
      <p:pic>
        <p:nvPicPr>
          <p:cNvPr id="10" name="図 9">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100464" y="6021360"/>
            <a:ext cx="648000" cy="648000"/>
          </a:xfrm>
          <a:prstGeom prst="rect">
            <a:avLst/>
          </a:prstGeom>
        </p:spPr>
      </p:pic>
      <p:sp>
        <p:nvSpPr>
          <p:cNvPr id="11" name="Rectangle 1"/>
          <p:cNvSpPr>
            <a:spLocks noChangeArrowheads="1"/>
          </p:cNvSpPr>
          <p:nvPr/>
        </p:nvSpPr>
        <p:spPr bwMode="auto">
          <a:xfrm>
            <a:off x="1042988" y="332656"/>
            <a:ext cx="7933252" cy="54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lnSpc>
                <a:spcPts val="4200"/>
              </a:lnSpc>
              <a:tabLst>
                <a:tab pos="533400" algn="r"/>
                <a:tab pos="2700338" algn="ctr"/>
                <a:tab pos="5400675" algn="r"/>
              </a:tabLst>
              <a:defRPr/>
            </a:pPr>
            <a:r>
              <a:rPr lang="en-US" altLang="ja-JP" sz="2400" dirty="0">
                <a:latin typeface="ＭＳ ゴシック" panose="020B0609070205080204" pitchFamily="49" charset="-128"/>
                <a:ea typeface="ＭＳ ゴシック" panose="020B0609070205080204" pitchFamily="49" charset="-128"/>
              </a:rPr>
              <a:t>(1)</a:t>
            </a:r>
            <a:r>
              <a:rPr lang="ja-JP" altLang="en-US" sz="2400" dirty="0">
                <a:latin typeface="ＭＳ ゴシック" panose="020B0609070205080204" pitchFamily="49" charset="-128"/>
                <a:ea typeface="ＭＳ ゴシック" panose="020B0609070205080204" pitchFamily="49" charset="-128"/>
              </a:rPr>
              <a:t> 勝利数と失点数に</a:t>
            </a:r>
            <a:r>
              <a:rPr lang="ja-JP" altLang="en-US" sz="2400" dirty="0" smtClean="0">
                <a:latin typeface="ＭＳ ゴシック" panose="020B0609070205080204" pitchFamily="49" charset="-128"/>
                <a:ea typeface="ＭＳ ゴシック" panose="020B0609070205080204" pitchFamily="49" charset="-128"/>
              </a:rPr>
              <a:t>は</a:t>
            </a:r>
            <a:endParaRPr lang="en-US" altLang="ja-JP" sz="2400" dirty="0">
              <a:latin typeface="ＭＳ ゴシック" panose="020B0609070205080204" pitchFamily="49" charset="-128"/>
              <a:ea typeface="ＭＳ ゴシック" panose="020B0609070205080204" pitchFamily="49" charset="-128"/>
            </a:endParaRPr>
          </a:p>
        </p:txBody>
      </p:sp>
      <p:sp>
        <p:nvSpPr>
          <p:cNvPr id="12" name="Rectangle 1"/>
          <p:cNvSpPr>
            <a:spLocks noChangeArrowheads="1"/>
          </p:cNvSpPr>
          <p:nvPr/>
        </p:nvSpPr>
        <p:spPr bwMode="auto">
          <a:xfrm>
            <a:off x="1331640" y="1875601"/>
            <a:ext cx="75752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tabLst>
                <a:tab pos="533400" algn="r"/>
                <a:tab pos="2700338" algn="ctr"/>
                <a:tab pos="5400675" algn="r"/>
              </a:tabLst>
              <a:defRPr/>
            </a:pPr>
            <a:r>
              <a:rPr lang="ja-JP" altLang="en-US" sz="2400" dirty="0">
                <a:latin typeface="ＭＳ ゴシック" panose="020B0609070205080204" pitchFamily="49" charset="-128"/>
                <a:ea typeface="ＭＳ ゴシック" panose="020B0609070205080204" pitchFamily="49" charset="-128"/>
              </a:rPr>
              <a:t>勝利数と失点数の相関係数は</a:t>
            </a:r>
            <a:r>
              <a:rPr lang="ja-JP" altLang="en-US" sz="2400" dirty="0">
                <a:latin typeface="ＭＳ 明朝" panose="02020609040205080304" pitchFamily="17" charset="-128"/>
                <a:ea typeface="ＭＳ 明朝" panose="02020609040205080304" pitchFamily="17" charset="-128"/>
              </a:rPr>
              <a:t>－</a:t>
            </a:r>
            <a:r>
              <a:rPr lang="en-US" altLang="ja-JP" sz="2400" dirty="0">
                <a:latin typeface="ＭＳ 明朝" panose="02020609040205080304" pitchFamily="17" charset="-128"/>
                <a:ea typeface="ＭＳ 明朝" panose="02020609040205080304" pitchFamily="17" charset="-128"/>
              </a:rPr>
              <a:t>0.73</a:t>
            </a:r>
            <a:r>
              <a:rPr lang="ja-JP" altLang="en-US" sz="2400" dirty="0">
                <a:latin typeface="ＭＳ ゴシック" panose="020B0609070205080204" pitchFamily="49" charset="-128"/>
                <a:ea typeface="ＭＳ ゴシック" panose="020B0609070205080204" pitchFamily="49" charset="-128"/>
              </a:rPr>
              <a:t>であるから</a:t>
            </a:r>
          </a:p>
        </p:txBody>
      </p:sp>
      <p:sp>
        <p:nvSpPr>
          <p:cNvPr id="13" name="Rectangle 1"/>
          <p:cNvSpPr>
            <a:spLocks noChangeArrowheads="1"/>
          </p:cNvSpPr>
          <p:nvPr/>
        </p:nvSpPr>
        <p:spPr bwMode="auto">
          <a:xfrm>
            <a:off x="1403648" y="2276872"/>
            <a:ext cx="75752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tabLst>
                <a:tab pos="533400" algn="r"/>
                <a:tab pos="2700338" algn="ctr"/>
                <a:tab pos="5400675" algn="r"/>
              </a:tabLst>
              <a:defRPr/>
            </a:pPr>
            <a:r>
              <a:rPr lang="ja-JP" altLang="en-US" sz="2400" dirty="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② </a:t>
            </a:r>
            <a:r>
              <a:rPr lang="ja-JP" altLang="en-US" sz="2400" dirty="0">
                <a:latin typeface="ＭＳ ゴシック" panose="020B0609070205080204" pitchFamily="49" charset="-128"/>
                <a:ea typeface="ＭＳ ゴシック" panose="020B0609070205080204" pitchFamily="49" charset="-128"/>
              </a:rPr>
              <a:t>負の相関関係がある</a:t>
            </a:r>
          </a:p>
        </p:txBody>
      </p:sp>
      <p:sp>
        <p:nvSpPr>
          <p:cNvPr id="2" name="テキスト ボックス 1"/>
          <p:cNvSpPr txBox="1"/>
          <p:nvPr/>
        </p:nvSpPr>
        <p:spPr>
          <a:xfrm>
            <a:off x="1043608" y="836712"/>
            <a:ext cx="7164832" cy="1086836"/>
          </a:xfrm>
          <a:prstGeom prst="rect">
            <a:avLst/>
          </a:prstGeom>
          <a:noFill/>
        </p:spPr>
        <p:txBody>
          <a:bodyPr wrap="square" rtlCol="0">
            <a:spAutoFit/>
          </a:bodyPr>
          <a:lstStyle/>
          <a:p>
            <a:pPr eaLnBrk="0" hangingPunct="0">
              <a:lnSpc>
                <a:spcPts val="4200"/>
              </a:lnSpc>
              <a:tabLst>
                <a:tab pos="533400" algn="r"/>
                <a:tab pos="2700338" algn="ctr"/>
                <a:tab pos="5400675" algn="r"/>
              </a:tabLst>
              <a:defRPr/>
            </a:pPr>
            <a:r>
              <a:rPr lang="ja-JP" altLang="en-US" sz="2400" dirty="0" smtClean="0">
                <a:latin typeface="ＭＳ ゴシック" panose="020B0609070205080204" pitchFamily="49" charset="-128"/>
                <a:ea typeface="ＭＳ ゴシック" panose="020B0609070205080204" pitchFamily="49" charset="-128"/>
              </a:rPr>
              <a:t>　① </a:t>
            </a:r>
            <a:r>
              <a:rPr lang="ja-JP" altLang="en-US" sz="2400" dirty="0">
                <a:latin typeface="ＭＳ ゴシック" panose="020B0609070205080204" pitchFamily="49" charset="-128"/>
                <a:ea typeface="ＭＳ ゴシック" panose="020B0609070205080204" pitchFamily="49" charset="-128"/>
              </a:rPr>
              <a:t>正の相関関係がある　　</a:t>
            </a:r>
            <a:endParaRPr lang="en-US" altLang="ja-JP" sz="2400" dirty="0" smtClean="0">
              <a:latin typeface="ＭＳ ゴシック" panose="020B0609070205080204" pitchFamily="49" charset="-128"/>
              <a:ea typeface="ＭＳ ゴシック" panose="020B0609070205080204" pitchFamily="49" charset="-128"/>
            </a:endParaRPr>
          </a:p>
          <a:p>
            <a:pPr eaLnBrk="0" hangingPunct="0">
              <a:lnSpc>
                <a:spcPts val="4200"/>
              </a:lnSpc>
              <a:tabLst>
                <a:tab pos="533400" algn="r"/>
                <a:tab pos="2700338" algn="ctr"/>
                <a:tab pos="5400675" algn="r"/>
              </a:tabLst>
              <a:defRPr/>
            </a:pPr>
            <a:r>
              <a:rPr lang="ja-JP" altLang="en-US" sz="2400" dirty="0" smtClean="0">
                <a:latin typeface="ＭＳ ゴシック" panose="020B0609070205080204" pitchFamily="49" charset="-128"/>
                <a:ea typeface="ＭＳ ゴシック" panose="020B0609070205080204" pitchFamily="49" charset="-128"/>
              </a:rPr>
              <a:t>　② </a:t>
            </a:r>
            <a:r>
              <a:rPr lang="ja-JP" altLang="en-US" sz="2400" dirty="0">
                <a:latin typeface="ＭＳ ゴシック" panose="020B0609070205080204" pitchFamily="49" charset="-128"/>
                <a:ea typeface="ＭＳ ゴシック" panose="020B0609070205080204" pitchFamily="49" charset="-128"/>
              </a:rPr>
              <a:t>負の相関関係が</a:t>
            </a:r>
            <a:r>
              <a:rPr lang="ja-JP" altLang="en-US" sz="2400" dirty="0" smtClean="0">
                <a:latin typeface="ＭＳ ゴシック" panose="020B0609070205080204" pitchFamily="49" charset="-128"/>
                <a:ea typeface="ＭＳ ゴシック" panose="020B0609070205080204" pitchFamily="49" charset="-128"/>
              </a:rPr>
              <a:t>ある</a:t>
            </a:r>
            <a:endParaRPr lang="ja-JP" altLang="en-US" sz="2400" dirty="0">
              <a:latin typeface="ＭＳ ゴシック" panose="020B0609070205080204" pitchFamily="49" charset="-128"/>
              <a:ea typeface="ＭＳ ゴシック" panose="020B0609070205080204" pitchFamily="49" charset="-128"/>
            </a:endParaRPr>
          </a:p>
        </p:txBody>
      </p:sp>
      <p:sp>
        <p:nvSpPr>
          <p:cNvPr id="17" name="Rectangle 1"/>
          <p:cNvSpPr>
            <a:spLocks noChangeArrowheads="1"/>
          </p:cNvSpPr>
          <p:nvPr/>
        </p:nvSpPr>
        <p:spPr bwMode="auto">
          <a:xfrm>
            <a:off x="1409353" y="5301208"/>
            <a:ext cx="75752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tabLst>
                <a:tab pos="533400" algn="r"/>
                <a:tab pos="2700338" algn="ctr"/>
                <a:tab pos="5400675" algn="r"/>
              </a:tabLst>
              <a:defRPr/>
            </a:pPr>
            <a:r>
              <a:rPr lang="ja-JP" altLang="en-US" sz="2400" dirty="0">
                <a:latin typeface="ＭＳ ゴシック" panose="020B0609070205080204" pitchFamily="49" charset="-128"/>
                <a:ea typeface="ＭＳ ゴシック" panose="020B0609070205080204" pitchFamily="49" charset="-128"/>
              </a:rPr>
              <a:t>　① 正の相関関係が強い</a:t>
            </a:r>
          </a:p>
        </p:txBody>
      </p:sp>
    </p:spTree>
    <p:extLst>
      <p:ext uri="{BB962C8B-B14F-4D97-AF65-F5344CB8AC3E}">
        <p14:creationId xmlns:p14="http://schemas.microsoft.com/office/powerpoint/2010/main" val="3229819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13" grpId="0"/>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1 つの角を丸めた四角形 46"/>
          <p:cNvSpPr/>
          <p:nvPr/>
        </p:nvSpPr>
        <p:spPr>
          <a:xfrm flipV="1">
            <a:off x="260253" y="913286"/>
            <a:ext cx="702614" cy="393299"/>
          </a:xfrm>
          <a:prstGeom prst="round1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テキスト ボックス 47"/>
          <p:cNvSpPr txBox="1"/>
          <p:nvPr/>
        </p:nvSpPr>
        <p:spPr>
          <a:xfrm>
            <a:off x="251520" y="879103"/>
            <a:ext cx="720080" cy="461665"/>
          </a:xfrm>
          <a:prstGeom prst="rect">
            <a:avLst/>
          </a:prstGeom>
          <a:noFill/>
        </p:spPr>
        <p:txBody>
          <a:bodyPr wrap="square" rtlCol="0">
            <a:spAutoFit/>
          </a:bodyPr>
          <a:lstStyle/>
          <a:p>
            <a:r>
              <a:rPr kumimoji="1" lang="ja-JP" altLang="en-US" sz="2400" dirty="0">
                <a:latin typeface="HGPｺﾞｼｯｸE" panose="020B0900000000000000" pitchFamily="50" charset="-128"/>
                <a:ea typeface="HGPｺﾞｼｯｸE" panose="020B0900000000000000" pitchFamily="50" charset="-128"/>
              </a:rPr>
              <a:t>例８</a:t>
            </a:r>
          </a:p>
        </p:txBody>
      </p:sp>
      <p:sp>
        <p:nvSpPr>
          <p:cNvPr id="49" name="タイトル 1"/>
          <p:cNvSpPr txBox="1">
            <a:spLocks/>
          </p:cNvSpPr>
          <p:nvPr/>
        </p:nvSpPr>
        <p:spPr bwMode="auto">
          <a:xfrm>
            <a:off x="257175" y="84138"/>
            <a:ext cx="8515350"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６ 相関係数　</a:t>
            </a:r>
            <a:r>
              <a:rPr lang="en-US" altLang="ja-JP" sz="2000" b="1" dirty="0">
                <a:solidFill>
                  <a:schemeClr val="tx1"/>
                </a:solidFill>
                <a:latin typeface="+mn-ea"/>
              </a:rPr>
              <a:t>– </a:t>
            </a:r>
            <a:r>
              <a:rPr lang="ja-JP" altLang="en-US" sz="2000" b="1" dirty="0">
                <a:solidFill>
                  <a:schemeClr val="tx1"/>
                </a:solidFill>
                <a:latin typeface="+mn-ea"/>
              </a:rPr>
              <a:t>相関係数</a:t>
            </a:r>
            <a:r>
              <a:rPr lang="en-US" altLang="ja-JP" sz="2000" b="1" dirty="0">
                <a:solidFill>
                  <a:schemeClr val="tx1"/>
                </a:solidFill>
                <a:latin typeface="+mn-ea"/>
              </a:rPr>
              <a:t> -</a:t>
            </a:r>
            <a:r>
              <a:rPr lang="ja-JP" altLang="en-US" sz="2000" b="1" dirty="0">
                <a:solidFill>
                  <a:schemeClr val="tx1"/>
                </a:solidFill>
                <a:latin typeface="+mn-ea"/>
              </a:rPr>
              <a:t>　</a:t>
            </a:r>
            <a:r>
              <a:rPr lang="ja-JP" altLang="en-US" sz="2000" b="1" dirty="0">
                <a:solidFill>
                  <a:schemeClr val="accent2">
                    <a:lumMod val="50000"/>
                  </a:schemeClr>
                </a:solidFill>
                <a:latin typeface="+mn-ea"/>
              </a:rPr>
              <a:t>　　　    </a:t>
            </a:r>
            <a:r>
              <a:rPr lang="ja-JP" altLang="en-US" sz="2800" b="1" dirty="0">
                <a:solidFill>
                  <a:schemeClr val="accent2">
                    <a:lumMod val="50000"/>
                  </a:schemeClr>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p.139)</a:t>
            </a:r>
            <a:endParaRPr lang="ja-JP" altLang="en-US" sz="1600" b="1" dirty="0">
              <a:solidFill>
                <a:schemeClr val="tx1"/>
              </a:solidFill>
              <a:latin typeface="+mn-ea"/>
            </a:endParaRPr>
          </a:p>
        </p:txBody>
      </p:sp>
      <p:grpSp>
        <p:nvGrpSpPr>
          <p:cNvPr id="3" name="グループ化 2"/>
          <p:cNvGrpSpPr/>
          <p:nvPr/>
        </p:nvGrpSpPr>
        <p:grpSpPr>
          <a:xfrm>
            <a:off x="827584" y="1844824"/>
            <a:ext cx="7114588" cy="668001"/>
            <a:chOff x="899592" y="743951"/>
            <a:chExt cx="7114588" cy="668001"/>
          </a:xfrm>
        </p:grpSpPr>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27910" r="14060"/>
            <a:stretch/>
          </p:blipFill>
          <p:spPr>
            <a:xfrm>
              <a:off x="2952800" y="743951"/>
              <a:ext cx="3635424" cy="668001"/>
            </a:xfrm>
            <a:prstGeom prst="rect">
              <a:avLst/>
            </a:prstGeom>
          </p:spPr>
        </p:pic>
        <p:sp>
          <p:nvSpPr>
            <p:cNvPr id="2" name="テキスト ボックス 1"/>
            <p:cNvSpPr txBox="1"/>
            <p:nvPr/>
          </p:nvSpPr>
          <p:spPr>
            <a:xfrm>
              <a:off x="899592" y="796795"/>
              <a:ext cx="2335839" cy="523220"/>
            </a:xfrm>
            <a:prstGeom prst="rect">
              <a:avLst/>
            </a:prstGeom>
            <a:noFill/>
          </p:spPr>
          <p:txBody>
            <a:bodyPr wrap="square" rtlCol="0">
              <a:spAutoFit/>
            </a:bodyPr>
            <a:lstStyle/>
            <a:p>
              <a:r>
                <a:rPr kumimoji="1" lang="en-US" altLang="ja-JP" sz="2800" dirty="0">
                  <a:latin typeface="ＭＳ 明朝" panose="02020609040205080304" pitchFamily="17" charset="-128"/>
                  <a:ea typeface="ＭＳ 明朝" panose="02020609040205080304" pitchFamily="17" charset="-128"/>
                </a:rPr>
                <a:t>(</a:t>
              </a:r>
              <a:r>
                <a:rPr kumimoji="1" lang="en-US" altLang="ja-JP" sz="2800" i="1" dirty="0">
                  <a:latin typeface="Times New Roman" panose="02020603050405020304" pitchFamily="18" charset="0"/>
                  <a:cs typeface="Times New Roman" panose="02020603050405020304" pitchFamily="18" charset="0"/>
                </a:rPr>
                <a:t>x</a:t>
              </a:r>
              <a:r>
                <a:rPr kumimoji="1" lang="ja-JP" altLang="en-US" sz="2800" dirty="0">
                  <a:latin typeface="ＭＳ ゴシック" panose="020B0609070205080204" pitchFamily="49" charset="-128"/>
                  <a:ea typeface="ＭＳ ゴシック" panose="020B0609070205080204" pitchFamily="49" charset="-128"/>
                </a:rPr>
                <a:t>の平均値</a:t>
              </a:r>
              <a:r>
                <a:rPr kumimoji="1" lang="en-US" altLang="ja-JP" sz="2800" dirty="0">
                  <a:latin typeface="ＭＳ 明朝" panose="02020609040205080304" pitchFamily="17" charset="-128"/>
                  <a:ea typeface="ＭＳ 明朝" panose="02020609040205080304" pitchFamily="17" charset="-128"/>
                </a:rPr>
                <a:t>)</a:t>
              </a:r>
              <a:endParaRPr kumimoji="1" lang="ja-JP" altLang="en-US" sz="2800" dirty="0">
                <a:latin typeface="ＭＳ 明朝" panose="02020609040205080304" pitchFamily="17" charset="-128"/>
                <a:ea typeface="ＭＳ 明朝" panose="02020609040205080304" pitchFamily="17" charset="-128"/>
              </a:endParaRPr>
            </a:p>
          </p:txBody>
        </p:sp>
        <p:sp>
          <p:nvSpPr>
            <p:cNvPr id="51" name="テキスト ボックス 50"/>
            <p:cNvSpPr txBox="1"/>
            <p:nvPr/>
          </p:nvSpPr>
          <p:spPr>
            <a:xfrm>
              <a:off x="6372200" y="765228"/>
              <a:ext cx="1641980" cy="523220"/>
            </a:xfrm>
            <a:prstGeom prst="rect">
              <a:avLst/>
            </a:prstGeom>
            <a:noFill/>
          </p:spPr>
          <p:txBody>
            <a:bodyPr wrap="square" rtlCol="0">
              <a:spAutoFit/>
            </a:bodyPr>
            <a:lstStyle/>
            <a:p>
              <a:r>
                <a:rPr kumimoji="1" lang="en-US" altLang="ja-JP" sz="2800" dirty="0">
                  <a:latin typeface="ＭＳ 明朝" panose="02020609040205080304" pitchFamily="17" charset="-128"/>
                  <a:ea typeface="ＭＳ 明朝" panose="02020609040205080304" pitchFamily="17" charset="-128"/>
                </a:rPr>
                <a:t>(</a:t>
              </a:r>
              <a:r>
                <a:rPr kumimoji="1" lang="ja-JP" altLang="en-US" sz="2800" dirty="0">
                  <a:latin typeface="ＭＳ ゴシック" panose="020B0609070205080204" pitchFamily="49" charset="-128"/>
                  <a:ea typeface="ＭＳ ゴシック" panose="020B0609070205080204" pitchFamily="49" charset="-128"/>
                </a:rPr>
                <a:t>時間</a:t>
              </a:r>
              <a:r>
                <a:rPr kumimoji="1" lang="en-US" altLang="ja-JP" sz="2800" dirty="0">
                  <a:latin typeface="ＭＳ 明朝" panose="02020609040205080304" pitchFamily="17" charset="-128"/>
                  <a:ea typeface="ＭＳ 明朝" panose="02020609040205080304" pitchFamily="17" charset="-128"/>
                </a:rPr>
                <a:t>)</a:t>
              </a:r>
              <a:endParaRPr kumimoji="1" lang="ja-JP" altLang="en-US" sz="2800" dirty="0">
                <a:latin typeface="ＭＳ 明朝" panose="02020609040205080304" pitchFamily="17" charset="-128"/>
                <a:ea typeface="ＭＳ 明朝" panose="02020609040205080304" pitchFamily="17" charset="-128"/>
              </a:endParaRPr>
            </a:p>
          </p:txBody>
        </p:sp>
      </p:grpSp>
      <p:grpSp>
        <p:nvGrpSpPr>
          <p:cNvPr id="4" name="グループ化 3"/>
          <p:cNvGrpSpPr/>
          <p:nvPr/>
        </p:nvGrpSpPr>
        <p:grpSpPr>
          <a:xfrm>
            <a:off x="827584" y="2564904"/>
            <a:ext cx="6671249" cy="651984"/>
            <a:chOff x="827584" y="1491475"/>
            <a:chExt cx="6671249" cy="651984"/>
          </a:xfrm>
        </p:grpSpPr>
        <p:pic>
          <p:nvPicPr>
            <p:cNvPr id="8" name="図 7"/>
            <p:cNvPicPr>
              <a:picLocks noChangeAspect="1"/>
            </p:cNvPicPr>
            <p:nvPr/>
          </p:nvPicPr>
          <p:blipFill rotWithShape="1">
            <a:blip r:embed="rId4">
              <a:extLst>
                <a:ext uri="{28A0092B-C50C-407E-A947-70E740481C1C}">
                  <a14:useLocalDpi xmlns:a14="http://schemas.microsoft.com/office/drawing/2010/main" val="0"/>
                </a:ext>
              </a:extLst>
            </a:blip>
            <a:srcRect l="30415" r="10443"/>
            <a:stretch/>
          </p:blipFill>
          <p:spPr>
            <a:xfrm>
              <a:off x="2952800" y="1491475"/>
              <a:ext cx="3419400" cy="651984"/>
            </a:xfrm>
            <a:prstGeom prst="rect">
              <a:avLst/>
            </a:prstGeom>
          </p:spPr>
        </p:pic>
        <p:sp>
          <p:nvSpPr>
            <p:cNvPr id="50" name="テキスト ボックス 49"/>
            <p:cNvSpPr txBox="1"/>
            <p:nvPr/>
          </p:nvSpPr>
          <p:spPr>
            <a:xfrm>
              <a:off x="827584" y="1495553"/>
              <a:ext cx="2320451" cy="523220"/>
            </a:xfrm>
            <a:prstGeom prst="rect">
              <a:avLst/>
            </a:prstGeom>
            <a:noFill/>
          </p:spPr>
          <p:txBody>
            <a:bodyPr wrap="square" rtlCol="0">
              <a:spAutoFit/>
            </a:bodyPr>
            <a:lstStyle/>
            <a:p>
              <a:r>
                <a:rPr kumimoji="1" lang="en-US" altLang="ja-JP" sz="2800" dirty="0">
                  <a:latin typeface="ＭＳ 明朝" panose="02020609040205080304" pitchFamily="17" charset="-128"/>
                  <a:ea typeface="ＭＳ 明朝" panose="02020609040205080304" pitchFamily="17" charset="-128"/>
                </a:rPr>
                <a:t>(</a:t>
              </a:r>
              <a:r>
                <a:rPr kumimoji="1" lang="en-US" altLang="ja-JP" sz="2800" i="1" dirty="0">
                  <a:latin typeface="Times New Roman" panose="02020603050405020304" pitchFamily="18" charset="0"/>
                  <a:cs typeface="Times New Roman" panose="02020603050405020304" pitchFamily="18" charset="0"/>
                </a:rPr>
                <a:t>y</a:t>
              </a:r>
              <a:r>
                <a:rPr kumimoji="1" lang="ja-JP" altLang="en-US" sz="2800" dirty="0">
                  <a:latin typeface="ＭＳ ゴシック" panose="020B0609070205080204" pitchFamily="49" charset="-128"/>
                  <a:ea typeface="ＭＳ ゴシック" panose="020B0609070205080204" pitchFamily="49" charset="-128"/>
                </a:rPr>
                <a:t>の平均値</a:t>
              </a:r>
              <a:r>
                <a:rPr kumimoji="1" lang="en-US" altLang="ja-JP" sz="2800" dirty="0">
                  <a:latin typeface="ＭＳ 明朝" panose="02020609040205080304" pitchFamily="17" charset="-128"/>
                  <a:ea typeface="ＭＳ 明朝" panose="02020609040205080304" pitchFamily="17" charset="-128"/>
                </a:rPr>
                <a:t>)</a:t>
              </a:r>
              <a:endParaRPr kumimoji="1" lang="ja-JP" altLang="en-US" sz="2800" dirty="0">
                <a:latin typeface="ＭＳ 明朝" panose="02020609040205080304" pitchFamily="17" charset="-128"/>
                <a:ea typeface="ＭＳ 明朝" panose="02020609040205080304" pitchFamily="17" charset="-128"/>
              </a:endParaRPr>
            </a:p>
          </p:txBody>
        </p:sp>
        <p:sp>
          <p:nvSpPr>
            <p:cNvPr id="52" name="テキスト ボックス 51"/>
            <p:cNvSpPr txBox="1"/>
            <p:nvPr/>
          </p:nvSpPr>
          <p:spPr>
            <a:xfrm>
              <a:off x="6156176" y="1548231"/>
              <a:ext cx="1342657" cy="523220"/>
            </a:xfrm>
            <a:prstGeom prst="rect">
              <a:avLst/>
            </a:prstGeom>
            <a:noFill/>
          </p:spPr>
          <p:txBody>
            <a:bodyPr wrap="square" rtlCol="0">
              <a:spAutoFit/>
            </a:bodyPr>
            <a:lstStyle/>
            <a:p>
              <a:r>
                <a:rPr kumimoji="1" lang="en-US" altLang="ja-JP" sz="2800" dirty="0">
                  <a:latin typeface="ＭＳ 明朝" panose="02020609040205080304" pitchFamily="17" charset="-128"/>
                  <a:ea typeface="ＭＳ 明朝" panose="02020609040205080304" pitchFamily="17" charset="-128"/>
                </a:rPr>
                <a:t>(</a:t>
              </a:r>
              <a:r>
                <a:rPr kumimoji="1" lang="ja-JP" altLang="en-US" sz="2800" dirty="0">
                  <a:latin typeface="ＭＳ ゴシック" panose="020B0609070205080204" pitchFamily="49" charset="-128"/>
                  <a:ea typeface="ＭＳ ゴシック" panose="020B0609070205080204" pitchFamily="49" charset="-128"/>
                </a:rPr>
                <a:t>冊</a:t>
              </a:r>
              <a:r>
                <a:rPr kumimoji="1" lang="en-US" altLang="ja-JP" sz="2800" dirty="0">
                  <a:latin typeface="ＭＳ 明朝" panose="02020609040205080304" pitchFamily="17" charset="-128"/>
                  <a:ea typeface="ＭＳ 明朝" panose="02020609040205080304" pitchFamily="17" charset="-128"/>
                </a:rPr>
                <a:t>)</a:t>
              </a:r>
              <a:endParaRPr kumimoji="1" lang="ja-JP" altLang="en-US" sz="2800" dirty="0">
                <a:latin typeface="ＭＳ 明朝" panose="02020609040205080304" pitchFamily="17" charset="-128"/>
                <a:ea typeface="ＭＳ 明朝" panose="02020609040205080304" pitchFamily="17" charset="-128"/>
              </a:endParaRPr>
            </a:p>
          </p:txBody>
        </p:sp>
      </p:grpSp>
      <p:sp>
        <p:nvSpPr>
          <p:cNvPr id="62" name="テキスト ボックス 61"/>
          <p:cNvSpPr txBox="1"/>
          <p:nvPr/>
        </p:nvSpPr>
        <p:spPr>
          <a:xfrm>
            <a:off x="1042989" y="836712"/>
            <a:ext cx="7777161" cy="954107"/>
          </a:xfrm>
          <a:prstGeom prst="rect">
            <a:avLst/>
          </a:prstGeom>
          <a:noFill/>
        </p:spPr>
        <p:txBody>
          <a:bodyPr wrap="square" rtlCol="0">
            <a:spAutoFit/>
          </a:bodyPr>
          <a:lstStyle/>
          <a:p>
            <a:r>
              <a:rPr lang="ja-JP" altLang="en-US" sz="2800" dirty="0" smtClean="0">
                <a:latin typeface="ＭＳ ゴシック" panose="020B0609070205080204" pitchFamily="49" charset="-128"/>
                <a:ea typeface="ＭＳ ゴシック" panose="020B0609070205080204" pitchFamily="49" charset="-128"/>
              </a:rPr>
              <a:t>教科書</a:t>
            </a:r>
            <a:r>
              <a:rPr lang="en-US" altLang="ja-JP" sz="2800" dirty="0">
                <a:latin typeface="ＭＳ 明朝" panose="02020609040205080304" pitchFamily="17" charset="-128"/>
                <a:ea typeface="ＭＳ 明朝" panose="02020609040205080304" pitchFamily="17" charset="-128"/>
              </a:rPr>
              <a:t>137</a:t>
            </a:r>
            <a:r>
              <a:rPr lang="ja-JP" altLang="en-US" sz="2800" dirty="0">
                <a:latin typeface="ＭＳ ゴシック" panose="020B0609070205080204" pitchFamily="49" charset="-128"/>
                <a:ea typeface="ＭＳ ゴシック" panose="020B0609070205080204" pitchFamily="49" charset="-128"/>
              </a:rPr>
              <a:t>ページの問</a:t>
            </a:r>
            <a:r>
              <a:rPr lang="en-US" altLang="ja-JP" sz="2800" dirty="0">
                <a:latin typeface="ＭＳ 明朝" panose="02020609040205080304" pitchFamily="17" charset="-128"/>
                <a:ea typeface="ＭＳ 明朝" panose="02020609040205080304" pitchFamily="17" charset="-128"/>
              </a:rPr>
              <a:t>11</a:t>
            </a:r>
            <a:r>
              <a:rPr lang="ja-JP" altLang="en-US" sz="2800" dirty="0">
                <a:latin typeface="ＭＳ ゴシック" panose="020B0609070205080204" pitchFamily="49" charset="-128"/>
                <a:ea typeface="ＭＳ ゴシック" panose="020B0609070205080204" pitchFamily="49" charset="-128"/>
              </a:rPr>
              <a:t>について，読書時間を</a:t>
            </a:r>
            <a:r>
              <a:rPr lang="en-US" altLang="ja-JP" sz="2800" i="1" dirty="0">
                <a:latin typeface="Times New Roman" panose="02020603050405020304" pitchFamily="18" charset="0"/>
                <a:cs typeface="Times New Roman" panose="02020603050405020304" pitchFamily="18" charset="0"/>
              </a:rPr>
              <a:t>x</a:t>
            </a:r>
            <a:r>
              <a:rPr lang="ja-JP" altLang="en-US" sz="2800" dirty="0">
                <a:latin typeface="ＭＳ ゴシック" panose="020B0609070205080204" pitchFamily="49" charset="-128"/>
                <a:ea typeface="ＭＳ ゴシック" panose="020B0609070205080204" pitchFamily="49" charset="-128"/>
              </a:rPr>
              <a:t>とし，読んだ本の冊数を</a:t>
            </a:r>
            <a:r>
              <a:rPr lang="en-US" altLang="ja-JP" sz="2800" i="1" dirty="0">
                <a:latin typeface="Times New Roman" panose="02020603050405020304" pitchFamily="18" charset="0"/>
                <a:cs typeface="Times New Roman" panose="02020603050405020304" pitchFamily="18" charset="0"/>
              </a:rPr>
              <a:t>y</a:t>
            </a:r>
            <a:r>
              <a:rPr lang="ja-JP" altLang="en-US" sz="2800" dirty="0">
                <a:latin typeface="ＭＳ ゴシック" panose="020B0609070205080204" pitchFamily="49" charset="-128"/>
                <a:ea typeface="ＭＳ ゴシック" panose="020B0609070205080204" pitchFamily="49" charset="-128"/>
              </a:rPr>
              <a:t>とする。</a:t>
            </a:r>
            <a:endParaRPr kumimoji="1" lang="ja-JP" altLang="en-US" sz="2800" dirty="0">
              <a:latin typeface="ＭＳ ゴシック" panose="020B0609070205080204" pitchFamily="49" charset="-128"/>
              <a:ea typeface="ＭＳ ゴシック" panose="020B0609070205080204" pitchFamily="49" charset="-128"/>
            </a:endParaRPr>
          </a:p>
        </p:txBody>
      </p:sp>
      <p:grpSp>
        <p:nvGrpSpPr>
          <p:cNvPr id="23" name="グループ化 22"/>
          <p:cNvGrpSpPr/>
          <p:nvPr/>
        </p:nvGrpSpPr>
        <p:grpSpPr>
          <a:xfrm>
            <a:off x="3525489" y="4878076"/>
            <a:ext cx="684000" cy="1730683"/>
            <a:chOff x="3855889" y="2846314"/>
            <a:chExt cx="684000" cy="1730683"/>
          </a:xfrm>
        </p:grpSpPr>
        <p:sp>
          <p:nvSpPr>
            <p:cNvPr id="111" name="正方形/長方形 110"/>
            <p:cNvSpPr/>
            <p:nvPr/>
          </p:nvSpPr>
          <p:spPr>
            <a:xfrm>
              <a:off x="3855889" y="2846314"/>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12" name="正方形/長方形 111"/>
            <p:cNvSpPr/>
            <p:nvPr/>
          </p:nvSpPr>
          <p:spPr>
            <a:xfrm>
              <a:off x="3855889" y="3155047"/>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13" name="正方形/長方形 112"/>
            <p:cNvSpPr/>
            <p:nvPr/>
          </p:nvSpPr>
          <p:spPr>
            <a:xfrm>
              <a:off x="3855889" y="3429000"/>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14" name="正方形/長方形 113"/>
            <p:cNvSpPr/>
            <p:nvPr/>
          </p:nvSpPr>
          <p:spPr>
            <a:xfrm>
              <a:off x="3855889" y="3738617"/>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15" name="正方形/長方形 114"/>
            <p:cNvSpPr/>
            <p:nvPr/>
          </p:nvSpPr>
          <p:spPr>
            <a:xfrm>
              <a:off x="3855889" y="4042483"/>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16" name="正方形/長方形 115"/>
            <p:cNvSpPr/>
            <p:nvPr/>
          </p:nvSpPr>
          <p:spPr>
            <a:xfrm>
              <a:off x="3855889" y="4346038"/>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grpSp>
      <p:sp>
        <p:nvSpPr>
          <p:cNvPr id="5" name="テキスト ボックス 4"/>
          <p:cNvSpPr txBox="1"/>
          <p:nvPr/>
        </p:nvSpPr>
        <p:spPr>
          <a:xfrm>
            <a:off x="827584" y="3212976"/>
            <a:ext cx="5639575" cy="523220"/>
          </a:xfrm>
          <a:prstGeom prst="rect">
            <a:avLst/>
          </a:prstGeom>
          <a:noFill/>
        </p:spPr>
        <p:txBody>
          <a:bodyPr wrap="squar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下の表のようにして計算すると</a:t>
            </a:r>
            <a:r>
              <a:rPr lang="ja-JP" altLang="en-US" sz="2800" dirty="0">
                <a:latin typeface="ＭＳ ゴシック" panose="020B0609070205080204" pitchFamily="49" charset="-128"/>
                <a:ea typeface="ＭＳ ゴシック" panose="020B0609070205080204" pitchFamily="49" charset="-128"/>
              </a:rPr>
              <a:t>，</a:t>
            </a:r>
            <a:endParaRPr kumimoji="1" lang="ja-JP" altLang="en-US" sz="2800" dirty="0">
              <a:latin typeface="ＭＳ ゴシック" panose="020B0609070205080204" pitchFamily="49" charset="-128"/>
              <a:ea typeface="ＭＳ ゴシック" panose="020B0609070205080204" pitchFamily="49" charset="-128"/>
            </a:endParaRPr>
          </a:p>
        </p:txBody>
      </p:sp>
      <p:grpSp>
        <p:nvGrpSpPr>
          <p:cNvPr id="27" name="グループ化 26"/>
          <p:cNvGrpSpPr/>
          <p:nvPr/>
        </p:nvGrpSpPr>
        <p:grpSpPr>
          <a:xfrm>
            <a:off x="2767455" y="4365104"/>
            <a:ext cx="684000" cy="1730683"/>
            <a:chOff x="3097855" y="2846314"/>
            <a:chExt cx="684000" cy="1730683"/>
          </a:xfrm>
        </p:grpSpPr>
        <p:sp>
          <p:nvSpPr>
            <p:cNvPr id="123" name="正方形/長方形 122"/>
            <p:cNvSpPr/>
            <p:nvPr/>
          </p:nvSpPr>
          <p:spPr>
            <a:xfrm>
              <a:off x="3097855" y="2846314"/>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24" name="正方形/長方形 123"/>
            <p:cNvSpPr/>
            <p:nvPr/>
          </p:nvSpPr>
          <p:spPr>
            <a:xfrm>
              <a:off x="3097855" y="3155047"/>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25" name="正方形/長方形 124"/>
            <p:cNvSpPr/>
            <p:nvPr/>
          </p:nvSpPr>
          <p:spPr>
            <a:xfrm>
              <a:off x="3097855" y="3429000"/>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26" name="正方形/長方形 125"/>
            <p:cNvSpPr/>
            <p:nvPr/>
          </p:nvSpPr>
          <p:spPr>
            <a:xfrm>
              <a:off x="3097855" y="3738617"/>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27" name="正方形/長方形 126"/>
            <p:cNvSpPr/>
            <p:nvPr/>
          </p:nvSpPr>
          <p:spPr>
            <a:xfrm>
              <a:off x="3097855" y="4042483"/>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28" name="正方形/長方形 127"/>
            <p:cNvSpPr/>
            <p:nvPr/>
          </p:nvSpPr>
          <p:spPr>
            <a:xfrm>
              <a:off x="3097855" y="4346038"/>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grpSp>
      <p:grpSp>
        <p:nvGrpSpPr>
          <p:cNvPr id="85" name="グループ化 84"/>
          <p:cNvGrpSpPr/>
          <p:nvPr/>
        </p:nvGrpSpPr>
        <p:grpSpPr>
          <a:xfrm>
            <a:off x="2915816" y="4365104"/>
            <a:ext cx="684000" cy="1730683"/>
            <a:chOff x="3855889" y="2846314"/>
            <a:chExt cx="684000" cy="1730683"/>
          </a:xfrm>
        </p:grpSpPr>
        <p:sp>
          <p:nvSpPr>
            <p:cNvPr id="86" name="正方形/長方形 85"/>
            <p:cNvSpPr/>
            <p:nvPr/>
          </p:nvSpPr>
          <p:spPr>
            <a:xfrm>
              <a:off x="3855889" y="2846314"/>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87" name="正方形/長方形 86"/>
            <p:cNvSpPr/>
            <p:nvPr/>
          </p:nvSpPr>
          <p:spPr>
            <a:xfrm>
              <a:off x="3855889" y="3155047"/>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88" name="正方形/長方形 87"/>
            <p:cNvSpPr/>
            <p:nvPr/>
          </p:nvSpPr>
          <p:spPr>
            <a:xfrm>
              <a:off x="3855889" y="3429000"/>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89" name="正方形/長方形 88"/>
            <p:cNvSpPr/>
            <p:nvPr/>
          </p:nvSpPr>
          <p:spPr>
            <a:xfrm>
              <a:off x="3855889" y="3738617"/>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90" name="正方形/長方形 89"/>
            <p:cNvSpPr/>
            <p:nvPr/>
          </p:nvSpPr>
          <p:spPr>
            <a:xfrm>
              <a:off x="3855889" y="4042483"/>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91" name="正方形/長方形 90"/>
            <p:cNvSpPr/>
            <p:nvPr/>
          </p:nvSpPr>
          <p:spPr>
            <a:xfrm>
              <a:off x="3855889" y="4346038"/>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grpSp>
      <p:pic>
        <p:nvPicPr>
          <p:cNvPr id="100" name="図 9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640" y="3861048"/>
            <a:ext cx="5639575" cy="2165159"/>
          </a:xfrm>
          <a:prstGeom prst="rect">
            <a:avLst/>
          </a:prstGeom>
        </p:spPr>
      </p:pic>
      <p:grpSp>
        <p:nvGrpSpPr>
          <p:cNvPr id="101" name="グループ化 100"/>
          <p:cNvGrpSpPr/>
          <p:nvPr/>
        </p:nvGrpSpPr>
        <p:grpSpPr>
          <a:xfrm>
            <a:off x="6173750" y="4234923"/>
            <a:ext cx="727739" cy="1730683"/>
            <a:chOff x="6769231" y="2846314"/>
            <a:chExt cx="727739" cy="1730683"/>
          </a:xfrm>
        </p:grpSpPr>
        <p:sp>
          <p:nvSpPr>
            <p:cNvPr id="117" name="正方形/長方形 116"/>
            <p:cNvSpPr/>
            <p:nvPr/>
          </p:nvSpPr>
          <p:spPr>
            <a:xfrm>
              <a:off x="6769231" y="2846314"/>
              <a:ext cx="727739"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18" name="正方形/長方形 117"/>
            <p:cNvSpPr/>
            <p:nvPr/>
          </p:nvSpPr>
          <p:spPr>
            <a:xfrm>
              <a:off x="6769231" y="3155047"/>
              <a:ext cx="727739"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19" name="正方形/長方形 118"/>
            <p:cNvSpPr/>
            <p:nvPr/>
          </p:nvSpPr>
          <p:spPr>
            <a:xfrm>
              <a:off x="6769231" y="3429000"/>
              <a:ext cx="727739"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20" name="正方形/長方形 119"/>
            <p:cNvSpPr/>
            <p:nvPr/>
          </p:nvSpPr>
          <p:spPr>
            <a:xfrm>
              <a:off x="6769231" y="3738617"/>
              <a:ext cx="727739"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21" name="正方形/長方形 120"/>
            <p:cNvSpPr/>
            <p:nvPr/>
          </p:nvSpPr>
          <p:spPr>
            <a:xfrm>
              <a:off x="6769231" y="4042483"/>
              <a:ext cx="727739"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22" name="正方形/長方形 121"/>
            <p:cNvSpPr/>
            <p:nvPr/>
          </p:nvSpPr>
          <p:spPr>
            <a:xfrm>
              <a:off x="6769231" y="4346038"/>
              <a:ext cx="727739"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grpSp>
      <p:grpSp>
        <p:nvGrpSpPr>
          <p:cNvPr id="129" name="グループ化 128"/>
          <p:cNvGrpSpPr/>
          <p:nvPr/>
        </p:nvGrpSpPr>
        <p:grpSpPr>
          <a:xfrm>
            <a:off x="5200256" y="4234923"/>
            <a:ext cx="727739" cy="1730683"/>
            <a:chOff x="5795737" y="2846314"/>
            <a:chExt cx="727739" cy="1730683"/>
          </a:xfrm>
        </p:grpSpPr>
        <p:sp>
          <p:nvSpPr>
            <p:cNvPr id="130" name="正方形/長方形 129"/>
            <p:cNvSpPr/>
            <p:nvPr/>
          </p:nvSpPr>
          <p:spPr>
            <a:xfrm>
              <a:off x="5795737" y="2846314"/>
              <a:ext cx="727739"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31" name="正方形/長方形 130"/>
            <p:cNvSpPr/>
            <p:nvPr/>
          </p:nvSpPr>
          <p:spPr>
            <a:xfrm>
              <a:off x="5795737" y="3155047"/>
              <a:ext cx="727739"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32" name="正方形/長方形 131"/>
            <p:cNvSpPr/>
            <p:nvPr/>
          </p:nvSpPr>
          <p:spPr>
            <a:xfrm>
              <a:off x="5795737" y="3429000"/>
              <a:ext cx="727739"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33" name="正方形/長方形 132"/>
            <p:cNvSpPr/>
            <p:nvPr/>
          </p:nvSpPr>
          <p:spPr>
            <a:xfrm>
              <a:off x="5795737" y="3738617"/>
              <a:ext cx="727739"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34" name="正方形/長方形 133"/>
            <p:cNvSpPr/>
            <p:nvPr/>
          </p:nvSpPr>
          <p:spPr>
            <a:xfrm>
              <a:off x="5795737" y="4042483"/>
              <a:ext cx="727739"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35" name="正方形/長方形 134"/>
            <p:cNvSpPr/>
            <p:nvPr/>
          </p:nvSpPr>
          <p:spPr>
            <a:xfrm>
              <a:off x="5795737" y="4346038"/>
              <a:ext cx="727739"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grpSp>
      <p:grpSp>
        <p:nvGrpSpPr>
          <p:cNvPr id="136" name="グループ化 135"/>
          <p:cNvGrpSpPr/>
          <p:nvPr/>
        </p:nvGrpSpPr>
        <p:grpSpPr>
          <a:xfrm>
            <a:off x="4212969" y="4234923"/>
            <a:ext cx="727739" cy="1730683"/>
            <a:chOff x="4808450" y="2846314"/>
            <a:chExt cx="727739" cy="1730683"/>
          </a:xfrm>
        </p:grpSpPr>
        <p:sp>
          <p:nvSpPr>
            <p:cNvPr id="137" name="正方形/長方形 136"/>
            <p:cNvSpPr/>
            <p:nvPr/>
          </p:nvSpPr>
          <p:spPr>
            <a:xfrm>
              <a:off x="4808450" y="2846314"/>
              <a:ext cx="727739"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38" name="正方形/長方形 137"/>
            <p:cNvSpPr/>
            <p:nvPr/>
          </p:nvSpPr>
          <p:spPr>
            <a:xfrm>
              <a:off x="4808450" y="3155047"/>
              <a:ext cx="727739"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39" name="正方形/長方形 138"/>
            <p:cNvSpPr/>
            <p:nvPr/>
          </p:nvSpPr>
          <p:spPr>
            <a:xfrm>
              <a:off x="4808450" y="3429000"/>
              <a:ext cx="727739"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40" name="正方形/長方形 139"/>
            <p:cNvSpPr/>
            <p:nvPr/>
          </p:nvSpPr>
          <p:spPr>
            <a:xfrm>
              <a:off x="4808450" y="3738617"/>
              <a:ext cx="727739"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41" name="正方形/長方形 140"/>
            <p:cNvSpPr/>
            <p:nvPr/>
          </p:nvSpPr>
          <p:spPr>
            <a:xfrm>
              <a:off x="4808450" y="4042483"/>
              <a:ext cx="727739"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42" name="正方形/長方形 141"/>
            <p:cNvSpPr/>
            <p:nvPr/>
          </p:nvSpPr>
          <p:spPr>
            <a:xfrm>
              <a:off x="4808450" y="4346038"/>
              <a:ext cx="727739"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grpSp>
      <p:grpSp>
        <p:nvGrpSpPr>
          <p:cNvPr id="143" name="グループ化 142"/>
          <p:cNvGrpSpPr/>
          <p:nvPr/>
        </p:nvGrpSpPr>
        <p:grpSpPr>
          <a:xfrm>
            <a:off x="3260408" y="4234923"/>
            <a:ext cx="684000" cy="1730683"/>
            <a:chOff x="3855889" y="2846314"/>
            <a:chExt cx="684000" cy="1730683"/>
          </a:xfrm>
        </p:grpSpPr>
        <p:sp>
          <p:nvSpPr>
            <p:cNvPr id="144" name="正方形/長方形 143"/>
            <p:cNvSpPr/>
            <p:nvPr/>
          </p:nvSpPr>
          <p:spPr>
            <a:xfrm>
              <a:off x="3855889" y="2846314"/>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45" name="正方形/長方形 144"/>
            <p:cNvSpPr/>
            <p:nvPr/>
          </p:nvSpPr>
          <p:spPr>
            <a:xfrm>
              <a:off x="3855889" y="3155047"/>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46" name="正方形/長方形 145"/>
            <p:cNvSpPr/>
            <p:nvPr/>
          </p:nvSpPr>
          <p:spPr>
            <a:xfrm>
              <a:off x="3855889" y="3429000"/>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47" name="正方形/長方形 146"/>
            <p:cNvSpPr/>
            <p:nvPr/>
          </p:nvSpPr>
          <p:spPr>
            <a:xfrm>
              <a:off x="3855889" y="3738617"/>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48" name="正方形/長方形 147"/>
            <p:cNvSpPr/>
            <p:nvPr/>
          </p:nvSpPr>
          <p:spPr>
            <a:xfrm>
              <a:off x="3855889" y="4042483"/>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49" name="正方形/長方形 148"/>
            <p:cNvSpPr/>
            <p:nvPr/>
          </p:nvSpPr>
          <p:spPr>
            <a:xfrm>
              <a:off x="3855889" y="4346038"/>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grpSp>
      <p:grpSp>
        <p:nvGrpSpPr>
          <p:cNvPr id="150" name="グループ化 149"/>
          <p:cNvGrpSpPr/>
          <p:nvPr/>
        </p:nvGrpSpPr>
        <p:grpSpPr>
          <a:xfrm>
            <a:off x="2502374" y="4234923"/>
            <a:ext cx="684000" cy="1730683"/>
            <a:chOff x="3097855" y="2846314"/>
            <a:chExt cx="684000" cy="1730683"/>
          </a:xfrm>
        </p:grpSpPr>
        <p:sp>
          <p:nvSpPr>
            <p:cNvPr id="151" name="正方形/長方形 150"/>
            <p:cNvSpPr/>
            <p:nvPr/>
          </p:nvSpPr>
          <p:spPr>
            <a:xfrm>
              <a:off x="3097855" y="2846314"/>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52" name="正方形/長方形 151"/>
            <p:cNvSpPr/>
            <p:nvPr/>
          </p:nvSpPr>
          <p:spPr>
            <a:xfrm>
              <a:off x="3097855" y="3155047"/>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53" name="正方形/長方形 152"/>
            <p:cNvSpPr/>
            <p:nvPr/>
          </p:nvSpPr>
          <p:spPr>
            <a:xfrm>
              <a:off x="3097855" y="3429000"/>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54" name="正方形/長方形 153"/>
            <p:cNvSpPr/>
            <p:nvPr/>
          </p:nvSpPr>
          <p:spPr>
            <a:xfrm>
              <a:off x="3097855" y="3738617"/>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55" name="正方形/長方形 154"/>
            <p:cNvSpPr/>
            <p:nvPr/>
          </p:nvSpPr>
          <p:spPr>
            <a:xfrm>
              <a:off x="3097855" y="4042483"/>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56" name="正方形/長方形 155"/>
            <p:cNvSpPr/>
            <p:nvPr/>
          </p:nvSpPr>
          <p:spPr>
            <a:xfrm>
              <a:off x="3097855" y="4346038"/>
              <a:ext cx="684000" cy="230959"/>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0"/>
                                        </p:tgtEl>
                                      </p:cBhvr>
                                    </p:animEffect>
                                    <p:set>
                                      <p:cBhvr>
                                        <p:cTn id="22" dur="1" fill="hold">
                                          <p:stCondLst>
                                            <p:cond delay="499"/>
                                          </p:stCondLst>
                                        </p:cTn>
                                        <p:tgtEl>
                                          <p:spTgt spid="15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43"/>
                                        </p:tgtEl>
                                      </p:cBhvr>
                                    </p:animEffect>
                                    <p:set>
                                      <p:cBhvr>
                                        <p:cTn id="25" dur="1" fill="hold">
                                          <p:stCondLst>
                                            <p:cond delay="499"/>
                                          </p:stCondLst>
                                        </p:cTn>
                                        <p:tgtEl>
                                          <p:spTgt spid="14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36"/>
                                        </p:tgtEl>
                                      </p:cBhvr>
                                    </p:animEffect>
                                    <p:set>
                                      <p:cBhvr>
                                        <p:cTn id="30" dur="1" fill="hold">
                                          <p:stCondLst>
                                            <p:cond delay="499"/>
                                          </p:stCondLst>
                                        </p:cTn>
                                        <p:tgtEl>
                                          <p:spTgt spid="13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29"/>
                                        </p:tgtEl>
                                      </p:cBhvr>
                                    </p:animEffect>
                                    <p:set>
                                      <p:cBhvr>
                                        <p:cTn id="33" dur="1" fill="hold">
                                          <p:stCondLst>
                                            <p:cond delay="499"/>
                                          </p:stCondLst>
                                        </p:cTn>
                                        <p:tgtEl>
                                          <p:spTgt spid="12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01"/>
                                        </p:tgtEl>
                                      </p:cBhvr>
                                    </p:animEffect>
                                    <p:set>
                                      <p:cBhvr>
                                        <p:cTn id="38" dur="1" fill="hold">
                                          <p:stCondLst>
                                            <p:cond delay="499"/>
                                          </p:stCondLst>
                                        </p:cTn>
                                        <p:tgtEl>
                                          <p:spTgt spid="1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テキスト ボックス 8"/>
          <p:cNvSpPr txBox="1">
            <a:spLocks noChangeArrowheads="1"/>
          </p:cNvSpPr>
          <p:nvPr/>
        </p:nvSpPr>
        <p:spPr bwMode="auto">
          <a:xfrm>
            <a:off x="358775" y="908050"/>
            <a:ext cx="85344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lnSpc>
                <a:spcPts val="4600"/>
              </a:lnSpc>
              <a:spcBef>
                <a:spcPts val="0"/>
              </a:spcBef>
              <a:defRPr/>
            </a:pPr>
            <a:r>
              <a:rPr lang="ja-JP" altLang="en-US" sz="2800" dirty="0">
                <a:latin typeface="ＭＳ ゴシック" panose="020B0609070205080204" pitchFamily="49" charset="-128"/>
                <a:ea typeface="ＭＳ ゴシック" panose="020B0609070205080204" pitchFamily="49" charset="-128"/>
              </a:rPr>
              <a:t>下の図は</a:t>
            </a:r>
            <a:r>
              <a:rPr lang="ja-JP" altLang="en-US" sz="2800" dirty="0" smtClean="0">
                <a:latin typeface="ＭＳ ゴシック" panose="020B0609070205080204" pitchFamily="49" charset="-128"/>
                <a:ea typeface="ＭＳ ゴシック" panose="020B0609070205080204" pitchFamily="49" charset="-128"/>
              </a:rPr>
              <a:t>，</a:t>
            </a:r>
            <a:r>
              <a:rPr lang="en-US" altLang="ja-JP" sz="28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lang="ja-JP" altLang="en-US" sz="2800" dirty="0" smtClean="0">
                <a:latin typeface="ＭＳ ゴシック" panose="020B0609070205080204" pitchFamily="49" charset="-128"/>
                <a:ea typeface="ＭＳ ゴシック" panose="020B0609070205080204" pitchFamily="49" charset="-128"/>
              </a:rPr>
              <a:t>班</a:t>
            </a:r>
            <a:r>
              <a:rPr lang="ja-JP" altLang="en-US" sz="2800" dirty="0">
                <a:latin typeface="ＭＳ ゴシック" panose="020B0609070205080204" pitchFamily="49" charset="-128"/>
                <a:ea typeface="ＭＳ ゴシック" panose="020B0609070205080204" pitchFamily="49" charset="-128"/>
              </a:rPr>
              <a:t>の読書時間の度数分布表について，階級の幅を底辺，度数を高さとする長方形をすきまなく並べたグラフである。</a:t>
            </a:r>
            <a:endParaRPr lang="en-US" altLang="ja-JP" sz="2800" dirty="0">
              <a:latin typeface="ＭＳ ゴシック" panose="020B0609070205080204" pitchFamily="49" charset="-128"/>
              <a:ea typeface="ＭＳ ゴシック" panose="020B0609070205080204" pitchFamily="49" charset="-128"/>
            </a:endParaRPr>
          </a:p>
          <a:p>
            <a:pPr eaLnBrk="1" hangingPunct="1">
              <a:lnSpc>
                <a:spcPts val="4400"/>
              </a:lnSpc>
              <a:spcBef>
                <a:spcPts val="0"/>
              </a:spcBef>
              <a:defRPr/>
            </a:pPr>
            <a:r>
              <a:rPr lang="ja-JP" altLang="en-US" sz="2800" dirty="0">
                <a:latin typeface="ＭＳ ゴシック" panose="020B0609070205080204" pitchFamily="49" charset="-128"/>
                <a:ea typeface="ＭＳ ゴシック" panose="020B0609070205080204" pitchFamily="49" charset="-128"/>
              </a:rPr>
              <a:t>このようなグラフを</a:t>
            </a:r>
            <a:r>
              <a:rPr lang="en-US" altLang="ja-JP" sz="2800" dirty="0">
                <a:latin typeface="ＭＳ ゴシック" panose="020B0609070205080204" pitchFamily="49" charset="-128"/>
                <a:ea typeface="ＭＳ ゴシック" panose="020B0609070205080204" pitchFamily="49" charset="-128"/>
              </a:rPr>
              <a:t>(</a:t>
            </a:r>
            <a:r>
              <a:rPr lang="en-US" altLang="ja-JP" sz="2800" b="1" baseline="30000" dirty="0">
                <a:latin typeface="ＭＳ ゴシック" panose="020B0609070205080204" pitchFamily="49" charset="-128"/>
                <a:ea typeface="ＭＳ ゴシック" panose="020B0609070205080204" pitchFamily="49" charset="-128"/>
              </a:rPr>
              <a:t> </a:t>
            </a:r>
            <a:r>
              <a:rPr lang="en-US" altLang="ja-JP" sz="2800" baseline="30000" dirty="0">
                <a:latin typeface="ＭＳ ゴシック" panose="020B0609070205080204" pitchFamily="49" charset="-128"/>
                <a:ea typeface="ＭＳ ゴシック" panose="020B0609070205080204" pitchFamily="49" charset="-128"/>
              </a:rPr>
              <a:t> </a:t>
            </a:r>
            <a:r>
              <a:rPr lang="ja-JP" altLang="en-US" sz="2800" b="1" dirty="0">
                <a:solidFill>
                  <a:srgbClr val="FF0000"/>
                </a:solidFill>
                <a:latin typeface="ＭＳ ゴシック" panose="020B0609070205080204" pitchFamily="49" charset="-128"/>
                <a:ea typeface="ＭＳ ゴシック" panose="020B0609070205080204" pitchFamily="49" charset="-128"/>
              </a:rPr>
              <a:t>ヒストグラム </a:t>
            </a:r>
            <a:r>
              <a:rPr lang="en-US" altLang="ja-JP" sz="2800" dirty="0">
                <a:latin typeface="ＭＳ ゴシック" panose="020B0609070205080204" pitchFamily="49" charset="-128"/>
                <a:ea typeface="ＭＳ ゴシック" panose="020B0609070205080204" pitchFamily="49" charset="-128"/>
              </a:rPr>
              <a:t>)</a:t>
            </a:r>
            <a:r>
              <a:rPr lang="ja-JP" altLang="en-US" sz="2800" dirty="0">
                <a:latin typeface="ＭＳ ゴシック" panose="020B0609070205080204" pitchFamily="49" charset="-128"/>
                <a:ea typeface="ＭＳ ゴシック" panose="020B0609070205080204" pitchFamily="49" charset="-128"/>
              </a:rPr>
              <a:t>という。</a:t>
            </a:r>
            <a:endParaRPr lang="en-US" altLang="ja-JP" sz="2800" dirty="0">
              <a:latin typeface="ＭＳ ゴシック" panose="020B0609070205080204" pitchFamily="49" charset="-128"/>
              <a:ea typeface="ＭＳ ゴシック" panose="020B0609070205080204" pitchFamily="49" charset="-128"/>
            </a:endParaRPr>
          </a:p>
        </p:txBody>
      </p:sp>
      <p:sp>
        <p:nvSpPr>
          <p:cNvPr id="11" name="メモ 10"/>
          <p:cNvSpPr/>
          <p:nvPr/>
        </p:nvSpPr>
        <p:spPr>
          <a:xfrm>
            <a:off x="3707904" y="2781176"/>
            <a:ext cx="2808312" cy="431800"/>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3200" b="1" dirty="0">
              <a:latin typeface="+mn-ea"/>
            </a:endParaRPr>
          </a:p>
        </p:txBody>
      </p:sp>
      <p:sp>
        <p:nvSpPr>
          <p:cNvPr id="6" name="タイトル 1"/>
          <p:cNvSpPr txBox="1">
            <a:spLocks/>
          </p:cNvSpPr>
          <p:nvPr/>
        </p:nvSpPr>
        <p:spPr bwMode="auto">
          <a:xfrm>
            <a:off x="257175" y="84138"/>
            <a:ext cx="8636000"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１ データと度数分布表</a:t>
            </a:r>
            <a:r>
              <a:rPr lang="ja-JP" altLang="en-US" sz="2400" b="1" dirty="0">
                <a:solidFill>
                  <a:schemeClr val="tx1"/>
                </a:solidFill>
                <a:latin typeface="+mn-ea"/>
              </a:rPr>
              <a:t>　</a:t>
            </a:r>
            <a:r>
              <a:rPr lang="en-US" altLang="ja-JP" sz="2000" b="1" dirty="0">
                <a:solidFill>
                  <a:schemeClr val="tx1"/>
                </a:solidFill>
                <a:latin typeface="+mn-ea"/>
              </a:rPr>
              <a:t>– </a:t>
            </a:r>
            <a:r>
              <a:rPr lang="ja-JP" altLang="en-US" sz="2000" b="1" dirty="0">
                <a:solidFill>
                  <a:schemeClr val="tx1"/>
                </a:solidFill>
                <a:latin typeface="+mn-ea"/>
              </a:rPr>
              <a:t>度数分布表とヒストグラム </a:t>
            </a:r>
            <a:r>
              <a:rPr lang="en-US" altLang="ja-JP" sz="2000" b="1" dirty="0">
                <a:solidFill>
                  <a:schemeClr val="tx1"/>
                </a:solidFill>
                <a:latin typeface="+mn-ea"/>
              </a:rPr>
              <a:t>-</a:t>
            </a:r>
            <a:r>
              <a:rPr lang="en-US" altLang="ja-JP" sz="2800" b="1" dirty="0">
                <a:solidFill>
                  <a:schemeClr val="tx1"/>
                </a:solidFill>
                <a:latin typeface="+mn-ea"/>
              </a:rPr>
              <a:t>  </a:t>
            </a:r>
            <a:r>
              <a:rPr lang="ja-JP" altLang="en-US" sz="2800" b="1" dirty="0" smtClean="0">
                <a:solidFill>
                  <a:schemeClr val="tx1"/>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p.128)</a:t>
            </a:r>
            <a:endParaRPr lang="ja-JP" altLang="en-US" sz="1600" b="1" dirty="0">
              <a:solidFill>
                <a:schemeClr val="tx1"/>
              </a:solidFill>
              <a:latin typeface="+mn-e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253309"/>
            <a:ext cx="5216011" cy="3416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xit" presetSubtype="6" fill="hold" grpId="0" nodeType="clickEffect">
                                  <p:stCondLst>
                                    <p:cond delay="0"/>
                                  </p:stCondLst>
                                  <p:childTnLst>
                                    <p:animEffect transition="out" filter="strips(downRight)">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グループ化 5"/>
          <p:cNvGrpSpPr/>
          <p:nvPr/>
        </p:nvGrpSpPr>
        <p:grpSpPr>
          <a:xfrm>
            <a:off x="1619672" y="476672"/>
            <a:ext cx="3795331" cy="562789"/>
            <a:chOff x="683568" y="4734367"/>
            <a:chExt cx="3795331" cy="562789"/>
          </a:xfrm>
        </p:grpSpPr>
        <p:pic>
          <p:nvPicPr>
            <p:cNvPr id="10" name="図 9"/>
            <p:cNvPicPr>
              <a:picLocks noChangeAspect="1"/>
            </p:cNvPicPr>
            <p:nvPr/>
          </p:nvPicPr>
          <p:blipFill rotWithShape="1">
            <a:blip r:embed="rId3">
              <a:extLst>
                <a:ext uri="{28A0092B-C50C-407E-A947-70E740481C1C}">
                  <a14:useLocalDpi xmlns:a14="http://schemas.microsoft.com/office/drawing/2010/main" val="0"/>
                </a:ext>
              </a:extLst>
            </a:blip>
            <a:srcRect l="72543"/>
            <a:stretch/>
          </p:blipFill>
          <p:spPr>
            <a:xfrm>
              <a:off x="3556228" y="4734367"/>
              <a:ext cx="922671" cy="549402"/>
            </a:xfrm>
            <a:prstGeom prst="rect">
              <a:avLst/>
            </a:prstGeom>
          </p:spPr>
        </p:pic>
        <p:sp>
          <p:nvSpPr>
            <p:cNvPr id="5" name="テキスト ボックス 4"/>
            <p:cNvSpPr txBox="1"/>
            <p:nvPr/>
          </p:nvSpPr>
          <p:spPr>
            <a:xfrm>
              <a:off x="683568" y="4773936"/>
              <a:ext cx="2592288"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x</a:t>
              </a:r>
              <a:r>
                <a:rPr kumimoji="1" lang="ja-JP" altLang="en-US" sz="2800" dirty="0" err="1"/>
                <a:t>，</a:t>
              </a:r>
              <a:r>
                <a:rPr kumimoji="1" lang="en-US" altLang="ja-JP" sz="2800" i="1" dirty="0">
                  <a:latin typeface="Times New Roman" panose="02020603050405020304" pitchFamily="18" charset="0"/>
                  <a:cs typeface="Times New Roman" panose="02020603050405020304" pitchFamily="18" charset="0"/>
                </a:rPr>
                <a:t>y</a:t>
              </a:r>
              <a:r>
                <a:rPr kumimoji="1" lang="ja-JP" altLang="en-US" sz="2800" dirty="0" err="1">
                  <a:latin typeface="ＭＳ ゴシック" panose="020B0609070205080204" pitchFamily="49" charset="-128"/>
                  <a:ea typeface="ＭＳ ゴシック" panose="020B0609070205080204" pitchFamily="49" charset="-128"/>
                </a:rPr>
                <a:t>の共</a:t>
              </a:r>
              <a:r>
                <a:rPr kumimoji="1" lang="ja-JP" altLang="en-US" sz="2800" dirty="0">
                  <a:latin typeface="ＭＳ ゴシック" panose="020B0609070205080204" pitchFamily="49" charset="-128"/>
                  <a:ea typeface="ＭＳ ゴシック" panose="020B0609070205080204" pitchFamily="49" charset="-128"/>
                </a:rPr>
                <a:t>分散は</a:t>
              </a:r>
            </a:p>
          </p:txBody>
        </p:sp>
      </p:grpSp>
      <p:grpSp>
        <p:nvGrpSpPr>
          <p:cNvPr id="16" name="グループ化 15"/>
          <p:cNvGrpSpPr/>
          <p:nvPr/>
        </p:nvGrpSpPr>
        <p:grpSpPr>
          <a:xfrm>
            <a:off x="1619672" y="1276752"/>
            <a:ext cx="4002065" cy="640080"/>
            <a:chOff x="683568" y="5301208"/>
            <a:chExt cx="4002065" cy="640080"/>
          </a:xfrm>
        </p:grpSpPr>
        <p:pic>
          <p:nvPicPr>
            <p:cNvPr id="11" name="図 10"/>
            <p:cNvPicPr>
              <a:picLocks noChangeAspect="1"/>
            </p:cNvPicPr>
            <p:nvPr/>
          </p:nvPicPr>
          <p:blipFill rotWithShape="1">
            <a:blip r:embed="rId4">
              <a:extLst>
                <a:ext uri="{28A0092B-C50C-407E-A947-70E740481C1C}">
                  <a14:useLocalDpi xmlns:a14="http://schemas.microsoft.com/office/drawing/2010/main" val="0"/>
                </a:ext>
              </a:extLst>
            </a:blip>
            <a:srcRect l="59429"/>
            <a:stretch/>
          </p:blipFill>
          <p:spPr>
            <a:xfrm>
              <a:off x="3131840" y="5301208"/>
              <a:ext cx="1553793" cy="640080"/>
            </a:xfrm>
            <a:prstGeom prst="rect">
              <a:avLst/>
            </a:prstGeom>
          </p:spPr>
        </p:pic>
        <p:sp>
          <p:nvSpPr>
            <p:cNvPr id="55" name="テキスト ボックス 54"/>
            <p:cNvSpPr txBox="1"/>
            <p:nvPr/>
          </p:nvSpPr>
          <p:spPr>
            <a:xfrm>
              <a:off x="683568" y="5417791"/>
              <a:ext cx="2880320"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x</a:t>
              </a:r>
              <a:r>
                <a:rPr kumimoji="1" lang="ja-JP" altLang="en-US" sz="2800" dirty="0">
                  <a:latin typeface="ＭＳ ゴシック" panose="020B0609070205080204" pitchFamily="49" charset="-128"/>
                  <a:ea typeface="ＭＳ ゴシック" panose="020B0609070205080204" pitchFamily="49" charset="-128"/>
                </a:rPr>
                <a:t>の標準偏差は</a:t>
              </a:r>
            </a:p>
          </p:txBody>
        </p:sp>
      </p:grpSp>
      <p:grpSp>
        <p:nvGrpSpPr>
          <p:cNvPr id="17" name="グループ化 16"/>
          <p:cNvGrpSpPr/>
          <p:nvPr/>
        </p:nvGrpSpPr>
        <p:grpSpPr>
          <a:xfrm>
            <a:off x="1619672" y="2418212"/>
            <a:ext cx="4713875" cy="650748"/>
            <a:chOff x="683568" y="5980051"/>
            <a:chExt cx="4713875" cy="650748"/>
          </a:xfrm>
        </p:grpSpPr>
        <p:pic>
          <p:nvPicPr>
            <p:cNvPr id="12" name="図 11"/>
            <p:cNvPicPr>
              <a:picLocks noChangeAspect="1"/>
            </p:cNvPicPr>
            <p:nvPr/>
          </p:nvPicPr>
          <p:blipFill rotWithShape="1">
            <a:blip r:embed="rId5">
              <a:extLst>
                <a:ext uri="{28A0092B-C50C-407E-A947-70E740481C1C}">
                  <a14:useLocalDpi xmlns:a14="http://schemas.microsoft.com/office/drawing/2010/main" val="0"/>
                </a:ext>
              </a:extLst>
            </a:blip>
            <a:srcRect l="52853"/>
            <a:stretch/>
          </p:blipFill>
          <p:spPr>
            <a:xfrm>
              <a:off x="3347864" y="5980051"/>
              <a:ext cx="2049579" cy="650748"/>
            </a:xfrm>
            <a:prstGeom prst="rect">
              <a:avLst/>
            </a:prstGeom>
          </p:spPr>
        </p:pic>
        <p:sp>
          <p:nvSpPr>
            <p:cNvPr id="56" name="テキスト ボックス 55"/>
            <p:cNvSpPr txBox="1"/>
            <p:nvPr/>
          </p:nvSpPr>
          <p:spPr>
            <a:xfrm>
              <a:off x="683568" y="6104036"/>
              <a:ext cx="2772308" cy="523220"/>
            </a:xfrm>
            <a:prstGeom prst="rect">
              <a:avLst/>
            </a:prstGeom>
            <a:noFill/>
          </p:spPr>
          <p:txBody>
            <a:bodyPr wrap="square" rtlCol="0">
              <a:spAutoFit/>
            </a:bodyPr>
            <a:lstStyle/>
            <a:p>
              <a:r>
                <a:rPr lang="en-US" altLang="ja-JP" i="1" dirty="0">
                  <a:latin typeface="Times New Roman" panose="02020603050405020304" pitchFamily="18" charset="0"/>
                  <a:cs typeface="Times New Roman" panose="02020603050405020304" pitchFamily="18" charset="0"/>
                </a:rPr>
                <a:t>y</a:t>
              </a:r>
              <a:r>
                <a:rPr kumimoji="1" lang="ja-JP" altLang="en-US" sz="2800" dirty="0">
                  <a:latin typeface="ＭＳ ゴシック" panose="020B0609070205080204" pitchFamily="49" charset="-128"/>
                  <a:ea typeface="ＭＳ ゴシック" panose="020B0609070205080204" pitchFamily="49" charset="-128"/>
                </a:rPr>
                <a:t>の標準偏差は</a:t>
              </a:r>
            </a:p>
          </p:txBody>
        </p:sp>
      </p:grpSp>
      <p:grpSp>
        <p:nvGrpSpPr>
          <p:cNvPr id="21" name="グループ化 20"/>
          <p:cNvGrpSpPr/>
          <p:nvPr/>
        </p:nvGrpSpPr>
        <p:grpSpPr>
          <a:xfrm>
            <a:off x="1385067" y="3501008"/>
            <a:ext cx="5195316" cy="1141471"/>
            <a:chOff x="4067943" y="4716522"/>
            <a:chExt cx="5195316" cy="1141471"/>
          </a:xfrm>
        </p:grpSpPr>
        <p:pic>
          <p:nvPicPr>
            <p:cNvPr id="13" name="図 12"/>
            <p:cNvPicPr>
              <a:picLocks noChangeAspect="1"/>
            </p:cNvPicPr>
            <p:nvPr/>
          </p:nvPicPr>
          <p:blipFill rotWithShape="1">
            <a:blip r:embed="rId6">
              <a:extLst>
                <a:ext uri="{28A0092B-C50C-407E-A947-70E740481C1C}">
                  <a14:useLocalDpi xmlns:a14="http://schemas.microsoft.com/office/drawing/2010/main" val="0"/>
                </a:ext>
              </a:extLst>
            </a:blip>
            <a:srcRect t="40146"/>
            <a:stretch/>
          </p:blipFill>
          <p:spPr>
            <a:xfrm>
              <a:off x="4067943" y="5171581"/>
              <a:ext cx="5195316" cy="686412"/>
            </a:xfrm>
            <a:prstGeom prst="rect">
              <a:avLst/>
            </a:prstGeom>
          </p:spPr>
        </p:pic>
        <p:sp>
          <p:nvSpPr>
            <p:cNvPr id="57" name="テキスト ボックス 56"/>
            <p:cNvSpPr txBox="1"/>
            <p:nvPr/>
          </p:nvSpPr>
          <p:spPr>
            <a:xfrm>
              <a:off x="4284376" y="4716522"/>
              <a:ext cx="2232248" cy="523220"/>
            </a:xfrm>
            <a:prstGeom prst="rect">
              <a:avLst/>
            </a:prstGeom>
            <a:noFill/>
          </p:spPr>
          <p:txBody>
            <a:bodyPr wrap="square" rtlCol="0">
              <a:spAutoFit/>
            </a:bodyPr>
            <a:lstStyle/>
            <a:p>
              <a:r>
                <a:rPr lang="ja-JP" altLang="en-US" sz="2800" dirty="0">
                  <a:latin typeface="ＭＳ ゴシック" panose="020B0609070205080204" pitchFamily="49" charset="-128"/>
                  <a:ea typeface="ＭＳ ゴシック" panose="020B0609070205080204" pitchFamily="49" charset="-128"/>
                </a:rPr>
                <a:t>相関係数</a:t>
              </a:r>
              <a:r>
                <a:rPr lang="en-US" altLang="ja-JP" sz="2800" i="1" dirty="0">
                  <a:latin typeface="Times New Roman" panose="02020603050405020304" pitchFamily="18" charset="0"/>
                  <a:cs typeface="Times New Roman" panose="02020603050405020304" pitchFamily="18" charset="0"/>
                </a:rPr>
                <a:t>r</a:t>
              </a:r>
              <a:r>
                <a:rPr kumimoji="1" lang="ja-JP" altLang="en-US" sz="2800" dirty="0">
                  <a:latin typeface="ＭＳ ゴシック" panose="020B0609070205080204" pitchFamily="49" charset="-128"/>
                  <a:ea typeface="ＭＳ ゴシック" panose="020B0609070205080204" pitchFamily="49" charset="-128"/>
                </a:rPr>
                <a:t>は</a:t>
              </a:r>
            </a:p>
          </p:txBody>
        </p:sp>
      </p:grpSp>
      <p:pic>
        <p:nvPicPr>
          <p:cNvPr id="63" name="図 62">
            <a:hlinkClick r:id="" action="ppaction://hlinkshowjump?jump=previousslide"/>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8100464" y="6021360"/>
            <a:ext cx="648000" cy="648000"/>
          </a:xfrm>
          <a:prstGeom prst="rect">
            <a:avLst/>
          </a:prstGeom>
        </p:spPr>
      </p:pic>
    </p:spTree>
    <p:extLst>
      <p:ext uri="{BB962C8B-B14F-4D97-AF65-F5344CB8AC3E}">
        <p14:creationId xmlns:p14="http://schemas.microsoft.com/office/powerpoint/2010/main" val="2737537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5531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553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5531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55315"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133248244"/>
              </p:ext>
            </p:extLst>
          </p:nvPr>
        </p:nvGraphicFramePr>
        <p:xfrm>
          <a:off x="683568" y="2140064"/>
          <a:ext cx="7776863" cy="2225040"/>
        </p:xfrm>
        <a:graphic>
          <a:graphicData uri="http://schemas.openxmlformats.org/drawingml/2006/table">
            <a:tbl>
              <a:tblPr firstRow="1" bandRow="1">
                <a:tableStyleId>{5C22544A-7EE6-4342-B048-85BDC9FD1C3A}</a:tableStyleId>
              </a:tblPr>
              <a:tblGrid>
                <a:gridCol w="648071">
                  <a:extLst>
                    <a:ext uri="{9D8B030D-6E8A-4147-A177-3AD203B41FA5}">
                      <a16:colId xmlns:a16="http://schemas.microsoft.com/office/drawing/2014/main" xmlns="" val="20000"/>
                    </a:ext>
                  </a:extLst>
                </a:gridCol>
                <a:gridCol w="432048">
                  <a:extLst>
                    <a:ext uri="{9D8B030D-6E8A-4147-A177-3AD203B41FA5}">
                      <a16:colId xmlns:a16="http://schemas.microsoft.com/office/drawing/2014/main" xmlns="" val="20001"/>
                    </a:ext>
                  </a:extLst>
                </a:gridCol>
                <a:gridCol w="432048">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1080120">
                  <a:extLst>
                    <a:ext uri="{9D8B030D-6E8A-4147-A177-3AD203B41FA5}">
                      <a16:colId xmlns:a16="http://schemas.microsoft.com/office/drawing/2014/main" xmlns="" val="20004"/>
                    </a:ext>
                  </a:extLst>
                </a:gridCol>
                <a:gridCol w="1296144">
                  <a:extLst>
                    <a:ext uri="{9D8B030D-6E8A-4147-A177-3AD203B41FA5}">
                      <a16:colId xmlns:a16="http://schemas.microsoft.com/office/drawing/2014/main" xmlns="" val="20005"/>
                    </a:ext>
                  </a:extLst>
                </a:gridCol>
                <a:gridCol w="1368152">
                  <a:extLst>
                    <a:ext uri="{9D8B030D-6E8A-4147-A177-3AD203B41FA5}">
                      <a16:colId xmlns:a16="http://schemas.microsoft.com/office/drawing/2014/main" xmlns="" val="20006"/>
                    </a:ext>
                  </a:extLst>
                </a:gridCol>
                <a:gridCol w="1512168">
                  <a:extLst>
                    <a:ext uri="{9D8B030D-6E8A-4147-A177-3AD203B41FA5}">
                      <a16:colId xmlns:a16="http://schemas.microsoft.com/office/drawing/2014/main" xmlns="" val="20007"/>
                    </a:ext>
                  </a:extLst>
                </a:gridCol>
              </a:tblGrid>
              <a:tr h="370840">
                <a:tc>
                  <a:txBody>
                    <a:bodyPr/>
                    <a:lstStyle/>
                    <a:p>
                      <a:pPr algn="ctr"/>
                      <a:r>
                        <a:rPr kumimoji="1" lang="ja-JP" altLang="en-US" b="0" dirty="0">
                          <a:solidFill>
                            <a:schemeClr val="tx1"/>
                          </a:solidFill>
                          <a:latin typeface="ＭＳ ゴシック" panose="020B0609070205080204" pitchFamily="49" charset="-128"/>
                          <a:ea typeface="ＭＳ ゴシック" panose="020B0609070205080204" pitchFamily="49" charset="-128"/>
                        </a:rPr>
                        <a:t>生徒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i="1" dirty="0">
                          <a:solidFill>
                            <a:schemeClr val="tx1"/>
                          </a:solidFill>
                          <a:latin typeface="Times New Roman" panose="02020603050405020304" pitchFamily="18" charset="0"/>
                          <a:cs typeface="Times New Roman" panose="02020603050405020304" pitchFamily="18" charset="0"/>
                        </a:rPr>
                        <a:t>x</a:t>
                      </a:r>
                      <a:endParaRPr kumimoji="1" lang="ja-JP" altLang="en-US" b="0" i="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0" i="1" dirty="0">
                          <a:solidFill>
                            <a:schemeClr val="tx1"/>
                          </a:solidFill>
                          <a:latin typeface="Times New Roman" panose="02020603050405020304" pitchFamily="18" charset="0"/>
                          <a:cs typeface="Times New Roman" panose="02020603050405020304" pitchFamily="18" charset="0"/>
                        </a:rPr>
                        <a:t>y</a:t>
                      </a:r>
                      <a:endParaRPr kumimoji="1" lang="ja-JP" altLang="en-US" b="0" i="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i="1" dirty="0">
                          <a:solidFill>
                            <a:schemeClr val="tx1"/>
                          </a:solidFill>
                          <a:latin typeface="Times New Roman" panose="02020603050405020304" pitchFamily="18" charset="0"/>
                          <a:cs typeface="Times New Roman" panose="02020603050405020304" pitchFamily="18" charset="0"/>
                        </a:rPr>
                        <a:t>x</a:t>
                      </a:r>
                      <a:r>
                        <a:rPr kumimoji="1" lang="ja-JP" altLang="en-US" b="0" dirty="0">
                          <a:solidFill>
                            <a:schemeClr val="tx1"/>
                          </a:solidFill>
                          <a:latin typeface="ＭＳ ゴシック" panose="020B0609070205080204" pitchFamily="49" charset="-128"/>
                          <a:ea typeface="ＭＳ ゴシック" panose="020B0609070205080204" pitchFamily="49" charset="-128"/>
                        </a:rPr>
                        <a:t>の偏差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0" i="1" dirty="0">
                          <a:solidFill>
                            <a:schemeClr val="tx1"/>
                          </a:solidFill>
                          <a:latin typeface="Times New Roman" panose="02020603050405020304" pitchFamily="18" charset="0"/>
                          <a:cs typeface="Times New Roman" panose="02020603050405020304" pitchFamily="18" charset="0"/>
                        </a:rPr>
                        <a:t>y</a:t>
                      </a:r>
                      <a:r>
                        <a:rPr kumimoji="1" lang="ja-JP" altLang="en-US" b="0" dirty="0">
                          <a:solidFill>
                            <a:schemeClr val="tx1"/>
                          </a:solidFill>
                          <a:latin typeface="ＭＳ ゴシック" panose="020B0609070205080204" pitchFamily="49" charset="-128"/>
                          <a:ea typeface="ＭＳ ゴシック" panose="020B0609070205080204" pitchFamily="49" charset="-128"/>
                        </a:rPr>
                        <a:t>の偏差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a:t>
                      </a:r>
                      <a:r>
                        <a:rPr kumimoji="1" lang="en-US" altLang="ja-JP" b="0" i="1" dirty="0">
                          <a:solidFill>
                            <a:schemeClr val="tx1"/>
                          </a:solidFill>
                          <a:latin typeface="Times New Roman" panose="02020603050405020304" pitchFamily="18" charset="0"/>
                          <a:cs typeface="Times New Roman" panose="02020603050405020304" pitchFamily="18" charset="0"/>
                        </a:rPr>
                        <a:t>x</a:t>
                      </a:r>
                      <a:r>
                        <a:rPr kumimoji="1" lang="ja-JP" altLang="en-US" b="0" dirty="0">
                          <a:solidFill>
                            <a:schemeClr val="tx1"/>
                          </a:solidFill>
                          <a:latin typeface="ＭＳ ゴシック" panose="020B0609070205080204" pitchFamily="49" charset="-128"/>
                          <a:ea typeface="ＭＳ ゴシック" panose="020B0609070205080204" pitchFamily="49" charset="-128"/>
                        </a:rPr>
                        <a:t>の偏差</a:t>
                      </a:r>
                      <a:r>
                        <a:rPr kumimoji="1" lang="en-US" altLang="ja-JP" b="0" dirty="0">
                          <a:solidFill>
                            <a:schemeClr val="tx1"/>
                          </a:solidFill>
                          <a:latin typeface="ＭＳ 明朝" panose="02020609040205080304" pitchFamily="17" charset="-128"/>
                          <a:ea typeface="ＭＳ 明朝" panose="02020609040205080304" pitchFamily="17" charset="-128"/>
                        </a:rPr>
                        <a:t>)</a:t>
                      </a:r>
                      <a:r>
                        <a:rPr kumimoji="1" lang="en-US" altLang="ja-JP" b="0" baseline="30000" dirty="0">
                          <a:solidFill>
                            <a:schemeClr val="tx1"/>
                          </a:solidFill>
                          <a:latin typeface="ＭＳ 明朝" panose="02020609040205080304" pitchFamily="17" charset="-128"/>
                          <a:ea typeface="ＭＳ 明朝" panose="02020609040205080304" pitchFamily="17" charset="-128"/>
                        </a:rPr>
                        <a:t>2</a:t>
                      </a:r>
                      <a:endParaRPr kumimoji="1" lang="ja-JP" altLang="en-US" b="0" baseline="300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dirty="0">
                          <a:solidFill>
                            <a:schemeClr val="tx1"/>
                          </a:solidFill>
                          <a:latin typeface="ＭＳ 明朝" panose="02020609040205080304" pitchFamily="17" charset="-128"/>
                          <a:ea typeface="ＭＳ 明朝" panose="02020609040205080304" pitchFamily="17" charset="-128"/>
                        </a:rPr>
                        <a:t>(</a:t>
                      </a:r>
                      <a:r>
                        <a:rPr kumimoji="1" lang="en-US" altLang="ja-JP" b="0" i="1" dirty="0">
                          <a:solidFill>
                            <a:schemeClr val="tx1"/>
                          </a:solidFill>
                          <a:latin typeface="Times New Roman" panose="02020603050405020304" pitchFamily="18" charset="0"/>
                          <a:cs typeface="Times New Roman" panose="02020603050405020304" pitchFamily="18" charset="0"/>
                        </a:rPr>
                        <a:t>y</a:t>
                      </a:r>
                      <a:r>
                        <a:rPr kumimoji="1" lang="ja-JP" altLang="en-US" b="0" dirty="0">
                          <a:solidFill>
                            <a:schemeClr val="tx1"/>
                          </a:solidFill>
                          <a:latin typeface="ＭＳ ゴシック" panose="020B0609070205080204" pitchFamily="49" charset="-128"/>
                          <a:ea typeface="ＭＳ ゴシック" panose="020B0609070205080204" pitchFamily="49" charset="-128"/>
                        </a:rPr>
                        <a:t>の偏差</a:t>
                      </a:r>
                      <a:r>
                        <a:rPr kumimoji="1" lang="en-US" altLang="ja-JP" b="0" dirty="0">
                          <a:solidFill>
                            <a:schemeClr val="tx1"/>
                          </a:solidFill>
                          <a:latin typeface="ＭＳ 明朝" panose="02020609040205080304" pitchFamily="17" charset="-128"/>
                          <a:ea typeface="ＭＳ 明朝" panose="02020609040205080304" pitchFamily="17" charset="-128"/>
                        </a:rPr>
                        <a:t>)</a:t>
                      </a:r>
                      <a:r>
                        <a:rPr kumimoji="1" lang="en-US" altLang="ja-JP" b="0" baseline="30000" dirty="0">
                          <a:solidFill>
                            <a:schemeClr val="tx1"/>
                          </a:solidFill>
                          <a:latin typeface="ＭＳ 明朝" panose="02020609040205080304" pitchFamily="17" charset="-128"/>
                          <a:ea typeface="ＭＳ 明朝" panose="02020609040205080304" pitchFamily="17" charset="-128"/>
                        </a:rPr>
                        <a:t>2</a:t>
                      </a:r>
                      <a:endParaRPr kumimoji="1" lang="ja-JP" altLang="en-US" b="0" baseline="3000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a:solidFill>
                            <a:schemeClr val="tx1"/>
                          </a:solidFill>
                          <a:latin typeface="ＭＳ ゴシック" panose="020B0609070205080204" pitchFamily="49" charset="-128"/>
                          <a:ea typeface="ＭＳ ゴシック" panose="020B0609070205080204" pitchFamily="49" charset="-128"/>
                        </a:rPr>
                        <a:t>偏差の積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70840">
                <a:tc>
                  <a:txBody>
                    <a:bodyPr/>
                    <a:lstStyle/>
                    <a:p>
                      <a:pPr algn="ctr"/>
                      <a:r>
                        <a:rPr kumimoji="1" lang="en-US" altLang="ja-JP" b="0" i="1" dirty="0">
                          <a:solidFill>
                            <a:schemeClr val="tx1"/>
                          </a:solidFill>
                          <a:latin typeface="Times New Roman" panose="02020603050405020304" pitchFamily="18" charset="0"/>
                          <a:cs typeface="Times New Roman" panose="02020603050405020304" pitchFamily="18" charset="0"/>
                        </a:rPr>
                        <a:t>a</a:t>
                      </a:r>
                      <a:endParaRPr kumimoji="1" lang="ja-JP" altLang="en-US" b="0" i="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6</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5</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a:solidFill>
                            <a:schemeClr val="tx1"/>
                          </a:solidFill>
                          <a:latin typeface="ＭＳ 明朝" panose="02020609040205080304" pitchFamily="17" charset="-128"/>
                          <a:ea typeface="ＭＳ 明朝" panose="02020609040205080304" pitchFamily="17" charset="-128"/>
                        </a:rPr>
                        <a:t>－</a:t>
                      </a:r>
                      <a:r>
                        <a:rPr kumimoji="1" lang="en-US" altLang="ja-JP" b="0" dirty="0">
                          <a:solidFill>
                            <a:schemeClr val="tx1"/>
                          </a:solidFill>
                          <a:latin typeface="ＭＳ 明朝" panose="02020609040205080304" pitchFamily="17" charset="-128"/>
                          <a:ea typeface="ＭＳ 明朝" panose="02020609040205080304" pitchFamily="17" charset="-128"/>
                        </a:rPr>
                        <a:t>1</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a:solidFill>
                            <a:schemeClr val="tx1"/>
                          </a:solidFill>
                          <a:latin typeface="ＭＳ 明朝" panose="02020609040205080304" pitchFamily="17" charset="-128"/>
                          <a:ea typeface="ＭＳ 明朝" panose="02020609040205080304" pitchFamily="17" charset="-128"/>
                        </a:rPr>
                        <a:t>－</a:t>
                      </a:r>
                      <a:r>
                        <a:rPr kumimoji="1" lang="en-US" altLang="ja-JP" b="0" dirty="0">
                          <a:solidFill>
                            <a:schemeClr val="tx1"/>
                          </a:solidFill>
                          <a:latin typeface="ＭＳ 明朝" panose="02020609040205080304" pitchFamily="17" charset="-128"/>
                          <a:ea typeface="ＭＳ 明朝" panose="02020609040205080304" pitchFamily="17" charset="-128"/>
                        </a:rPr>
                        <a:t>2</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1</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a:solidFill>
                            <a:schemeClr val="tx1"/>
                          </a:solidFill>
                          <a:latin typeface="ＭＳ 明朝" panose="02020609040205080304" pitchFamily="17" charset="-128"/>
                          <a:ea typeface="ＭＳ 明朝" panose="02020609040205080304" pitchFamily="17" charset="-128"/>
                        </a:rPr>
                        <a:t>　</a:t>
                      </a:r>
                      <a:r>
                        <a:rPr kumimoji="1" lang="en-US" altLang="ja-JP" b="0" dirty="0">
                          <a:solidFill>
                            <a:schemeClr val="tx1"/>
                          </a:solidFill>
                          <a:latin typeface="ＭＳ 明朝" panose="02020609040205080304" pitchFamily="17" charset="-128"/>
                          <a:ea typeface="ＭＳ 明朝" panose="02020609040205080304" pitchFamily="17" charset="-128"/>
                        </a:rPr>
                        <a:t>4</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2</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0840">
                <a:tc>
                  <a:txBody>
                    <a:bodyPr/>
                    <a:lstStyle/>
                    <a:p>
                      <a:pPr algn="ctr"/>
                      <a:r>
                        <a:rPr kumimoji="1" lang="en-US" altLang="ja-JP" b="0" i="1" dirty="0">
                          <a:solidFill>
                            <a:schemeClr val="tx1"/>
                          </a:solidFill>
                          <a:latin typeface="Times New Roman" panose="02020603050405020304" pitchFamily="18" charset="0"/>
                          <a:cs typeface="Times New Roman" panose="02020603050405020304" pitchFamily="18" charset="0"/>
                        </a:rPr>
                        <a:t>b</a:t>
                      </a:r>
                      <a:endParaRPr kumimoji="1" lang="ja-JP" altLang="en-US" b="0" i="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7</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5</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a:solidFill>
                            <a:schemeClr val="tx1"/>
                          </a:solidFill>
                          <a:latin typeface="ＭＳ 明朝" panose="02020609040205080304" pitchFamily="17" charset="-128"/>
                          <a:ea typeface="ＭＳ 明朝" panose="02020609040205080304" pitchFamily="17" charset="-128"/>
                        </a:rPr>
                        <a:t>　</a:t>
                      </a:r>
                      <a:r>
                        <a:rPr kumimoji="1" lang="en-US" altLang="ja-JP" b="0" dirty="0">
                          <a:solidFill>
                            <a:schemeClr val="tx1"/>
                          </a:solidFill>
                          <a:latin typeface="ＭＳ 明朝" panose="02020609040205080304" pitchFamily="17" charset="-128"/>
                          <a:ea typeface="ＭＳ 明朝" panose="02020609040205080304" pitchFamily="17" charset="-128"/>
                        </a:rPr>
                        <a:t>0</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a:solidFill>
                            <a:schemeClr val="tx1"/>
                          </a:solidFill>
                          <a:latin typeface="ＭＳ 明朝" panose="02020609040205080304" pitchFamily="17" charset="-128"/>
                          <a:ea typeface="ＭＳ 明朝" panose="02020609040205080304" pitchFamily="17" charset="-128"/>
                        </a:rPr>
                        <a:t>－</a:t>
                      </a:r>
                      <a:r>
                        <a:rPr kumimoji="1" lang="en-US" altLang="ja-JP" b="0" dirty="0">
                          <a:solidFill>
                            <a:schemeClr val="tx1"/>
                          </a:solidFill>
                          <a:latin typeface="ＭＳ 明朝" panose="02020609040205080304" pitchFamily="17" charset="-128"/>
                          <a:ea typeface="ＭＳ 明朝" panose="02020609040205080304" pitchFamily="17" charset="-128"/>
                        </a:rPr>
                        <a:t>2</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0</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a:solidFill>
                            <a:schemeClr val="tx1"/>
                          </a:solidFill>
                          <a:latin typeface="ＭＳ 明朝" panose="02020609040205080304" pitchFamily="17" charset="-128"/>
                          <a:ea typeface="ＭＳ 明朝" panose="02020609040205080304" pitchFamily="17" charset="-128"/>
                        </a:rPr>
                        <a:t>　</a:t>
                      </a:r>
                      <a:r>
                        <a:rPr kumimoji="1" lang="en-US" altLang="ja-JP" b="0" dirty="0">
                          <a:solidFill>
                            <a:schemeClr val="tx1"/>
                          </a:solidFill>
                          <a:latin typeface="ＭＳ 明朝" panose="02020609040205080304" pitchFamily="17" charset="-128"/>
                          <a:ea typeface="ＭＳ 明朝" panose="02020609040205080304" pitchFamily="17" charset="-128"/>
                        </a:rPr>
                        <a:t>4</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0</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70840">
                <a:tc>
                  <a:txBody>
                    <a:bodyPr/>
                    <a:lstStyle/>
                    <a:p>
                      <a:pPr algn="ctr"/>
                      <a:r>
                        <a:rPr kumimoji="1" lang="en-US" altLang="ja-JP" b="0" i="1" dirty="0">
                          <a:solidFill>
                            <a:schemeClr val="tx1"/>
                          </a:solidFill>
                          <a:latin typeface="Times New Roman" panose="02020603050405020304" pitchFamily="18" charset="0"/>
                          <a:cs typeface="Times New Roman" panose="02020603050405020304" pitchFamily="18" charset="0"/>
                        </a:rPr>
                        <a:t>c</a:t>
                      </a:r>
                      <a:endParaRPr kumimoji="1" lang="ja-JP" altLang="en-US" b="0" i="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7</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8</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a:solidFill>
                            <a:schemeClr val="tx1"/>
                          </a:solidFill>
                          <a:latin typeface="ＭＳ 明朝" panose="02020609040205080304" pitchFamily="17" charset="-128"/>
                          <a:ea typeface="ＭＳ 明朝" panose="02020609040205080304" pitchFamily="17" charset="-128"/>
                        </a:rPr>
                        <a:t>　</a:t>
                      </a:r>
                      <a:r>
                        <a:rPr kumimoji="1" lang="en-US" altLang="ja-JP" b="0" dirty="0">
                          <a:solidFill>
                            <a:schemeClr val="tx1"/>
                          </a:solidFill>
                          <a:latin typeface="ＭＳ 明朝" panose="02020609040205080304" pitchFamily="17" charset="-128"/>
                          <a:ea typeface="ＭＳ 明朝" panose="02020609040205080304" pitchFamily="17" charset="-128"/>
                        </a:rPr>
                        <a:t>0</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a:solidFill>
                            <a:schemeClr val="tx1"/>
                          </a:solidFill>
                          <a:latin typeface="ＭＳ 明朝" panose="02020609040205080304" pitchFamily="17" charset="-128"/>
                          <a:ea typeface="ＭＳ 明朝" panose="02020609040205080304" pitchFamily="17" charset="-128"/>
                        </a:rPr>
                        <a:t>　</a:t>
                      </a:r>
                      <a:r>
                        <a:rPr kumimoji="1" lang="en-US" altLang="ja-JP" b="0" dirty="0">
                          <a:solidFill>
                            <a:schemeClr val="tx1"/>
                          </a:solidFill>
                          <a:latin typeface="ＭＳ 明朝" panose="02020609040205080304" pitchFamily="17" charset="-128"/>
                          <a:ea typeface="ＭＳ 明朝" panose="02020609040205080304" pitchFamily="17" charset="-128"/>
                        </a:rPr>
                        <a:t>1</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0</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a:solidFill>
                            <a:schemeClr val="tx1"/>
                          </a:solidFill>
                          <a:latin typeface="ＭＳ 明朝" panose="02020609040205080304" pitchFamily="17" charset="-128"/>
                          <a:ea typeface="ＭＳ 明朝" panose="02020609040205080304" pitchFamily="17" charset="-128"/>
                        </a:rPr>
                        <a:t>　</a:t>
                      </a:r>
                      <a:r>
                        <a:rPr kumimoji="1" lang="en-US" altLang="ja-JP" b="0" dirty="0">
                          <a:solidFill>
                            <a:schemeClr val="tx1"/>
                          </a:solidFill>
                          <a:latin typeface="ＭＳ 明朝" panose="02020609040205080304" pitchFamily="17" charset="-128"/>
                          <a:ea typeface="ＭＳ 明朝" panose="02020609040205080304" pitchFamily="17" charset="-128"/>
                        </a:rPr>
                        <a:t>1</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0</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70840">
                <a:tc>
                  <a:txBody>
                    <a:bodyPr/>
                    <a:lstStyle/>
                    <a:p>
                      <a:pPr algn="ctr"/>
                      <a:r>
                        <a:rPr kumimoji="1" lang="en-US" altLang="ja-JP" b="0" i="1" dirty="0">
                          <a:solidFill>
                            <a:schemeClr val="tx1"/>
                          </a:solidFill>
                          <a:latin typeface="Times New Roman" panose="02020603050405020304" pitchFamily="18" charset="0"/>
                          <a:cs typeface="Times New Roman" panose="02020603050405020304" pitchFamily="18" charset="0"/>
                        </a:rPr>
                        <a:t>d</a:t>
                      </a:r>
                      <a:endParaRPr kumimoji="1" lang="ja-JP" altLang="en-US" b="0" i="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8</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10</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a:solidFill>
                            <a:schemeClr val="tx1"/>
                          </a:solidFill>
                          <a:latin typeface="ＭＳ 明朝" panose="02020609040205080304" pitchFamily="17" charset="-128"/>
                          <a:ea typeface="ＭＳ 明朝" panose="02020609040205080304" pitchFamily="17" charset="-128"/>
                        </a:rPr>
                        <a:t>　</a:t>
                      </a:r>
                      <a:r>
                        <a:rPr kumimoji="1" lang="en-US" altLang="ja-JP" b="0" dirty="0">
                          <a:solidFill>
                            <a:schemeClr val="tx1"/>
                          </a:solidFill>
                          <a:latin typeface="ＭＳ 明朝" panose="02020609040205080304" pitchFamily="17" charset="-128"/>
                          <a:ea typeface="ＭＳ 明朝" panose="02020609040205080304" pitchFamily="17" charset="-128"/>
                        </a:rPr>
                        <a:t>1</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a:solidFill>
                            <a:schemeClr val="tx1"/>
                          </a:solidFill>
                          <a:latin typeface="ＭＳ 明朝" panose="02020609040205080304" pitchFamily="17" charset="-128"/>
                          <a:ea typeface="ＭＳ 明朝" panose="02020609040205080304" pitchFamily="17" charset="-128"/>
                        </a:rPr>
                        <a:t>　</a:t>
                      </a:r>
                      <a:r>
                        <a:rPr kumimoji="1" lang="en-US" altLang="ja-JP" b="0" dirty="0">
                          <a:solidFill>
                            <a:schemeClr val="tx1"/>
                          </a:solidFill>
                          <a:latin typeface="ＭＳ 明朝" panose="02020609040205080304" pitchFamily="17" charset="-128"/>
                          <a:ea typeface="ＭＳ 明朝" panose="02020609040205080304" pitchFamily="17" charset="-128"/>
                        </a:rPr>
                        <a:t>3</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1</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a:solidFill>
                            <a:schemeClr val="tx1"/>
                          </a:solidFill>
                          <a:latin typeface="ＭＳ 明朝" panose="02020609040205080304" pitchFamily="17" charset="-128"/>
                          <a:ea typeface="ＭＳ 明朝" panose="02020609040205080304" pitchFamily="17" charset="-128"/>
                        </a:rPr>
                        <a:t>　</a:t>
                      </a:r>
                      <a:r>
                        <a:rPr kumimoji="1" lang="en-US" altLang="ja-JP" b="0" dirty="0">
                          <a:solidFill>
                            <a:schemeClr val="tx1"/>
                          </a:solidFill>
                          <a:latin typeface="ＭＳ 明朝" panose="02020609040205080304" pitchFamily="17" charset="-128"/>
                          <a:ea typeface="ＭＳ 明朝" panose="02020609040205080304" pitchFamily="17" charset="-128"/>
                        </a:rPr>
                        <a:t>9</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3</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70840">
                <a:tc>
                  <a:txBody>
                    <a:bodyPr/>
                    <a:lstStyle/>
                    <a:p>
                      <a:pPr algn="ctr"/>
                      <a:r>
                        <a:rPr kumimoji="1" lang="ja-JP" altLang="en-US" b="0" dirty="0">
                          <a:solidFill>
                            <a:schemeClr val="tx1"/>
                          </a:solidFill>
                        </a:rPr>
                        <a:t>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28</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28</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a:solidFill>
                            <a:schemeClr val="tx1"/>
                          </a:solidFill>
                          <a:latin typeface="ＭＳ 明朝" panose="02020609040205080304" pitchFamily="17" charset="-128"/>
                          <a:ea typeface="ＭＳ 明朝" panose="02020609040205080304" pitchFamily="17" charset="-128"/>
                        </a:rPr>
                        <a:t>　</a:t>
                      </a:r>
                      <a:r>
                        <a:rPr kumimoji="1" lang="en-US" altLang="ja-JP" b="0" dirty="0">
                          <a:solidFill>
                            <a:schemeClr val="tx1"/>
                          </a:solidFill>
                          <a:latin typeface="ＭＳ 明朝" panose="02020609040205080304" pitchFamily="17" charset="-128"/>
                          <a:ea typeface="ＭＳ 明朝" panose="02020609040205080304" pitchFamily="17" charset="-128"/>
                        </a:rPr>
                        <a:t>0</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a:solidFill>
                            <a:schemeClr val="tx1"/>
                          </a:solidFill>
                          <a:latin typeface="ＭＳ 明朝" panose="02020609040205080304" pitchFamily="17" charset="-128"/>
                          <a:ea typeface="ＭＳ 明朝" panose="02020609040205080304" pitchFamily="17" charset="-128"/>
                        </a:rPr>
                        <a:t>　</a:t>
                      </a:r>
                      <a:r>
                        <a:rPr kumimoji="1" lang="en-US" altLang="ja-JP" b="0" dirty="0">
                          <a:solidFill>
                            <a:schemeClr val="tx1"/>
                          </a:solidFill>
                          <a:latin typeface="ＭＳ 明朝" panose="02020609040205080304" pitchFamily="17" charset="-128"/>
                          <a:ea typeface="ＭＳ 明朝" panose="02020609040205080304" pitchFamily="17" charset="-128"/>
                        </a:rPr>
                        <a:t>0</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2</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800" b="0" dirty="0">
                          <a:solidFill>
                            <a:schemeClr val="tx1"/>
                          </a:solidFill>
                          <a:latin typeface="ＭＳ 明朝" panose="02020609040205080304" pitchFamily="17" charset="-128"/>
                          <a:ea typeface="ＭＳ 明朝" panose="02020609040205080304" pitchFamily="17" charset="-128"/>
                        </a:rPr>
                        <a:t>　</a:t>
                      </a:r>
                      <a:r>
                        <a:rPr kumimoji="1" lang="en-US" altLang="ja-JP" b="0" dirty="0">
                          <a:solidFill>
                            <a:schemeClr val="tx1"/>
                          </a:solidFill>
                          <a:latin typeface="ＭＳ 明朝" panose="02020609040205080304" pitchFamily="17" charset="-128"/>
                          <a:ea typeface="ＭＳ 明朝" panose="02020609040205080304" pitchFamily="17" charset="-128"/>
                        </a:rPr>
                        <a:t>18</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a:solidFill>
                            <a:schemeClr val="tx1"/>
                          </a:solidFill>
                          <a:latin typeface="ＭＳ 明朝" panose="02020609040205080304" pitchFamily="17" charset="-128"/>
                          <a:ea typeface="ＭＳ 明朝" panose="02020609040205080304" pitchFamily="17" charset="-128"/>
                        </a:rPr>
                        <a:t>5</a:t>
                      </a:r>
                      <a:endParaRPr kumimoji="1" lang="ja-JP" altLang="en-US" b="0" dirty="0">
                        <a:solidFill>
                          <a:schemeClr val="tx1"/>
                        </a:solidFill>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16" name="正方形/長方形 15"/>
          <p:cNvSpPr/>
          <p:nvPr/>
        </p:nvSpPr>
        <p:spPr>
          <a:xfrm>
            <a:off x="1405541" y="3669219"/>
            <a:ext cx="28803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93" name="正方形/長方形 92"/>
          <p:cNvSpPr/>
          <p:nvPr/>
        </p:nvSpPr>
        <p:spPr>
          <a:xfrm>
            <a:off x="1822535" y="3669219"/>
            <a:ext cx="28803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grpSp>
        <p:nvGrpSpPr>
          <p:cNvPr id="19" name="グループ化 18"/>
          <p:cNvGrpSpPr/>
          <p:nvPr/>
        </p:nvGrpSpPr>
        <p:grpSpPr>
          <a:xfrm>
            <a:off x="2481666" y="2544813"/>
            <a:ext cx="383872" cy="1767830"/>
            <a:chOff x="2505498" y="2118275"/>
            <a:chExt cx="383872" cy="1767830"/>
          </a:xfrm>
        </p:grpSpPr>
        <p:sp>
          <p:nvSpPr>
            <p:cNvPr id="18" name="正方形/長方形 17"/>
            <p:cNvSpPr/>
            <p:nvPr/>
          </p:nvSpPr>
          <p:spPr>
            <a:xfrm>
              <a:off x="2505498" y="2118275"/>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94" name="正方形/長方形 93"/>
            <p:cNvSpPr/>
            <p:nvPr/>
          </p:nvSpPr>
          <p:spPr>
            <a:xfrm>
              <a:off x="2505498" y="2494258"/>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95" name="正方形/長方形 94"/>
            <p:cNvSpPr/>
            <p:nvPr/>
          </p:nvSpPr>
          <p:spPr>
            <a:xfrm>
              <a:off x="2505498" y="2870241"/>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96" name="正方形/長方形 95"/>
            <p:cNvSpPr/>
            <p:nvPr/>
          </p:nvSpPr>
          <p:spPr>
            <a:xfrm>
              <a:off x="2505498" y="3240797"/>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97" name="正方形/長方形 96"/>
            <p:cNvSpPr/>
            <p:nvPr/>
          </p:nvSpPr>
          <p:spPr>
            <a:xfrm>
              <a:off x="2505498" y="3598073"/>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grpSp>
      <p:grpSp>
        <p:nvGrpSpPr>
          <p:cNvPr id="98" name="グループ化 97"/>
          <p:cNvGrpSpPr/>
          <p:nvPr/>
        </p:nvGrpSpPr>
        <p:grpSpPr>
          <a:xfrm>
            <a:off x="3563888" y="2544813"/>
            <a:ext cx="383872" cy="1767830"/>
            <a:chOff x="2505498" y="2118275"/>
            <a:chExt cx="383872" cy="1767830"/>
          </a:xfrm>
        </p:grpSpPr>
        <p:sp>
          <p:nvSpPr>
            <p:cNvPr id="99" name="正方形/長方形 98"/>
            <p:cNvSpPr/>
            <p:nvPr/>
          </p:nvSpPr>
          <p:spPr>
            <a:xfrm>
              <a:off x="2505498" y="2118275"/>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00" name="正方形/長方形 99"/>
            <p:cNvSpPr/>
            <p:nvPr/>
          </p:nvSpPr>
          <p:spPr>
            <a:xfrm>
              <a:off x="2505498" y="2494258"/>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01" name="正方形/長方形 100"/>
            <p:cNvSpPr/>
            <p:nvPr/>
          </p:nvSpPr>
          <p:spPr>
            <a:xfrm>
              <a:off x="2505498" y="2870241"/>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02" name="正方形/長方形 101"/>
            <p:cNvSpPr/>
            <p:nvPr/>
          </p:nvSpPr>
          <p:spPr>
            <a:xfrm>
              <a:off x="2505498" y="3240797"/>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03" name="正方形/長方形 102"/>
            <p:cNvSpPr/>
            <p:nvPr/>
          </p:nvSpPr>
          <p:spPr>
            <a:xfrm>
              <a:off x="2505498" y="3598073"/>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grpSp>
      <p:grpSp>
        <p:nvGrpSpPr>
          <p:cNvPr id="104" name="グループ化 103"/>
          <p:cNvGrpSpPr/>
          <p:nvPr/>
        </p:nvGrpSpPr>
        <p:grpSpPr>
          <a:xfrm>
            <a:off x="4812368" y="2546339"/>
            <a:ext cx="383872" cy="1767830"/>
            <a:chOff x="2505498" y="2118275"/>
            <a:chExt cx="383872" cy="1767830"/>
          </a:xfrm>
        </p:grpSpPr>
        <p:sp>
          <p:nvSpPr>
            <p:cNvPr id="105" name="正方形/長方形 104"/>
            <p:cNvSpPr/>
            <p:nvPr/>
          </p:nvSpPr>
          <p:spPr>
            <a:xfrm>
              <a:off x="2505498" y="2118275"/>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06" name="正方形/長方形 105"/>
            <p:cNvSpPr/>
            <p:nvPr/>
          </p:nvSpPr>
          <p:spPr>
            <a:xfrm>
              <a:off x="2505498" y="2494258"/>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07" name="正方形/長方形 106"/>
            <p:cNvSpPr/>
            <p:nvPr/>
          </p:nvSpPr>
          <p:spPr>
            <a:xfrm>
              <a:off x="2505498" y="2870241"/>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08" name="正方形/長方形 107"/>
            <p:cNvSpPr/>
            <p:nvPr/>
          </p:nvSpPr>
          <p:spPr>
            <a:xfrm>
              <a:off x="2505498" y="3240797"/>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09" name="正方形/長方形 108"/>
            <p:cNvSpPr/>
            <p:nvPr/>
          </p:nvSpPr>
          <p:spPr>
            <a:xfrm>
              <a:off x="2505498" y="3598073"/>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grpSp>
      <p:grpSp>
        <p:nvGrpSpPr>
          <p:cNvPr id="110" name="グループ化 109"/>
          <p:cNvGrpSpPr/>
          <p:nvPr/>
        </p:nvGrpSpPr>
        <p:grpSpPr>
          <a:xfrm>
            <a:off x="6083219" y="2545967"/>
            <a:ext cx="383872" cy="1767830"/>
            <a:chOff x="2505498" y="2118275"/>
            <a:chExt cx="383872" cy="1767830"/>
          </a:xfrm>
        </p:grpSpPr>
        <p:sp>
          <p:nvSpPr>
            <p:cNvPr id="111" name="正方形/長方形 110"/>
            <p:cNvSpPr/>
            <p:nvPr/>
          </p:nvSpPr>
          <p:spPr>
            <a:xfrm>
              <a:off x="2505498" y="2118275"/>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12" name="正方形/長方形 111"/>
            <p:cNvSpPr/>
            <p:nvPr/>
          </p:nvSpPr>
          <p:spPr>
            <a:xfrm>
              <a:off x="2505498" y="2494258"/>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13" name="正方形/長方形 112"/>
            <p:cNvSpPr/>
            <p:nvPr/>
          </p:nvSpPr>
          <p:spPr>
            <a:xfrm>
              <a:off x="2505498" y="2870241"/>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14" name="正方形/長方形 113"/>
            <p:cNvSpPr/>
            <p:nvPr/>
          </p:nvSpPr>
          <p:spPr>
            <a:xfrm>
              <a:off x="2505498" y="3240797"/>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15" name="正方形/長方形 114"/>
            <p:cNvSpPr/>
            <p:nvPr/>
          </p:nvSpPr>
          <p:spPr>
            <a:xfrm>
              <a:off x="2505498" y="3598073"/>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grpSp>
      <p:grpSp>
        <p:nvGrpSpPr>
          <p:cNvPr id="122" name="グループ化 121"/>
          <p:cNvGrpSpPr/>
          <p:nvPr/>
        </p:nvGrpSpPr>
        <p:grpSpPr>
          <a:xfrm>
            <a:off x="7523378" y="2554593"/>
            <a:ext cx="383872" cy="1767830"/>
            <a:chOff x="2505498" y="2118275"/>
            <a:chExt cx="383872" cy="1767830"/>
          </a:xfrm>
        </p:grpSpPr>
        <p:sp>
          <p:nvSpPr>
            <p:cNvPr id="123" name="正方形/長方形 122"/>
            <p:cNvSpPr/>
            <p:nvPr/>
          </p:nvSpPr>
          <p:spPr>
            <a:xfrm>
              <a:off x="2505498" y="2118275"/>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24" name="正方形/長方形 123"/>
            <p:cNvSpPr/>
            <p:nvPr/>
          </p:nvSpPr>
          <p:spPr>
            <a:xfrm>
              <a:off x="2505498" y="2494258"/>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25" name="正方形/長方形 124"/>
            <p:cNvSpPr/>
            <p:nvPr/>
          </p:nvSpPr>
          <p:spPr>
            <a:xfrm>
              <a:off x="2505498" y="2870241"/>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26" name="正方形/長方形 125"/>
            <p:cNvSpPr/>
            <p:nvPr/>
          </p:nvSpPr>
          <p:spPr>
            <a:xfrm>
              <a:off x="2505498" y="3240797"/>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127" name="正方形/長方形 126"/>
            <p:cNvSpPr/>
            <p:nvPr/>
          </p:nvSpPr>
          <p:spPr>
            <a:xfrm>
              <a:off x="2505498" y="3598073"/>
              <a:ext cx="383872" cy="288032"/>
            </a:xfrm>
            <a:prstGeom prst="rect">
              <a:avLst/>
            </a:prstGeom>
            <a:solidFill>
              <a:schemeClr val="bg1"/>
            </a:solidFill>
            <a:ln w="38100">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grpSp>
      <p:sp>
        <p:nvSpPr>
          <p:cNvPr id="56" name="角丸四角形 55"/>
          <p:cNvSpPr/>
          <p:nvPr/>
        </p:nvSpPr>
        <p:spPr>
          <a:xfrm>
            <a:off x="266019" y="911935"/>
            <a:ext cx="720000" cy="396000"/>
          </a:xfrm>
          <a:prstGeom prst="roundRect">
            <a:avLst/>
          </a:prstGeom>
          <a:solidFill>
            <a:schemeClr val="accent4">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136423" y="879103"/>
            <a:ext cx="979193" cy="461665"/>
          </a:xfrm>
          <a:prstGeom prst="rect">
            <a:avLst/>
          </a:prstGeom>
          <a:noFill/>
        </p:spPr>
        <p:txBody>
          <a:bodyPr wrap="square" rtlCol="0">
            <a:spAutoFit/>
          </a:bodyPr>
          <a:lstStyle/>
          <a:p>
            <a:pPr algn="ctr"/>
            <a:r>
              <a:rPr kumimoji="1" lang="ja-JP" altLang="en-US" sz="2400" dirty="0">
                <a:latin typeface="HGPｺﾞｼｯｸE" panose="020B0900000000000000" pitchFamily="50" charset="-128"/>
                <a:ea typeface="HGPｺﾞｼｯｸE" panose="020B0900000000000000" pitchFamily="50" charset="-128"/>
              </a:rPr>
              <a:t>問</a:t>
            </a:r>
            <a:r>
              <a:rPr kumimoji="1" lang="en-US" altLang="ja-JP" sz="2400" dirty="0">
                <a:latin typeface="HGPｺﾞｼｯｸE" panose="020B0900000000000000" pitchFamily="50" charset="-128"/>
                <a:ea typeface="HGPｺﾞｼｯｸE" panose="020B0900000000000000" pitchFamily="50" charset="-128"/>
              </a:rPr>
              <a:t>13</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58" name="タイトル 1"/>
          <p:cNvSpPr txBox="1">
            <a:spLocks/>
          </p:cNvSpPr>
          <p:nvPr/>
        </p:nvSpPr>
        <p:spPr bwMode="auto">
          <a:xfrm>
            <a:off x="257175" y="84138"/>
            <a:ext cx="8515350"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６ 相関係数　</a:t>
            </a:r>
            <a:r>
              <a:rPr lang="en-US" altLang="ja-JP" sz="2000" b="1" dirty="0">
                <a:solidFill>
                  <a:schemeClr val="tx1"/>
                </a:solidFill>
                <a:latin typeface="+mn-ea"/>
              </a:rPr>
              <a:t>– </a:t>
            </a:r>
            <a:r>
              <a:rPr lang="ja-JP" altLang="en-US" sz="2000" b="1" dirty="0">
                <a:solidFill>
                  <a:schemeClr val="tx1"/>
                </a:solidFill>
                <a:latin typeface="+mn-ea"/>
              </a:rPr>
              <a:t>相関係数</a:t>
            </a:r>
            <a:r>
              <a:rPr lang="en-US" altLang="ja-JP" sz="2000" b="1" dirty="0">
                <a:solidFill>
                  <a:schemeClr val="tx1"/>
                </a:solidFill>
                <a:latin typeface="+mn-ea"/>
              </a:rPr>
              <a:t>-</a:t>
            </a:r>
            <a:r>
              <a:rPr lang="ja-JP" altLang="en-US" sz="2000" b="1" dirty="0">
                <a:solidFill>
                  <a:schemeClr val="tx1"/>
                </a:solidFill>
                <a:latin typeface="+mn-ea"/>
              </a:rPr>
              <a:t>   </a:t>
            </a:r>
            <a:r>
              <a:rPr lang="ja-JP" altLang="en-US" sz="2800" b="1" dirty="0">
                <a:solidFill>
                  <a:schemeClr val="tx1"/>
                </a:solidFill>
                <a:latin typeface="+mn-ea"/>
              </a:rPr>
              <a:t>　</a:t>
            </a:r>
            <a:r>
              <a:rPr lang="ja-JP" altLang="en-US" sz="2800" b="1" dirty="0">
                <a:solidFill>
                  <a:schemeClr val="accent2">
                    <a:lumMod val="50000"/>
                  </a:schemeClr>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p.139)</a:t>
            </a:r>
            <a:endParaRPr lang="ja-JP" altLang="en-US" sz="1600" b="1" dirty="0">
              <a:solidFill>
                <a:schemeClr val="tx1"/>
              </a:solidFill>
              <a:latin typeface="+mn-ea"/>
            </a:endParaRPr>
          </a:p>
        </p:txBody>
      </p:sp>
      <p:sp>
        <p:nvSpPr>
          <p:cNvPr id="2" name="正方形/長方形 1"/>
          <p:cNvSpPr/>
          <p:nvPr/>
        </p:nvSpPr>
        <p:spPr>
          <a:xfrm>
            <a:off x="1042988" y="836712"/>
            <a:ext cx="7705725" cy="1200329"/>
          </a:xfrm>
          <a:prstGeom prst="rect">
            <a:avLst/>
          </a:prstGeom>
        </p:spPr>
        <p:txBody>
          <a:bodyPr wrap="square">
            <a:spAutoFit/>
          </a:bodyPr>
          <a:lstStyle/>
          <a:p>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次の表は，</a:t>
            </a:r>
            <a:r>
              <a:rPr lang="en-US" altLang="ja-JP" sz="2400" kern="100" dirty="0">
                <a:latin typeface="ＭＳ 明朝" panose="02020609040205080304" pitchFamily="17" charset="-128"/>
                <a:cs typeface="Times New Roman" panose="02020603050405020304" pitchFamily="18" charset="0"/>
              </a:rPr>
              <a:t>4</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人の生徒の数学と英語の小テストの得点</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を示したもの</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である。表を完成することにより，数学の得点</a:t>
            </a:r>
            <a:r>
              <a:rPr lang="en-US" altLang="ja-JP" sz="2400" i="1" kern="100" dirty="0">
                <a:latin typeface="ＭＳ ゴシック" panose="020B0609070205080204" pitchFamily="49" charset="-128"/>
                <a:ea typeface="ＭＳ ゴシック" panose="020B0609070205080204" pitchFamily="49" charset="-128"/>
              </a:rPr>
              <a:t>x</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と英語の得点</a:t>
            </a:r>
            <a:r>
              <a:rPr lang="en-US" altLang="ja-JP" sz="2400" i="1" kern="100" dirty="0">
                <a:latin typeface="Times New Roman" panose="02020603050405020304" pitchFamily="18" charset="0"/>
                <a:ea typeface="HG丸ｺﾞｼｯｸM-PRO" panose="020F0600000000000000" pitchFamily="50" charset="-128"/>
              </a:rPr>
              <a:t>y</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の相関</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係数</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を求めなさい。</a:t>
            </a:r>
            <a:endParaRPr lang="ja-JP" altLang="en-US" sz="2400" dirty="0">
              <a:latin typeface="ＭＳ ゴシック" panose="020B0609070205080204" pitchFamily="49" charset="-128"/>
              <a:ea typeface="ＭＳ ゴシック" panose="020B0609070205080204" pitchFamily="49" charset="-128"/>
            </a:endParaRPr>
          </a:p>
        </p:txBody>
      </p:sp>
      <p:grpSp>
        <p:nvGrpSpPr>
          <p:cNvPr id="7" name="グループ化 6"/>
          <p:cNvGrpSpPr/>
          <p:nvPr/>
        </p:nvGrpSpPr>
        <p:grpSpPr>
          <a:xfrm>
            <a:off x="673431" y="4692560"/>
            <a:ext cx="5793659" cy="608648"/>
            <a:chOff x="673431" y="4692560"/>
            <a:chExt cx="5793659" cy="608648"/>
          </a:xfrm>
        </p:grpSpPr>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l="32839" r="11676"/>
            <a:stretch/>
          </p:blipFill>
          <p:spPr>
            <a:xfrm>
              <a:off x="2481667" y="4692560"/>
              <a:ext cx="2882422" cy="608648"/>
            </a:xfrm>
            <a:prstGeom prst="rect">
              <a:avLst/>
            </a:prstGeom>
          </p:spPr>
        </p:pic>
        <p:sp>
          <p:nvSpPr>
            <p:cNvPr id="6" name="テキスト ボックス 5"/>
            <p:cNvSpPr txBox="1"/>
            <p:nvPr/>
          </p:nvSpPr>
          <p:spPr>
            <a:xfrm>
              <a:off x="673431" y="4750662"/>
              <a:ext cx="2000171" cy="492443"/>
            </a:xfrm>
            <a:prstGeom prst="rect">
              <a:avLst/>
            </a:prstGeom>
            <a:noFill/>
          </p:spPr>
          <p:txBody>
            <a:bodyPr wrap="square" rtlCol="0">
              <a:spAutoFit/>
            </a:bodyPr>
            <a:lstStyle/>
            <a:p>
              <a:r>
                <a:rPr kumimoji="1" lang="en-US" altLang="ja-JP" sz="2600" dirty="0">
                  <a:latin typeface="ＭＳ 明朝" panose="02020609040205080304" pitchFamily="17" charset="-128"/>
                  <a:ea typeface="ＭＳ 明朝" panose="02020609040205080304" pitchFamily="17" charset="-128"/>
                </a:rPr>
                <a:t>(</a:t>
              </a:r>
              <a:r>
                <a:rPr kumimoji="1" lang="en-US" altLang="ja-JP" sz="2600" i="1" dirty="0">
                  <a:latin typeface="Times New Roman" panose="02020603050405020304" pitchFamily="18" charset="0"/>
                  <a:cs typeface="Times New Roman" panose="02020603050405020304" pitchFamily="18" charset="0"/>
                </a:rPr>
                <a:t>x</a:t>
              </a:r>
              <a:r>
                <a:rPr kumimoji="1" lang="ja-JP" altLang="en-US" sz="2600" dirty="0">
                  <a:latin typeface="ＭＳ ゴシック" panose="020B0609070205080204" pitchFamily="49" charset="-128"/>
                  <a:ea typeface="ＭＳ ゴシック" panose="020B0609070205080204" pitchFamily="49" charset="-128"/>
                </a:rPr>
                <a:t>の平均値</a:t>
              </a:r>
              <a:r>
                <a:rPr kumimoji="1" lang="en-US" altLang="ja-JP" sz="2600" dirty="0">
                  <a:latin typeface="ＭＳ ゴシック" panose="020B0609070205080204" pitchFamily="49" charset="-128"/>
                  <a:ea typeface="ＭＳ ゴシック" panose="020B0609070205080204" pitchFamily="49" charset="-128"/>
                </a:rPr>
                <a:t>)</a:t>
              </a:r>
              <a:endParaRPr kumimoji="1" lang="ja-JP" altLang="en-US" sz="2600" dirty="0">
                <a:latin typeface="ＭＳ ゴシック" panose="020B0609070205080204" pitchFamily="49" charset="-128"/>
                <a:ea typeface="ＭＳ ゴシック" panose="020B0609070205080204" pitchFamily="49" charset="-128"/>
              </a:endParaRPr>
            </a:p>
          </p:txBody>
        </p:sp>
        <p:sp>
          <p:nvSpPr>
            <p:cNvPr id="48" name="テキスト ボックス 47"/>
            <p:cNvSpPr txBox="1"/>
            <p:nvPr/>
          </p:nvSpPr>
          <p:spPr>
            <a:xfrm>
              <a:off x="5292079" y="4746575"/>
              <a:ext cx="1175011" cy="492443"/>
            </a:xfrm>
            <a:prstGeom prst="rect">
              <a:avLst/>
            </a:prstGeom>
            <a:noFill/>
          </p:spPr>
          <p:txBody>
            <a:bodyPr wrap="square" rtlCol="0">
              <a:spAutoFit/>
            </a:bodyPr>
            <a:lstStyle/>
            <a:p>
              <a:r>
                <a:rPr kumimoji="1" lang="en-US" altLang="ja-JP" sz="2600" dirty="0" smtClean="0">
                  <a:latin typeface="ＭＳ 明朝" panose="02020609040205080304" pitchFamily="17" charset="-128"/>
                  <a:ea typeface="ＭＳ 明朝" panose="02020609040205080304" pitchFamily="17" charset="-128"/>
                </a:rPr>
                <a:t>(</a:t>
              </a:r>
              <a:r>
                <a:rPr kumimoji="1" lang="ja-JP" altLang="en-US" sz="2600" dirty="0">
                  <a:latin typeface="ＭＳ ゴシック" panose="020B0609070205080204" pitchFamily="49" charset="-128"/>
                  <a:ea typeface="ＭＳ ゴシック" panose="020B0609070205080204" pitchFamily="49" charset="-128"/>
                  <a:cs typeface="Times New Roman" panose="02020603050405020304" pitchFamily="18" charset="0"/>
                </a:rPr>
                <a:t>点</a:t>
              </a:r>
              <a:r>
                <a:rPr kumimoji="1" lang="en-US" altLang="ja-JP" sz="2600" dirty="0">
                  <a:latin typeface="ＭＳ 明朝" panose="02020609040205080304" pitchFamily="17" charset="-128"/>
                  <a:ea typeface="ＭＳ 明朝" panose="02020609040205080304" pitchFamily="17" charset="-128"/>
                </a:rPr>
                <a:t>)</a:t>
              </a:r>
              <a:endParaRPr kumimoji="1" lang="ja-JP" altLang="en-US" sz="2600" dirty="0">
                <a:latin typeface="ＭＳ 明朝" panose="02020609040205080304" pitchFamily="17" charset="-128"/>
                <a:ea typeface="ＭＳ 明朝" panose="02020609040205080304" pitchFamily="17" charset="-128"/>
              </a:endParaRPr>
            </a:p>
          </p:txBody>
        </p:sp>
      </p:grpSp>
      <p:grpSp>
        <p:nvGrpSpPr>
          <p:cNvPr id="8" name="グループ化 7"/>
          <p:cNvGrpSpPr/>
          <p:nvPr/>
        </p:nvGrpSpPr>
        <p:grpSpPr>
          <a:xfrm>
            <a:off x="683568" y="5628664"/>
            <a:ext cx="5616624" cy="608648"/>
            <a:chOff x="683568" y="5628664"/>
            <a:chExt cx="5616624" cy="608648"/>
          </a:xfrm>
        </p:grpSpPr>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32654" r="12064"/>
            <a:stretch/>
          </p:blipFill>
          <p:spPr>
            <a:xfrm>
              <a:off x="2555775" y="5628664"/>
              <a:ext cx="2952425" cy="608648"/>
            </a:xfrm>
            <a:prstGeom prst="rect">
              <a:avLst/>
            </a:prstGeom>
          </p:spPr>
        </p:pic>
        <p:sp>
          <p:nvSpPr>
            <p:cNvPr id="47" name="テキスト ボックス 46"/>
            <p:cNvSpPr txBox="1"/>
            <p:nvPr/>
          </p:nvSpPr>
          <p:spPr>
            <a:xfrm>
              <a:off x="683568" y="5686766"/>
              <a:ext cx="1980000" cy="492443"/>
            </a:xfrm>
            <a:prstGeom prst="rect">
              <a:avLst/>
            </a:prstGeom>
            <a:noFill/>
          </p:spPr>
          <p:txBody>
            <a:bodyPr wrap="square" rtlCol="0">
              <a:spAutoFit/>
            </a:bodyPr>
            <a:lstStyle/>
            <a:p>
              <a:r>
                <a:rPr kumimoji="1" lang="en-US" altLang="ja-JP" sz="2600" dirty="0">
                  <a:latin typeface="ＭＳ 明朝" panose="02020609040205080304" pitchFamily="17" charset="-128"/>
                  <a:ea typeface="ＭＳ 明朝" panose="02020609040205080304" pitchFamily="17" charset="-128"/>
                </a:rPr>
                <a:t>(</a:t>
              </a:r>
              <a:r>
                <a:rPr kumimoji="1" lang="en-US" altLang="ja-JP" sz="2600" i="1" dirty="0">
                  <a:latin typeface="Times New Roman" panose="02020603050405020304" pitchFamily="18" charset="0"/>
                  <a:cs typeface="Times New Roman" panose="02020603050405020304" pitchFamily="18" charset="0"/>
                </a:rPr>
                <a:t>y</a:t>
              </a:r>
              <a:r>
                <a:rPr kumimoji="1" lang="ja-JP" altLang="en-US" sz="2600" dirty="0">
                  <a:latin typeface="ＭＳ ゴシック" panose="020B0609070205080204" pitchFamily="49" charset="-128"/>
                  <a:ea typeface="ＭＳ ゴシック" panose="020B0609070205080204" pitchFamily="49" charset="-128"/>
                </a:rPr>
                <a:t>の平均値</a:t>
              </a:r>
              <a:r>
                <a:rPr kumimoji="1" lang="en-US" altLang="ja-JP" sz="2600" dirty="0">
                  <a:latin typeface="ＭＳ 明朝" panose="02020609040205080304" pitchFamily="17" charset="-128"/>
                  <a:ea typeface="ＭＳ 明朝" panose="02020609040205080304" pitchFamily="17" charset="-128"/>
                </a:rPr>
                <a:t>)</a:t>
              </a:r>
              <a:endParaRPr kumimoji="1" lang="ja-JP" altLang="en-US" sz="2600" dirty="0">
                <a:latin typeface="ＭＳ 明朝" panose="02020609040205080304" pitchFamily="17" charset="-128"/>
                <a:ea typeface="ＭＳ 明朝" panose="02020609040205080304" pitchFamily="17" charset="-128"/>
              </a:endParaRPr>
            </a:p>
          </p:txBody>
        </p:sp>
        <p:sp>
          <p:nvSpPr>
            <p:cNvPr id="49" name="テキスト ボックス 48"/>
            <p:cNvSpPr txBox="1"/>
            <p:nvPr/>
          </p:nvSpPr>
          <p:spPr>
            <a:xfrm>
              <a:off x="5436192" y="5661248"/>
              <a:ext cx="864000" cy="492443"/>
            </a:xfrm>
            <a:prstGeom prst="rect">
              <a:avLst/>
            </a:prstGeom>
            <a:noFill/>
          </p:spPr>
          <p:txBody>
            <a:bodyPr wrap="square" rtlCol="0">
              <a:spAutoFit/>
            </a:bodyPr>
            <a:lstStyle/>
            <a:p>
              <a:r>
                <a:rPr kumimoji="1" lang="en-US" altLang="ja-JP" sz="2600" dirty="0">
                  <a:latin typeface="ＭＳ 明朝" panose="02020609040205080304" pitchFamily="17" charset="-128"/>
                  <a:ea typeface="ＭＳ 明朝" panose="02020609040205080304" pitchFamily="17" charset="-128"/>
                </a:rPr>
                <a:t>(</a:t>
              </a:r>
              <a:r>
                <a:rPr kumimoji="1" lang="ja-JP" altLang="en-US" sz="2600" dirty="0">
                  <a:latin typeface="ＭＳ ゴシック" panose="020B0609070205080204" pitchFamily="49" charset="-128"/>
                  <a:ea typeface="ＭＳ ゴシック" panose="020B0609070205080204" pitchFamily="49" charset="-128"/>
                  <a:cs typeface="Times New Roman" panose="02020603050405020304" pitchFamily="18" charset="0"/>
                </a:rPr>
                <a:t>点</a:t>
              </a:r>
              <a:r>
                <a:rPr kumimoji="1" lang="en-US" altLang="ja-JP" sz="2600" dirty="0">
                  <a:latin typeface="ＭＳ 明朝" panose="02020609040205080304" pitchFamily="17" charset="-128"/>
                  <a:ea typeface="ＭＳ 明朝" panose="02020609040205080304" pitchFamily="17" charset="-128"/>
                </a:rPr>
                <a:t>)</a:t>
              </a:r>
              <a:endParaRPr kumimoji="1" lang="ja-JP" altLang="en-US" sz="2600" dirty="0">
                <a:latin typeface="ＭＳ 明朝" panose="02020609040205080304" pitchFamily="17" charset="-128"/>
                <a:ea typeface="ＭＳ 明朝" panose="02020609040205080304" pitchFamily="17"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3"/>
                                        </p:tgtEl>
                                      </p:cBhvr>
                                    </p:animEffect>
                                    <p:set>
                                      <p:cBhvr>
                                        <p:cTn id="10" dur="1" fill="hold">
                                          <p:stCondLst>
                                            <p:cond delay="499"/>
                                          </p:stCondLst>
                                        </p:cTn>
                                        <p:tgtEl>
                                          <p:spTgt spid="9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98"/>
                                        </p:tgtEl>
                                      </p:cBhvr>
                                    </p:animEffect>
                                    <p:set>
                                      <p:cBhvr>
                                        <p:cTn id="18" dur="1" fill="hold">
                                          <p:stCondLst>
                                            <p:cond delay="499"/>
                                          </p:stCondLst>
                                        </p:cTn>
                                        <p:tgtEl>
                                          <p:spTgt spid="9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04"/>
                                        </p:tgtEl>
                                      </p:cBhvr>
                                    </p:animEffect>
                                    <p:set>
                                      <p:cBhvr>
                                        <p:cTn id="23" dur="1" fill="hold">
                                          <p:stCondLst>
                                            <p:cond delay="499"/>
                                          </p:stCondLst>
                                        </p:cTn>
                                        <p:tgtEl>
                                          <p:spTgt spid="10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10"/>
                                        </p:tgtEl>
                                      </p:cBhvr>
                                    </p:animEffect>
                                    <p:set>
                                      <p:cBhvr>
                                        <p:cTn id="26" dur="1" fill="hold">
                                          <p:stCondLst>
                                            <p:cond delay="499"/>
                                          </p:stCondLst>
                                        </p:cTn>
                                        <p:tgtEl>
                                          <p:spTgt spid="1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22"/>
                                        </p:tgtEl>
                                      </p:cBhvr>
                                    </p:animEffect>
                                    <p:set>
                                      <p:cBhvr>
                                        <p:cTn id="31" dur="1" fill="hold">
                                          <p:stCondLst>
                                            <p:cond delay="499"/>
                                          </p:stCondLst>
                                        </p:cTn>
                                        <p:tgtEl>
                                          <p:spTgt spid="12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3"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0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5531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553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5531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55315"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6" name="正方形/長方形 5"/>
          <p:cNvSpPr/>
          <p:nvPr/>
        </p:nvSpPr>
        <p:spPr>
          <a:xfrm>
            <a:off x="1403648" y="260648"/>
            <a:ext cx="2201244" cy="461665"/>
          </a:xfrm>
          <a:prstGeom prst="rect">
            <a:avLst/>
          </a:prstGeom>
        </p:spPr>
        <p:txBody>
          <a:bodyPr wrap="none">
            <a:spAutoFit/>
          </a:bodyPr>
          <a:lstStyle/>
          <a:p>
            <a:pPr fontAlgn="ctr">
              <a:spcAft>
                <a:spcPts val="0"/>
              </a:spcAft>
            </a:pPr>
            <a:r>
              <a:rPr lang="en-US" altLang="ja-JP" sz="2400" i="1" kern="0" dirty="0">
                <a:latin typeface="Times New Roman" panose="02020603050405020304" pitchFamily="18" charset="0"/>
                <a:ea typeface="HG丸ｺﾞｼｯｸM-PRO" panose="020F0600000000000000" pitchFamily="50" charset="-128"/>
                <a:cs typeface="TSMath-Italic"/>
              </a:rPr>
              <a:t>x</a:t>
            </a:r>
            <a:r>
              <a:rPr lang="ja-JP" altLang="ja-JP" sz="2400" kern="0" dirty="0" err="1">
                <a:latin typeface="+mn-ea"/>
                <a:ea typeface="+mn-ea"/>
                <a:cs typeface="HiraMinPro-W3-Identity-H"/>
              </a:rPr>
              <a:t>，</a:t>
            </a:r>
            <a:r>
              <a:rPr lang="en-US" altLang="ja-JP" sz="2400" i="1" kern="0" dirty="0">
                <a:latin typeface="Times New Roman" panose="02020603050405020304" pitchFamily="18" charset="0"/>
                <a:ea typeface="HG丸ｺﾞｼｯｸM-PRO" panose="020F0600000000000000" pitchFamily="50" charset="-128"/>
                <a:cs typeface="TSMath-Italic"/>
              </a:rPr>
              <a:t>y</a:t>
            </a:r>
            <a:r>
              <a:rPr lang="ja-JP" altLang="ja-JP" sz="2400" kern="0" dirty="0" err="1">
                <a:latin typeface="ＭＳ ゴシック" panose="020B0609070205080204" pitchFamily="49" charset="-128"/>
                <a:ea typeface="ＭＳ ゴシック" panose="020B0609070205080204" pitchFamily="49" charset="-128"/>
                <a:cs typeface="HiraMinPro-W3-Identity-H"/>
              </a:rPr>
              <a:t>の共</a:t>
            </a:r>
            <a:r>
              <a:rPr lang="ja-JP" altLang="ja-JP" sz="2400" kern="0" dirty="0">
                <a:latin typeface="ＭＳ ゴシック" panose="020B0609070205080204" pitchFamily="49" charset="-128"/>
                <a:ea typeface="ＭＳ ゴシック" panose="020B0609070205080204" pitchFamily="49" charset="-128"/>
                <a:cs typeface="HiraMinPro-W3-Identity-H"/>
              </a:rPr>
              <a:t>分散は</a:t>
            </a:r>
            <a:endParaRPr lang="ja-JP" altLang="ja-JP" sz="2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948144"/>
            <a:ext cx="308610" cy="608648"/>
          </a:xfrm>
          <a:prstGeom prst="rect">
            <a:avLst/>
          </a:prstGeom>
        </p:spPr>
      </p:pic>
      <p:sp>
        <p:nvSpPr>
          <p:cNvPr id="8" name="正方形/長方形 7"/>
          <p:cNvSpPr/>
          <p:nvPr/>
        </p:nvSpPr>
        <p:spPr>
          <a:xfrm>
            <a:off x="1376597" y="1700808"/>
            <a:ext cx="2167581" cy="461665"/>
          </a:xfrm>
          <a:prstGeom prst="rect">
            <a:avLst/>
          </a:prstGeom>
        </p:spPr>
        <p:txBody>
          <a:bodyPr wrap="none">
            <a:spAutoFit/>
          </a:bodyPr>
          <a:lstStyle/>
          <a:p>
            <a:pPr fontAlgn="ctr">
              <a:spcAft>
                <a:spcPts val="0"/>
              </a:spcAft>
            </a:pPr>
            <a:r>
              <a:rPr lang="en-US" altLang="ja-JP" sz="2400" i="1" kern="0" dirty="0">
                <a:latin typeface="Times New Roman" panose="02020603050405020304" pitchFamily="18" charset="0"/>
                <a:ea typeface="HG丸ｺﾞｼｯｸM-PRO" panose="020F0600000000000000" pitchFamily="50" charset="-128"/>
                <a:cs typeface="TSMath-Italic"/>
              </a:rPr>
              <a:t>x</a:t>
            </a:r>
            <a:r>
              <a:rPr lang="ja-JP" altLang="ja-JP" sz="2400" kern="0" dirty="0">
                <a:latin typeface="ＭＳ ゴシック" panose="020B0609070205080204" pitchFamily="49" charset="-128"/>
                <a:ea typeface="ＭＳ ゴシック" panose="020B0609070205080204" pitchFamily="49" charset="-128"/>
                <a:cs typeface="HiraMinPro-W3-Identity-H"/>
              </a:rPr>
              <a:t>の標準偏差は</a:t>
            </a:r>
            <a:endParaRPr lang="ja-JP" altLang="ja-JP" sz="2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294007"/>
            <a:ext cx="1783080" cy="702945"/>
          </a:xfrm>
          <a:prstGeom prst="rect">
            <a:avLst/>
          </a:prstGeom>
        </p:spPr>
      </p:pic>
      <p:sp>
        <p:nvSpPr>
          <p:cNvPr id="10" name="正方形/長方形 9"/>
          <p:cNvSpPr/>
          <p:nvPr/>
        </p:nvSpPr>
        <p:spPr>
          <a:xfrm>
            <a:off x="1393920" y="3318114"/>
            <a:ext cx="2167581" cy="461665"/>
          </a:xfrm>
          <a:prstGeom prst="rect">
            <a:avLst/>
          </a:prstGeom>
        </p:spPr>
        <p:txBody>
          <a:bodyPr wrap="none">
            <a:spAutoFit/>
          </a:bodyPr>
          <a:lstStyle/>
          <a:p>
            <a:pPr fontAlgn="ctr">
              <a:spcAft>
                <a:spcPts val="0"/>
              </a:spcAft>
            </a:pPr>
            <a:r>
              <a:rPr lang="en-US" altLang="ja-JP" sz="2400" i="1" kern="0" dirty="0">
                <a:latin typeface="Times New Roman" panose="02020603050405020304" pitchFamily="18" charset="0"/>
                <a:ea typeface="HG丸ｺﾞｼｯｸM-PRO" panose="020F0600000000000000" pitchFamily="50" charset="-128"/>
                <a:cs typeface="TSMath-Italic"/>
              </a:rPr>
              <a:t>y</a:t>
            </a:r>
            <a:r>
              <a:rPr lang="ja-JP" altLang="ja-JP" sz="2400" kern="0" dirty="0">
                <a:latin typeface="ＭＳ ゴシック" panose="020B0609070205080204" pitchFamily="49" charset="-128"/>
                <a:ea typeface="ＭＳ ゴシック" panose="020B0609070205080204" pitchFamily="49" charset="-128"/>
                <a:cs typeface="HiraMinPro-W3-Identity-H"/>
              </a:rPr>
              <a:t>の標準偏差は</a:t>
            </a:r>
            <a:endParaRPr lang="ja-JP" altLang="ja-JP" sz="2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0551" y="3933056"/>
            <a:ext cx="1997393" cy="711518"/>
          </a:xfrm>
          <a:prstGeom prst="rect">
            <a:avLst/>
          </a:prstGeom>
        </p:spPr>
      </p:pic>
      <p:pic>
        <p:nvPicPr>
          <p:cNvPr id="17" name="図 16">
            <a:hlinkClick r:id="" action="ppaction://hlinkshowjump?jump=previousslid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100464" y="6021360"/>
            <a:ext cx="648000" cy="648000"/>
          </a:xfrm>
          <a:prstGeom prst="rect">
            <a:avLst/>
          </a:prstGeom>
        </p:spPr>
      </p:pic>
    </p:spTree>
    <p:extLst>
      <p:ext uri="{BB962C8B-B14F-4D97-AF65-F5344CB8AC3E}">
        <p14:creationId xmlns:p14="http://schemas.microsoft.com/office/powerpoint/2010/main" val="2555934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0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5531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5531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5531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55315"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080224"/>
            <a:ext cx="3386138" cy="780098"/>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2039105"/>
            <a:ext cx="677228" cy="617220"/>
          </a:xfrm>
          <a:prstGeom prst="rect">
            <a:avLst/>
          </a:prstGeom>
        </p:spPr>
      </p:pic>
      <p:sp>
        <p:nvSpPr>
          <p:cNvPr id="4" name="正方形/長方形 3"/>
          <p:cNvSpPr/>
          <p:nvPr/>
        </p:nvSpPr>
        <p:spPr>
          <a:xfrm>
            <a:off x="1981276" y="2924944"/>
            <a:ext cx="1654620" cy="461665"/>
          </a:xfrm>
          <a:prstGeom prst="rect">
            <a:avLst/>
          </a:prstGeom>
        </p:spPr>
        <p:txBody>
          <a:bodyPr wrap="none">
            <a:spAutoFit/>
          </a:bodyPr>
          <a:lstStyle/>
          <a:p>
            <a:pPr fontAlgn="ctr">
              <a:spcAft>
                <a:spcPts val="0"/>
              </a:spcAft>
            </a:pPr>
            <a:r>
              <a:rPr lang="ja-JP" altLang="ja-JP" sz="2400" kern="0" dirty="0" smtClean="0">
                <a:latin typeface="Century" panose="02040604050505020304" pitchFamily="18" charset="0"/>
                <a:ea typeface="ＭＳ 明朝" panose="02020609040205080304" pitchFamily="17" charset="-128"/>
                <a:cs typeface="TSMath-Roman"/>
              </a:rPr>
              <a:t>＝</a:t>
            </a:r>
            <a:r>
              <a:rPr lang="en-US" altLang="ja-JP" sz="2400" kern="0" dirty="0" smtClean="0">
                <a:latin typeface="Century" panose="02040604050505020304" pitchFamily="18" charset="0"/>
                <a:ea typeface="ＭＳ 明朝" panose="02020609040205080304" pitchFamily="17" charset="-128"/>
                <a:cs typeface="TSMath-Roman"/>
              </a:rPr>
              <a:t> </a:t>
            </a:r>
            <a:r>
              <a:rPr lang="en-US" altLang="ja-JP" sz="2400" kern="0" dirty="0" smtClean="0">
                <a:latin typeface="ＭＳ 明朝" panose="02020609040205080304" pitchFamily="17" charset="-128"/>
                <a:ea typeface="ＭＳ 明朝" panose="02020609040205080304" pitchFamily="17" charset="-128"/>
                <a:cs typeface="TSMath-Roman"/>
              </a:rPr>
              <a:t>0.833</a:t>
            </a:r>
            <a:r>
              <a:rPr lang="en-US" altLang="ja-JP" sz="2400" kern="0" dirty="0">
                <a:latin typeface="HG丸ｺﾞｼｯｸM-PRO" panose="020F0600000000000000" pitchFamily="50" charset="-128"/>
                <a:ea typeface="ＭＳ 明朝" panose="02020609040205080304" pitchFamily="17" charset="-128"/>
                <a:cs typeface="TSMMBinary"/>
              </a:rPr>
              <a:t>…</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正方形/長方形 4"/>
          <p:cNvSpPr/>
          <p:nvPr/>
        </p:nvSpPr>
        <p:spPr>
          <a:xfrm>
            <a:off x="1979712" y="3573016"/>
            <a:ext cx="1337269" cy="461665"/>
          </a:xfrm>
          <a:prstGeom prst="rect">
            <a:avLst/>
          </a:prstGeom>
        </p:spPr>
        <p:txBody>
          <a:bodyPr wrap="square">
            <a:spAutoFit/>
          </a:bodyPr>
          <a:lstStyle/>
          <a:p>
            <a:pPr fontAlgn="ctr">
              <a:spcAft>
                <a:spcPts val="0"/>
              </a:spcAft>
            </a:pPr>
            <a:r>
              <a:rPr lang="ja-JP" altLang="ja-JP" sz="2400" kern="0" dirty="0" smtClean="0">
                <a:latin typeface="Century" panose="02040604050505020304" pitchFamily="18" charset="0"/>
                <a:ea typeface="ＭＳ 明朝" panose="02020609040205080304" pitchFamily="17" charset="-128"/>
                <a:cs typeface="TSMMRelation"/>
              </a:rPr>
              <a:t>≒</a:t>
            </a:r>
            <a:r>
              <a:rPr lang="ja-JP" altLang="en-US" sz="2400" kern="0" dirty="0">
                <a:latin typeface="Century" panose="02040604050505020304" pitchFamily="18" charset="0"/>
                <a:ea typeface="ＭＳ 明朝" panose="02020609040205080304" pitchFamily="17" charset="-128"/>
                <a:cs typeface="TSMMRelation"/>
              </a:rPr>
              <a:t> </a:t>
            </a:r>
            <a:r>
              <a:rPr lang="en-US" altLang="ja-JP" sz="2400" b="1" kern="0" dirty="0" smtClean="0">
                <a:solidFill>
                  <a:srgbClr val="FF0000"/>
                </a:solidFill>
                <a:latin typeface="ＭＳ 明朝" panose="02020609040205080304" pitchFamily="17" charset="-128"/>
                <a:ea typeface="ＭＳ 明朝" panose="02020609040205080304" pitchFamily="17" charset="-128"/>
                <a:cs typeface="TSMath-Bold"/>
              </a:rPr>
              <a:t>0</a:t>
            </a:r>
            <a:r>
              <a:rPr lang="en-US" altLang="ja-JP" sz="2400" b="1" kern="0" dirty="0" smtClean="0">
                <a:solidFill>
                  <a:srgbClr val="FF0000"/>
                </a:solidFill>
                <a:latin typeface="HG丸ｺﾞｼｯｸM-PRO" panose="020F0600000000000000" pitchFamily="50" charset="-128"/>
                <a:ea typeface="ＭＳ 明朝" panose="02020609040205080304" pitchFamily="17" charset="-128"/>
                <a:cs typeface="TSMath-Bold"/>
              </a:rPr>
              <a:t>.</a:t>
            </a:r>
            <a:r>
              <a:rPr lang="en-US" altLang="ja-JP" sz="2400" b="1" kern="0" dirty="0" smtClean="0">
                <a:solidFill>
                  <a:srgbClr val="FF0000"/>
                </a:solidFill>
                <a:latin typeface="ＭＳ 明朝" panose="02020609040205080304" pitchFamily="17" charset="-128"/>
                <a:ea typeface="ＭＳ 明朝" panose="02020609040205080304" pitchFamily="17" charset="-128"/>
                <a:cs typeface="TSMath-Bold"/>
              </a:rPr>
              <a:t>83</a:t>
            </a:r>
            <a:endParaRPr lang="ja-JP" altLang="ja-JP" sz="2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 name="正方形/長方形 13"/>
          <p:cNvSpPr/>
          <p:nvPr/>
        </p:nvSpPr>
        <p:spPr>
          <a:xfrm>
            <a:off x="1331640" y="260648"/>
            <a:ext cx="3074881" cy="461665"/>
          </a:xfrm>
          <a:prstGeom prst="rect">
            <a:avLst/>
          </a:prstGeom>
        </p:spPr>
        <p:txBody>
          <a:bodyPr wrap="none">
            <a:spAutoFit/>
          </a:bodyPr>
          <a:lstStyle/>
          <a:p>
            <a:pPr fontAlgn="ctr">
              <a:spcAft>
                <a:spcPts val="0"/>
              </a:spcAft>
            </a:pPr>
            <a:r>
              <a:rPr lang="ja-JP" altLang="ja-JP" sz="2400" kern="0" dirty="0">
                <a:latin typeface="ＭＳ ゴシック" panose="020B0609070205080204" pitchFamily="49" charset="-128"/>
                <a:ea typeface="ＭＳ ゴシック" panose="020B0609070205080204" pitchFamily="49" charset="-128"/>
                <a:cs typeface="HiraMinPro-W3-Identity-H"/>
              </a:rPr>
              <a:t>相関係数を</a:t>
            </a:r>
            <a:r>
              <a:rPr lang="en-US" altLang="ja-JP" sz="2400" i="1" kern="0" dirty="0">
                <a:latin typeface="Times New Roman" panose="02020603050405020304" pitchFamily="18" charset="0"/>
                <a:ea typeface="HG丸ｺﾞｼｯｸM-PRO" panose="020F0600000000000000" pitchFamily="50" charset="-128"/>
                <a:cs typeface="TSMath-Italic"/>
              </a:rPr>
              <a:t>r</a:t>
            </a:r>
            <a:r>
              <a:rPr lang="ja-JP" altLang="ja-JP" sz="2400" kern="0" dirty="0">
                <a:latin typeface="ＭＳ ゴシック" panose="020B0609070205080204" pitchFamily="49" charset="-128"/>
                <a:ea typeface="ＭＳ ゴシック" panose="020B0609070205080204" pitchFamily="49" charset="-128"/>
                <a:cs typeface="HiraMinPro-W3-Identity-H"/>
              </a:rPr>
              <a:t>とすると</a:t>
            </a:r>
            <a:endParaRPr lang="ja-JP" altLang="ja-JP" sz="2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15" name="図 1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100464" y="6021360"/>
            <a:ext cx="648000" cy="648000"/>
          </a:xfrm>
          <a:prstGeom prst="rect">
            <a:avLst/>
          </a:prstGeom>
        </p:spPr>
      </p:pic>
    </p:spTree>
    <p:extLst>
      <p:ext uri="{BB962C8B-B14F-4D97-AF65-F5344CB8AC3E}">
        <p14:creationId xmlns:p14="http://schemas.microsoft.com/office/powerpoint/2010/main" val="427211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bwMode="auto">
          <a:xfrm>
            <a:off x="257175" y="84138"/>
            <a:ext cx="8635305"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ea typeface="+mn-ea"/>
              </a:rPr>
              <a:t>復習問題</a:t>
            </a:r>
            <a:r>
              <a:rPr lang="ja-JP" altLang="en-US" sz="2800" b="1" dirty="0">
                <a:solidFill>
                  <a:schemeClr val="accent2">
                    <a:lumMod val="50000"/>
                  </a:schemeClr>
                </a:solidFill>
                <a:latin typeface="+mn-ea"/>
                <a:ea typeface="+mn-ea"/>
              </a:rPr>
              <a:t>　　　　　　　　　　　　　　　　　　　　　　　　</a:t>
            </a:r>
            <a:r>
              <a:rPr lang="en-US" altLang="ja-JP" sz="1600" b="1" dirty="0">
                <a:solidFill>
                  <a:schemeClr val="tx1"/>
                </a:solidFill>
                <a:latin typeface="+mn-ea"/>
              </a:rPr>
              <a:t>(</a:t>
            </a:r>
            <a:r>
              <a:rPr lang="ja-JP" altLang="en-US" sz="1600" b="1" dirty="0">
                <a:solidFill>
                  <a:schemeClr val="tx1"/>
                </a:solidFill>
                <a:latin typeface="+mn-ea"/>
                <a:ea typeface="+mn-ea"/>
              </a:rPr>
              <a:t>教科書 </a:t>
            </a:r>
            <a:r>
              <a:rPr lang="en-US" altLang="ja-JP" sz="1600" b="1" dirty="0">
                <a:solidFill>
                  <a:schemeClr val="tx1"/>
                </a:solidFill>
                <a:latin typeface="+mn-ea"/>
                <a:ea typeface="+mn-ea"/>
              </a:rPr>
              <a:t>p.140)</a:t>
            </a:r>
            <a:endParaRPr lang="ja-JP" altLang="en-US" sz="1600" b="1" dirty="0">
              <a:solidFill>
                <a:schemeClr val="tx1"/>
              </a:solidFill>
              <a:latin typeface="+mn-ea"/>
              <a:ea typeface="+mn-ea"/>
            </a:endParaRPr>
          </a:p>
        </p:txBody>
      </p:sp>
      <p:pic>
        <p:nvPicPr>
          <p:cNvPr id="5734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870421"/>
            <a:ext cx="581025"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a:xfrm>
            <a:off x="971551" y="908720"/>
            <a:ext cx="7848600" cy="830997"/>
          </a:xfrm>
          <a:prstGeom prst="rect">
            <a:avLst/>
          </a:prstGeom>
        </p:spPr>
        <p:txBody>
          <a:bodyPr wrap="square">
            <a:spAutoFit/>
          </a:bodyPr>
          <a:lstStyle/>
          <a:p>
            <a:r>
              <a:rPr lang="ja-JP" altLang="en-US" sz="2400" dirty="0">
                <a:latin typeface="ＭＳ ゴシック" panose="020B0609070205080204" pitchFamily="49" charset="-128"/>
                <a:ea typeface="ＭＳ ゴシック" panose="020B0609070205080204" pitchFamily="49" charset="-128"/>
              </a:rPr>
              <a:t>次の資料は，</a:t>
            </a:r>
            <a:r>
              <a:rPr lang="en-US" altLang="ja-JP" sz="2400" dirty="0">
                <a:latin typeface="ＭＳ 明朝" panose="02020609040205080304" pitchFamily="17" charset="-128"/>
                <a:ea typeface="ＭＳ 明朝" panose="02020609040205080304" pitchFamily="17" charset="-128"/>
              </a:rPr>
              <a:t>1</a:t>
            </a:r>
            <a:r>
              <a:rPr lang="ja-JP" altLang="en-US" sz="2400" dirty="0">
                <a:latin typeface="ＭＳ ゴシック" panose="020B0609070205080204" pitchFamily="49" charset="-128"/>
                <a:ea typeface="ＭＳ ゴシック" panose="020B0609070205080204" pitchFamily="49" charset="-128"/>
              </a:rPr>
              <a:t>年生の図書委員</a:t>
            </a:r>
            <a:r>
              <a:rPr lang="en-US" altLang="ja-JP" sz="2400" dirty="0">
                <a:latin typeface="ＭＳ 明朝" panose="02020609040205080304" pitchFamily="17" charset="-128"/>
                <a:ea typeface="ＭＳ 明朝" panose="02020609040205080304" pitchFamily="17" charset="-128"/>
              </a:rPr>
              <a:t>8</a:t>
            </a:r>
            <a:r>
              <a:rPr lang="ja-JP" altLang="en-US" sz="2400" dirty="0">
                <a:latin typeface="ＭＳ ゴシック" panose="020B0609070205080204" pitchFamily="49" charset="-128"/>
                <a:ea typeface="ＭＳ ゴシック" panose="020B0609070205080204" pitchFamily="49" charset="-128"/>
              </a:rPr>
              <a:t>人が</a:t>
            </a:r>
            <a:r>
              <a:rPr lang="en-US" altLang="ja-JP" sz="2400" dirty="0">
                <a:latin typeface="ＭＳ 明朝" panose="02020609040205080304" pitchFamily="17" charset="-128"/>
                <a:ea typeface="ＭＳ 明朝" panose="02020609040205080304" pitchFamily="17" charset="-128"/>
              </a:rPr>
              <a:t>1</a:t>
            </a:r>
            <a:r>
              <a:rPr lang="ja-JP" altLang="en-US" sz="2400" dirty="0">
                <a:latin typeface="ＭＳ ゴシック" panose="020B0609070205080204" pitchFamily="49" charset="-128"/>
                <a:ea typeface="ＭＳ ゴシック" panose="020B0609070205080204" pitchFamily="49" charset="-128"/>
              </a:rPr>
              <a:t>年間に学校の図書室から借りた本の冊数を調べたものである。</a:t>
            </a:r>
          </a:p>
        </p:txBody>
      </p:sp>
      <p:sp>
        <p:nvSpPr>
          <p:cNvPr id="16" name="正方形/長方形 15"/>
          <p:cNvSpPr/>
          <p:nvPr/>
        </p:nvSpPr>
        <p:spPr>
          <a:xfrm>
            <a:off x="2646000" y="1811092"/>
            <a:ext cx="3852000" cy="461665"/>
          </a:xfrm>
          <a:prstGeom prst="rect">
            <a:avLst/>
          </a:prstGeom>
          <a:ln>
            <a:solidFill>
              <a:schemeClr val="tx1"/>
            </a:solidFill>
          </a:ln>
        </p:spPr>
        <p:txBody>
          <a:bodyPr wrap="square">
            <a:spAutoFit/>
          </a:bodyPr>
          <a:lstStyle/>
          <a:p>
            <a:pPr algn="ctr"/>
            <a:r>
              <a:rPr lang="en-US" altLang="ja-JP" sz="2400" dirty="0">
                <a:latin typeface="ＭＳ 明朝" panose="02020609040205080304" pitchFamily="17" charset="-128"/>
                <a:ea typeface="ＭＳ 明朝" panose="02020609040205080304" pitchFamily="17" charset="-128"/>
              </a:rPr>
              <a:t>7</a:t>
            </a:r>
            <a:r>
              <a:rPr lang="ja-JP" altLang="en-US" sz="2400"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12</a:t>
            </a:r>
            <a:r>
              <a:rPr lang="ja-JP" altLang="en-US" sz="2400"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8</a:t>
            </a:r>
            <a:r>
              <a:rPr lang="ja-JP" altLang="en-US" sz="2400"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40</a:t>
            </a:r>
            <a:r>
              <a:rPr lang="ja-JP" altLang="en-US" sz="2400"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9</a:t>
            </a:r>
            <a:r>
              <a:rPr lang="ja-JP" altLang="en-US" sz="2400"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4</a:t>
            </a:r>
            <a:r>
              <a:rPr lang="ja-JP" altLang="en-US" sz="2400"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8</a:t>
            </a:r>
            <a:r>
              <a:rPr lang="ja-JP" altLang="en-US" sz="2400"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8</a:t>
            </a:r>
            <a:endParaRPr lang="ja-JP" altLang="en-US" sz="2400" dirty="0">
              <a:latin typeface="ＭＳ 明朝" panose="02020609040205080304" pitchFamily="17" charset="-128"/>
              <a:ea typeface="ＭＳ 明朝" panose="02020609040205080304" pitchFamily="17" charset="-128"/>
            </a:endParaRPr>
          </a:p>
        </p:txBody>
      </p:sp>
      <p:sp>
        <p:nvSpPr>
          <p:cNvPr id="17" name="正方形/長方形 16"/>
          <p:cNvSpPr/>
          <p:nvPr/>
        </p:nvSpPr>
        <p:spPr>
          <a:xfrm>
            <a:off x="971600" y="2670011"/>
            <a:ext cx="7848600" cy="1200329"/>
          </a:xfrm>
          <a:prstGeom prst="rect">
            <a:avLst/>
          </a:prstGeom>
        </p:spPr>
        <p:txBody>
          <a:bodyPr wrap="square">
            <a:spAutoFit/>
          </a:bodyPr>
          <a:lstStyle/>
          <a:p>
            <a:r>
              <a:rPr lang="en-US" altLang="ja-JP" sz="2400" dirty="0" smtClean="0">
                <a:latin typeface="ＭＳ ゴシック" panose="020B0609070205080204" pitchFamily="49" charset="-128"/>
                <a:ea typeface="ＭＳ ゴシック" panose="020B0609070205080204" pitchFamily="49" charset="-128"/>
              </a:rPr>
              <a:t>(1)</a:t>
            </a:r>
            <a:r>
              <a:rPr lang="ja-JP" altLang="en-US" sz="2400" dirty="0" smtClean="0">
                <a:latin typeface="ＭＳ ゴシック" panose="020B0609070205080204" pitchFamily="49" charset="-128"/>
                <a:ea typeface="ＭＳ ゴシック" panose="020B0609070205080204" pitchFamily="49" charset="-128"/>
              </a:rPr>
              <a:t>借りた本の冊数の平均値，中央値を求めなさい。</a:t>
            </a:r>
            <a:endParaRPr lang="en-US" altLang="ja-JP" sz="2400" dirty="0" smtClean="0">
              <a:latin typeface="ＭＳ ゴシック" panose="020B0609070205080204" pitchFamily="49" charset="-128"/>
              <a:ea typeface="ＭＳ ゴシック" panose="020B0609070205080204" pitchFamily="49" charset="-128"/>
            </a:endParaRPr>
          </a:p>
          <a:p>
            <a:r>
              <a:rPr lang="en-US" altLang="ja-JP" sz="2400" dirty="0" smtClean="0">
                <a:latin typeface="ＭＳ ゴシック" panose="020B0609070205080204" pitchFamily="49" charset="-128"/>
                <a:ea typeface="ＭＳ ゴシック" panose="020B0609070205080204" pitchFamily="49" charset="-128"/>
              </a:rPr>
              <a:t>(2)</a:t>
            </a:r>
            <a:r>
              <a:rPr lang="en-US" altLang="ja-JP" sz="2400" dirty="0" smtClean="0">
                <a:latin typeface="ＭＳ 明朝" panose="02020609040205080304" pitchFamily="17" charset="-128"/>
                <a:ea typeface="ＭＳ 明朝" panose="02020609040205080304" pitchFamily="17" charset="-128"/>
              </a:rPr>
              <a:t>40</a:t>
            </a:r>
            <a:r>
              <a:rPr lang="ja-JP" altLang="en-US" sz="2400" dirty="0">
                <a:latin typeface="ＭＳ ゴシック" panose="020B0609070205080204" pitchFamily="49" charset="-128"/>
                <a:ea typeface="ＭＳ ゴシック" panose="020B0609070205080204" pitchFamily="49" charset="-128"/>
              </a:rPr>
              <a:t>冊借りた生徒を</a:t>
            </a:r>
            <a:r>
              <a:rPr lang="ja-JP" altLang="en-US" sz="2400" dirty="0" smtClean="0">
                <a:latin typeface="ＭＳ ゴシック" panose="020B0609070205080204" pitchFamily="49" charset="-128"/>
                <a:ea typeface="ＭＳ ゴシック" panose="020B0609070205080204" pitchFamily="49" charset="-128"/>
              </a:rPr>
              <a:t>除いて，残り</a:t>
            </a:r>
            <a:r>
              <a:rPr lang="en-US" altLang="ja-JP" sz="2400" dirty="0" smtClean="0">
                <a:latin typeface="ＭＳ 明朝" panose="02020609040205080304" pitchFamily="17" charset="-128"/>
                <a:ea typeface="ＭＳ 明朝" panose="02020609040205080304" pitchFamily="17" charset="-128"/>
              </a:rPr>
              <a:t>7</a:t>
            </a:r>
            <a:r>
              <a:rPr lang="ja-JP" altLang="en-US" sz="2400" dirty="0" smtClean="0">
                <a:latin typeface="ＭＳ ゴシック" panose="020B0609070205080204" pitchFamily="49" charset="-128"/>
                <a:ea typeface="ＭＳ ゴシック" panose="020B0609070205080204" pitchFamily="49" charset="-128"/>
              </a:rPr>
              <a:t>人が借りた本の冊数の平均値，中央値を求めなさい。</a:t>
            </a:r>
            <a:endParaRPr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549175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71551" y="1164168"/>
            <a:ext cx="7848600" cy="461665"/>
          </a:xfrm>
          <a:prstGeom prst="rect">
            <a:avLst/>
          </a:prstGeom>
        </p:spPr>
        <p:txBody>
          <a:bodyPr wrap="square">
            <a:spAutoFit/>
          </a:bodyPr>
          <a:lstStyle/>
          <a:p>
            <a:r>
              <a:rPr lang="en-US" altLang="ja-JP" sz="2400" dirty="0">
                <a:latin typeface="ＭＳ ゴシック" panose="020B0609070205080204" pitchFamily="49" charset="-128"/>
                <a:ea typeface="ＭＳ ゴシック" panose="020B0609070205080204" pitchFamily="49" charset="-128"/>
              </a:rPr>
              <a:t>(1) </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借りた本の冊数の平均値，中央値を求めなさい。</a:t>
            </a:r>
            <a:endParaRPr lang="ja-JP" altLang="en-US" sz="2400" dirty="0">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395536" y="1668224"/>
            <a:ext cx="2052485" cy="461665"/>
          </a:xfrm>
          <a:prstGeom prst="rect">
            <a:avLst/>
          </a:prstGeom>
        </p:spPr>
        <p:txBody>
          <a:bodyPr wrap="none">
            <a:spAutoFit/>
          </a:bodyPr>
          <a:lstStyle/>
          <a:p>
            <a:pPr marL="630555">
              <a:spcAft>
                <a:spcPts val="0"/>
              </a:spcAft>
            </a:pPr>
            <a:r>
              <a:rPr lang="ja-JP" altLang="ja-JP" sz="2400" b="1" kern="0" dirty="0">
                <a:solidFill>
                  <a:srgbClr val="FF0000"/>
                </a:solidFill>
                <a:latin typeface="ＭＳ ゴシック" panose="020B0609070205080204" pitchFamily="49" charset="-128"/>
                <a:ea typeface="ＭＳ ゴシック" panose="020B0609070205080204" pitchFamily="49" charset="-128"/>
                <a:cs typeface="HiraKakuStd-W5-Identity-H"/>
              </a:rPr>
              <a:t>平均値</a:t>
            </a:r>
            <a:r>
              <a:rPr lang="ja-JP" altLang="ja-JP" sz="2400" kern="0" dirty="0">
                <a:latin typeface="ＭＳ ゴシック" panose="020B0609070205080204" pitchFamily="49" charset="-128"/>
                <a:ea typeface="ＭＳ ゴシック" panose="020B0609070205080204" pitchFamily="49" charset="-128"/>
                <a:cs typeface="HiraMinPro-W3-Identity-H"/>
              </a:rPr>
              <a:t>は</a:t>
            </a:r>
            <a:endParaRPr lang="ja-JP" altLang="ja-JP" sz="2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884" y="2172280"/>
            <a:ext cx="4046220" cy="617220"/>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821" y="2779196"/>
            <a:ext cx="737235" cy="617220"/>
          </a:xfrm>
          <a:prstGeom prst="rect">
            <a:avLst/>
          </a:prstGeom>
        </p:spPr>
      </p:pic>
      <p:sp>
        <p:nvSpPr>
          <p:cNvPr id="7" name="正方形/長方形 6"/>
          <p:cNvSpPr/>
          <p:nvPr/>
        </p:nvSpPr>
        <p:spPr>
          <a:xfrm>
            <a:off x="502125" y="3396416"/>
            <a:ext cx="5438027" cy="461665"/>
          </a:xfrm>
          <a:prstGeom prst="rect">
            <a:avLst/>
          </a:prstGeom>
        </p:spPr>
        <p:txBody>
          <a:bodyPr wrap="none">
            <a:spAutoFit/>
          </a:bodyPr>
          <a:lstStyle/>
          <a:p>
            <a:pPr marL="630555">
              <a:spcAft>
                <a:spcPts val="0"/>
              </a:spcAft>
            </a:pPr>
            <a:r>
              <a:rPr lang="ja-JP" altLang="ja-JP" sz="2400" kern="0" dirty="0">
                <a:latin typeface="ＭＳ ゴシック" panose="020B0609070205080204" pitchFamily="49" charset="-128"/>
                <a:ea typeface="ＭＳ ゴシック" panose="020B0609070205080204" pitchFamily="49" charset="-128"/>
                <a:cs typeface="HiraMinPro-W3-Identity-H"/>
              </a:rPr>
              <a:t>データの値を小さい順に並べると</a:t>
            </a:r>
            <a:endParaRPr lang="ja-JP" altLang="ja-JP" sz="2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8" name="正方形/長方形 7"/>
          <p:cNvSpPr/>
          <p:nvPr/>
        </p:nvSpPr>
        <p:spPr>
          <a:xfrm>
            <a:off x="539552" y="3900472"/>
            <a:ext cx="5130251" cy="461665"/>
          </a:xfrm>
          <a:prstGeom prst="rect">
            <a:avLst/>
          </a:prstGeom>
        </p:spPr>
        <p:txBody>
          <a:bodyPr wrap="none">
            <a:spAutoFit/>
          </a:bodyPr>
          <a:lstStyle/>
          <a:p>
            <a:pPr marL="630555">
              <a:spcAft>
                <a:spcPts val="0"/>
              </a:spcAft>
            </a:pPr>
            <a:r>
              <a:rPr lang="ja-JP" altLang="en-US" sz="2400" kern="0" dirty="0" smtClean="0">
                <a:latin typeface="ＭＳ 明朝" panose="02020609040205080304" pitchFamily="17" charset="-128"/>
                <a:ea typeface="ＭＳ 明朝" panose="02020609040205080304" pitchFamily="17" charset="-128"/>
                <a:cs typeface="TSMath-Roman"/>
              </a:rPr>
              <a:t>　　</a:t>
            </a:r>
            <a:r>
              <a:rPr lang="en-US" altLang="ja-JP" sz="2400" kern="0" dirty="0" smtClean="0">
                <a:latin typeface="ＭＳ 明朝" panose="02020609040205080304" pitchFamily="17" charset="-128"/>
                <a:ea typeface="ＭＳ 明朝" panose="02020609040205080304" pitchFamily="17" charset="-128"/>
                <a:cs typeface="TSMath-Roman"/>
              </a:rPr>
              <a:t>4</a:t>
            </a:r>
            <a:r>
              <a:rPr lang="ja-JP" altLang="ja-JP" sz="2400" kern="0" dirty="0">
                <a:latin typeface="ＭＳ 明朝" panose="02020609040205080304" pitchFamily="17" charset="-128"/>
                <a:ea typeface="ＭＳ 明朝" panose="02020609040205080304" pitchFamily="17" charset="-128"/>
                <a:cs typeface="TSMath-Roman"/>
              </a:rPr>
              <a:t>　</a:t>
            </a:r>
            <a:r>
              <a:rPr lang="en-US" altLang="ja-JP" sz="2400" kern="0" dirty="0">
                <a:latin typeface="ＭＳ 明朝" panose="02020609040205080304" pitchFamily="17" charset="-128"/>
                <a:ea typeface="ＭＳ 明朝" panose="02020609040205080304" pitchFamily="17" charset="-128"/>
                <a:cs typeface="TSMath-Roman"/>
              </a:rPr>
              <a:t>7</a:t>
            </a:r>
            <a:r>
              <a:rPr lang="ja-JP" altLang="ja-JP" sz="2400" kern="0" dirty="0">
                <a:latin typeface="ＭＳ 明朝" panose="02020609040205080304" pitchFamily="17" charset="-128"/>
                <a:ea typeface="ＭＳ 明朝" panose="02020609040205080304" pitchFamily="17" charset="-128"/>
                <a:cs typeface="TSMath-Roman"/>
              </a:rPr>
              <a:t>　</a:t>
            </a:r>
            <a:r>
              <a:rPr lang="en-US" altLang="ja-JP" sz="2400" kern="0" dirty="0">
                <a:latin typeface="ＭＳ 明朝" panose="02020609040205080304" pitchFamily="17" charset="-128"/>
                <a:ea typeface="ＭＳ 明朝" panose="02020609040205080304" pitchFamily="17" charset="-128"/>
                <a:cs typeface="TSMath-Roman"/>
              </a:rPr>
              <a:t>8</a:t>
            </a:r>
            <a:r>
              <a:rPr lang="ja-JP" altLang="ja-JP" sz="2400" kern="0" dirty="0">
                <a:latin typeface="ＭＳ 明朝" panose="02020609040205080304" pitchFamily="17" charset="-128"/>
                <a:ea typeface="ＭＳ 明朝" panose="02020609040205080304" pitchFamily="17" charset="-128"/>
                <a:cs typeface="TSMath-Roman"/>
              </a:rPr>
              <a:t>　</a:t>
            </a:r>
            <a:r>
              <a:rPr lang="en-US" altLang="ja-JP" sz="2400" kern="0" dirty="0">
                <a:latin typeface="ＭＳ 明朝" panose="02020609040205080304" pitchFamily="17" charset="-128"/>
                <a:ea typeface="ＭＳ 明朝" panose="02020609040205080304" pitchFamily="17" charset="-128"/>
                <a:cs typeface="TSMath-Roman"/>
              </a:rPr>
              <a:t>8</a:t>
            </a:r>
            <a:r>
              <a:rPr lang="ja-JP" altLang="ja-JP" sz="2400" kern="0" dirty="0">
                <a:latin typeface="ＭＳ 明朝" panose="02020609040205080304" pitchFamily="17" charset="-128"/>
                <a:ea typeface="ＭＳ 明朝" panose="02020609040205080304" pitchFamily="17" charset="-128"/>
                <a:cs typeface="TSMath-Roman"/>
              </a:rPr>
              <a:t>　</a:t>
            </a:r>
            <a:r>
              <a:rPr lang="en-US" altLang="ja-JP" sz="2400" kern="0" dirty="0">
                <a:latin typeface="ＭＳ 明朝" panose="02020609040205080304" pitchFamily="17" charset="-128"/>
                <a:ea typeface="ＭＳ 明朝" panose="02020609040205080304" pitchFamily="17" charset="-128"/>
                <a:cs typeface="TSMath-Roman"/>
              </a:rPr>
              <a:t>8</a:t>
            </a:r>
            <a:r>
              <a:rPr lang="ja-JP" altLang="ja-JP" sz="2400" kern="0" dirty="0">
                <a:latin typeface="ＭＳ 明朝" panose="02020609040205080304" pitchFamily="17" charset="-128"/>
                <a:ea typeface="ＭＳ 明朝" panose="02020609040205080304" pitchFamily="17" charset="-128"/>
                <a:cs typeface="TSMath-Roman"/>
              </a:rPr>
              <a:t>　</a:t>
            </a:r>
            <a:r>
              <a:rPr lang="en-US" altLang="ja-JP" sz="2400" kern="0" dirty="0">
                <a:latin typeface="ＭＳ 明朝" panose="02020609040205080304" pitchFamily="17" charset="-128"/>
                <a:ea typeface="ＭＳ 明朝" panose="02020609040205080304" pitchFamily="17" charset="-128"/>
                <a:cs typeface="TSMath-Roman"/>
              </a:rPr>
              <a:t>9</a:t>
            </a:r>
            <a:r>
              <a:rPr lang="ja-JP" altLang="ja-JP" sz="2400" kern="0" dirty="0">
                <a:latin typeface="ＭＳ 明朝" panose="02020609040205080304" pitchFamily="17" charset="-128"/>
                <a:ea typeface="ＭＳ 明朝" panose="02020609040205080304" pitchFamily="17" charset="-128"/>
                <a:cs typeface="TSMath-Roman"/>
              </a:rPr>
              <a:t>　</a:t>
            </a:r>
            <a:r>
              <a:rPr lang="en-US" altLang="ja-JP" sz="2400" kern="0" dirty="0">
                <a:latin typeface="ＭＳ 明朝" panose="02020609040205080304" pitchFamily="17" charset="-128"/>
                <a:ea typeface="ＭＳ 明朝" panose="02020609040205080304" pitchFamily="17" charset="-128"/>
                <a:cs typeface="TSMath-Roman"/>
              </a:rPr>
              <a:t>12</a:t>
            </a:r>
            <a:r>
              <a:rPr lang="ja-JP" altLang="ja-JP" sz="2400" kern="0" dirty="0">
                <a:latin typeface="ＭＳ 明朝" panose="02020609040205080304" pitchFamily="17" charset="-128"/>
                <a:ea typeface="ＭＳ 明朝" panose="02020609040205080304" pitchFamily="17" charset="-128"/>
                <a:cs typeface="TSMath-Roman"/>
              </a:rPr>
              <a:t>　</a:t>
            </a:r>
            <a:r>
              <a:rPr lang="en-US" altLang="ja-JP" sz="2400" kern="0" dirty="0">
                <a:latin typeface="ＭＳ 明朝" panose="02020609040205080304" pitchFamily="17" charset="-128"/>
                <a:ea typeface="ＭＳ 明朝" panose="02020609040205080304" pitchFamily="17" charset="-128"/>
                <a:cs typeface="TSMath-Roman"/>
              </a:rPr>
              <a:t>40</a:t>
            </a:r>
            <a:endParaRPr lang="ja-JP" alt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9" name="正方形/長方形 8"/>
          <p:cNvSpPr/>
          <p:nvPr/>
        </p:nvSpPr>
        <p:spPr>
          <a:xfrm>
            <a:off x="502124" y="4404528"/>
            <a:ext cx="7670275" cy="461665"/>
          </a:xfrm>
          <a:prstGeom prst="rect">
            <a:avLst/>
          </a:prstGeom>
        </p:spPr>
        <p:txBody>
          <a:bodyPr wrap="square">
            <a:spAutoFit/>
          </a:bodyPr>
          <a:lstStyle/>
          <a:p>
            <a:pPr marL="630555">
              <a:spcAft>
                <a:spcPts val="0"/>
              </a:spcAft>
            </a:pPr>
            <a:r>
              <a:rPr lang="ja-JP" altLang="ja-JP" sz="2400" b="1" kern="0" dirty="0">
                <a:solidFill>
                  <a:srgbClr val="FF0000"/>
                </a:solidFill>
                <a:latin typeface="ＭＳ ゴシック" panose="020B0609070205080204" pitchFamily="49" charset="-128"/>
                <a:ea typeface="ＭＳ ゴシック" panose="020B0609070205080204" pitchFamily="49" charset="-128"/>
                <a:cs typeface="HiraKakuStd-W5-Identity-H"/>
              </a:rPr>
              <a:t>中央値</a:t>
            </a:r>
            <a:r>
              <a:rPr lang="ja-JP" altLang="ja-JP" sz="2400" kern="0" dirty="0">
                <a:latin typeface="ＭＳ ゴシック" panose="020B0609070205080204" pitchFamily="49" charset="-128"/>
                <a:ea typeface="ＭＳ ゴシック" panose="020B0609070205080204" pitchFamily="49" charset="-128"/>
                <a:cs typeface="HiraMinPro-W3-Identity-H"/>
              </a:rPr>
              <a:t>は，</a:t>
            </a:r>
            <a:r>
              <a:rPr lang="en-US" altLang="ja-JP" sz="2400" kern="0" dirty="0">
                <a:latin typeface="ＭＳ 明朝" panose="02020609040205080304" pitchFamily="17" charset="-128"/>
                <a:ea typeface="ＭＳ 明朝" panose="02020609040205080304" pitchFamily="17" charset="-128"/>
                <a:cs typeface="TSMath-Roman"/>
              </a:rPr>
              <a:t>4</a:t>
            </a:r>
            <a:r>
              <a:rPr lang="ja-JP" altLang="ja-JP" sz="2400" kern="0" dirty="0">
                <a:latin typeface="ＭＳ ゴシック" panose="020B0609070205080204" pitchFamily="49" charset="-128"/>
                <a:ea typeface="ＭＳ ゴシック" panose="020B0609070205080204" pitchFamily="49" charset="-128"/>
                <a:cs typeface="HiraMinPro-W3-Identity-H"/>
              </a:rPr>
              <a:t>番目と</a:t>
            </a:r>
            <a:r>
              <a:rPr lang="en-US" altLang="ja-JP" sz="2400" kern="0" dirty="0">
                <a:latin typeface="ＭＳ 明朝" panose="02020609040205080304" pitchFamily="17" charset="-128"/>
                <a:ea typeface="ＭＳ 明朝" panose="02020609040205080304" pitchFamily="17" charset="-128"/>
                <a:cs typeface="TSMath-Roman"/>
              </a:rPr>
              <a:t>5</a:t>
            </a:r>
            <a:r>
              <a:rPr lang="ja-JP" altLang="ja-JP" sz="2400" kern="0" dirty="0">
                <a:latin typeface="ＭＳ ゴシック" panose="020B0609070205080204" pitchFamily="49" charset="-128"/>
                <a:ea typeface="ＭＳ ゴシック" panose="020B0609070205080204" pitchFamily="49" charset="-128"/>
                <a:cs typeface="HiraMinPro-W3-Identity-H"/>
              </a:rPr>
              <a:t>番目の平均値であるから</a:t>
            </a:r>
            <a:endParaRPr lang="ja-JP" altLang="ja-JP" sz="2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8010" y="4980592"/>
            <a:ext cx="2031683" cy="608648"/>
          </a:xfrm>
          <a:prstGeom prst="rect">
            <a:avLst/>
          </a:prstGeom>
        </p:spPr>
      </p:pic>
      <p:sp>
        <p:nvSpPr>
          <p:cNvPr id="11" name="テキスト ボックス 10"/>
          <p:cNvSpPr txBox="1"/>
          <p:nvPr/>
        </p:nvSpPr>
        <p:spPr>
          <a:xfrm>
            <a:off x="2634909" y="2845363"/>
            <a:ext cx="1649059" cy="461665"/>
          </a:xfrm>
          <a:prstGeom prst="rect">
            <a:avLst/>
          </a:prstGeom>
          <a:noFill/>
        </p:spPr>
        <p:txBody>
          <a:bodyPr wrap="square" rtlCol="0">
            <a:spAutoFit/>
          </a:bodyPr>
          <a:lstStyle/>
          <a:p>
            <a:r>
              <a:rPr lang="ja-JP" altLang="en-US" sz="2400" dirty="0">
                <a:latin typeface="ＭＳ 明朝" panose="02020609040205080304" pitchFamily="17" charset="-128"/>
                <a:ea typeface="ＭＳ 明朝" panose="02020609040205080304" pitchFamily="17" charset="-128"/>
              </a:rPr>
              <a:t>＝</a:t>
            </a:r>
            <a:r>
              <a:rPr lang="en-US" altLang="ja-JP" sz="2400" b="1" dirty="0">
                <a:solidFill>
                  <a:srgbClr val="FF0000"/>
                </a:solidFill>
                <a:latin typeface="ＭＳ 明朝" panose="02020609040205080304" pitchFamily="17" charset="-128"/>
                <a:ea typeface="ＭＳ 明朝" panose="02020609040205080304" pitchFamily="17" charset="-128"/>
              </a:rPr>
              <a:t>12 (</a:t>
            </a:r>
            <a:r>
              <a:rPr lang="ja-JP" altLang="en-US" sz="2400" b="1" dirty="0">
                <a:solidFill>
                  <a:srgbClr val="FF0000"/>
                </a:solidFill>
                <a:latin typeface="ＭＳ ゴシック" panose="020B0609070205080204" pitchFamily="49" charset="-128"/>
                <a:ea typeface="ＭＳ ゴシック" panose="020B0609070205080204" pitchFamily="49" charset="-128"/>
              </a:rPr>
              <a:t>冊</a:t>
            </a:r>
            <a:r>
              <a:rPr lang="en-US" altLang="ja-JP" sz="2400" b="1" dirty="0">
                <a:solidFill>
                  <a:srgbClr val="FF0000"/>
                </a:solidFill>
                <a:latin typeface="ＭＳ 明朝" panose="02020609040205080304" pitchFamily="17" charset="-128"/>
                <a:ea typeface="ＭＳ 明朝" panose="02020609040205080304" pitchFamily="17" charset="-128"/>
              </a:rPr>
              <a:t>)</a:t>
            </a:r>
          </a:p>
        </p:txBody>
      </p:sp>
      <p:sp>
        <p:nvSpPr>
          <p:cNvPr id="12" name="テキスト ボックス 11"/>
          <p:cNvSpPr txBox="1"/>
          <p:nvPr/>
        </p:nvSpPr>
        <p:spPr>
          <a:xfrm>
            <a:off x="2987824" y="5085184"/>
            <a:ext cx="1080120" cy="461665"/>
          </a:xfrm>
          <a:prstGeom prst="rect">
            <a:avLst/>
          </a:prstGeom>
          <a:solidFill>
            <a:schemeClr val="bg1"/>
          </a:solidFill>
        </p:spPr>
        <p:txBody>
          <a:bodyPr wrap="square" rtlCol="0">
            <a:spAutoFit/>
          </a:bodyPr>
          <a:lstStyle/>
          <a:p>
            <a:r>
              <a:rPr kumimoji="1" lang="en-US" altLang="ja-JP" sz="2400" b="1" dirty="0" smtClean="0">
                <a:solidFill>
                  <a:srgbClr val="FF0000"/>
                </a:solidFill>
                <a:latin typeface="ＭＳ 明朝" panose="02020609040205080304" pitchFamily="17" charset="-128"/>
                <a:ea typeface="ＭＳ 明朝" panose="02020609040205080304" pitchFamily="17" charset="-128"/>
              </a:rPr>
              <a:t>8(</a:t>
            </a:r>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冊</a:t>
            </a:r>
            <a:r>
              <a:rPr kumimoji="1" lang="en-US" altLang="ja-JP" sz="2400" b="1" dirty="0" smtClean="0">
                <a:solidFill>
                  <a:srgbClr val="FF0000"/>
                </a:solidFill>
                <a:latin typeface="ＭＳ 明朝" panose="02020609040205080304" pitchFamily="17" charset="-128"/>
                <a:ea typeface="ＭＳ 明朝" panose="02020609040205080304" pitchFamily="17" charset="-128"/>
              </a:rPr>
              <a:t>)</a:t>
            </a:r>
            <a:endParaRPr kumimoji="1" lang="ja-JP" altLang="en-US" sz="2400" b="1" dirty="0">
              <a:solidFill>
                <a:srgbClr val="FF0000"/>
              </a:solidFill>
              <a:latin typeface="ＭＳ 明朝" panose="02020609040205080304" pitchFamily="17" charset="-128"/>
              <a:ea typeface="ＭＳ 明朝" panose="02020609040205080304" pitchFamily="17" charset="-128"/>
            </a:endParaRPr>
          </a:p>
        </p:txBody>
      </p:sp>
      <p:pic>
        <p:nvPicPr>
          <p:cNvPr id="13" name="図 12">
            <a:hlinkClick r:id="" action="ppaction://hlinkshowjump?jump=previousslid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100464" y="6021360"/>
            <a:ext cx="648000" cy="648000"/>
          </a:xfrm>
          <a:prstGeom prst="rect">
            <a:avLst/>
          </a:prstGeom>
        </p:spPr>
      </p:pic>
    </p:spTree>
    <p:extLst>
      <p:ext uri="{BB962C8B-B14F-4D97-AF65-F5344CB8AC3E}">
        <p14:creationId xmlns:p14="http://schemas.microsoft.com/office/powerpoint/2010/main" val="22614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7"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5837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2" name="正方形/長方形 1"/>
          <p:cNvSpPr/>
          <p:nvPr/>
        </p:nvSpPr>
        <p:spPr>
          <a:xfrm>
            <a:off x="971550" y="260648"/>
            <a:ext cx="7848600" cy="830997"/>
          </a:xfrm>
          <a:prstGeom prst="rect">
            <a:avLst/>
          </a:prstGeom>
        </p:spPr>
        <p:txBody>
          <a:bodyPr wrap="square">
            <a:spAutoFit/>
          </a:bodyPr>
          <a:lstStyle/>
          <a:p>
            <a:pPr algn="just">
              <a:spcAft>
                <a:spcPts val="0"/>
              </a:spcAft>
            </a:pPr>
            <a:r>
              <a:rPr lang="en-US" altLang="ja-JP" sz="2400" dirty="0">
                <a:latin typeface="+mn-ea"/>
              </a:rPr>
              <a:t>(</a:t>
            </a:r>
            <a:r>
              <a:rPr lang="en-US" altLang="ja-JP" sz="2400" dirty="0">
                <a:latin typeface="ＭＳ ゴシック" panose="020B0609070205080204" pitchFamily="49" charset="-128"/>
                <a:ea typeface="ＭＳ ゴシック" panose="020B0609070205080204" pitchFamily="49" charset="-128"/>
              </a:rPr>
              <a:t>2</a:t>
            </a:r>
            <a:r>
              <a:rPr lang="en-US" altLang="ja-JP" sz="2400" dirty="0">
                <a:latin typeface="+mn-ea"/>
              </a:rPr>
              <a:t>)</a:t>
            </a:r>
            <a:r>
              <a:rPr lang="ja-JP" altLang="en-US" sz="2400" dirty="0">
                <a:latin typeface="+mn-ea"/>
              </a:rPr>
              <a:t> </a:t>
            </a:r>
            <a:r>
              <a:rPr lang="en-US" altLang="ja-JP" sz="2400" kern="100" dirty="0">
                <a:latin typeface="ＭＳ 明朝" panose="02020609040205080304" pitchFamily="17" charset="-128"/>
                <a:ea typeface="ＭＳ 明朝" panose="02020609040205080304" pitchFamily="17" charset="-128"/>
                <a:cs typeface="Times New Roman" panose="02020603050405020304" pitchFamily="18" charset="0"/>
              </a:rPr>
              <a:t>40</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冊借りた生徒を除いて，残り</a:t>
            </a:r>
            <a:r>
              <a:rPr lang="en-US" altLang="ja-JP" sz="2400" kern="100" dirty="0">
                <a:latin typeface="Century" panose="02040604050505020304" pitchFamily="18" charset="0"/>
                <a:ea typeface="ＭＳ 明朝" panose="02020609040205080304" pitchFamily="17" charset="-128"/>
                <a:cs typeface="Times New Roman" panose="02020603050405020304" pitchFamily="18" charset="0"/>
              </a:rPr>
              <a:t>7</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人が借りた本の</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冊数</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の</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平均値，中央値を求めなさい。</a:t>
            </a:r>
          </a:p>
        </p:txBody>
      </p:sp>
      <p:sp>
        <p:nvSpPr>
          <p:cNvPr id="17" name="正方形/長方形 16"/>
          <p:cNvSpPr/>
          <p:nvPr/>
        </p:nvSpPr>
        <p:spPr>
          <a:xfrm>
            <a:off x="323528" y="1163653"/>
            <a:ext cx="2121892" cy="461665"/>
          </a:xfrm>
          <a:prstGeom prst="rect">
            <a:avLst/>
          </a:prstGeom>
        </p:spPr>
        <p:txBody>
          <a:bodyPr wrap="square">
            <a:spAutoFit/>
          </a:bodyPr>
          <a:lstStyle/>
          <a:p>
            <a:pPr marL="630555">
              <a:spcAft>
                <a:spcPts val="0"/>
              </a:spcAft>
            </a:pPr>
            <a:r>
              <a:rPr lang="ja-JP" altLang="ja-JP" sz="2400" b="1" kern="0" dirty="0">
                <a:solidFill>
                  <a:srgbClr val="FF0000"/>
                </a:solidFill>
                <a:latin typeface="ＭＳ ゴシック" panose="020B0609070205080204" pitchFamily="49" charset="-128"/>
                <a:ea typeface="ＭＳ ゴシック" panose="020B0609070205080204" pitchFamily="49" charset="-128"/>
                <a:cs typeface="HiraKakuStd-W5-Identity-H"/>
              </a:rPr>
              <a:t>平均値</a:t>
            </a:r>
            <a:r>
              <a:rPr lang="ja-JP" altLang="ja-JP" sz="2400" kern="0" dirty="0">
                <a:latin typeface="ＭＳ ゴシック" panose="020B0609070205080204" pitchFamily="49" charset="-128"/>
                <a:ea typeface="ＭＳ ゴシック" panose="020B0609070205080204" pitchFamily="49" charset="-128"/>
                <a:cs typeface="HiraMinPro-W3-Identity-H"/>
              </a:rPr>
              <a:t>は</a:t>
            </a:r>
            <a:endParaRPr lang="ja-JP" altLang="ja-JP" sz="2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696726"/>
            <a:ext cx="3386138" cy="61722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517" y="2313946"/>
            <a:ext cx="737235" cy="617220"/>
          </a:xfrm>
          <a:prstGeom prst="rect">
            <a:avLst/>
          </a:prstGeom>
        </p:spPr>
      </p:pic>
      <p:sp>
        <p:nvSpPr>
          <p:cNvPr id="5" name="正方形/長方形 4"/>
          <p:cNvSpPr/>
          <p:nvPr/>
        </p:nvSpPr>
        <p:spPr>
          <a:xfrm>
            <a:off x="611146" y="3140968"/>
            <a:ext cx="2232662" cy="461665"/>
          </a:xfrm>
          <a:prstGeom prst="rect">
            <a:avLst/>
          </a:prstGeom>
        </p:spPr>
        <p:txBody>
          <a:bodyPr wrap="none">
            <a:spAutoFit/>
          </a:bodyPr>
          <a:lstStyle/>
          <a:p>
            <a:pPr marL="630555" indent="178435">
              <a:spcAft>
                <a:spcPts val="0"/>
              </a:spcAft>
            </a:pPr>
            <a:r>
              <a:rPr lang="ja-JP" altLang="ja-JP" sz="2400" kern="0" dirty="0">
                <a:latin typeface="Century" panose="02040604050505020304" pitchFamily="18" charset="0"/>
                <a:ea typeface="ＭＳ 明朝" panose="02020609040205080304" pitchFamily="17" charset="-128"/>
                <a:cs typeface="TSMath-Roman"/>
              </a:rPr>
              <a:t>＝</a:t>
            </a:r>
            <a:r>
              <a:rPr lang="en-US" altLang="ja-JP" sz="2400" b="1" kern="0" dirty="0">
                <a:solidFill>
                  <a:srgbClr val="FF0000"/>
                </a:solidFill>
                <a:latin typeface="ＭＳ 明朝" panose="02020609040205080304" pitchFamily="17" charset="-128"/>
                <a:ea typeface="ＭＳ 明朝" panose="02020609040205080304" pitchFamily="17" charset="-128"/>
                <a:cs typeface="TSMath-Bold"/>
              </a:rPr>
              <a:t>8 (</a:t>
            </a:r>
            <a:r>
              <a:rPr lang="ja-JP" altLang="ja-JP" sz="2400" b="1" kern="0" dirty="0">
                <a:solidFill>
                  <a:srgbClr val="FF0000"/>
                </a:solidFill>
                <a:latin typeface="ＭＳ ゴシック" panose="020B0609070205080204" pitchFamily="49" charset="-128"/>
                <a:ea typeface="ＭＳ ゴシック" panose="020B0609070205080204" pitchFamily="49" charset="-128"/>
                <a:cs typeface="HiraKakuStd-W5-Identity-H"/>
              </a:rPr>
              <a:t>冊</a:t>
            </a:r>
            <a:r>
              <a:rPr lang="en-US" altLang="ja-JP" sz="2400" b="1" kern="0" dirty="0">
                <a:solidFill>
                  <a:srgbClr val="FF0000"/>
                </a:solidFill>
                <a:latin typeface="ＭＳ 明朝" panose="02020609040205080304" pitchFamily="17" charset="-128"/>
                <a:ea typeface="ＭＳ 明朝" panose="02020609040205080304" pitchFamily="17" charset="-128"/>
                <a:cs typeface="TSMath-Bold"/>
              </a:rPr>
              <a:t>)</a:t>
            </a:r>
            <a:endParaRPr lang="ja-JP" altLang="ja-JP" sz="24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正方形/長方形 5"/>
          <p:cNvSpPr/>
          <p:nvPr/>
        </p:nvSpPr>
        <p:spPr>
          <a:xfrm>
            <a:off x="323528" y="3831431"/>
            <a:ext cx="5438027" cy="461665"/>
          </a:xfrm>
          <a:prstGeom prst="rect">
            <a:avLst/>
          </a:prstGeom>
        </p:spPr>
        <p:txBody>
          <a:bodyPr wrap="none">
            <a:spAutoFit/>
          </a:bodyPr>
          <a:lstStyle/>
          <a:p>
            <a:pPr marL="630555">
              <a:spcAft>
                <a:spcPts val="0"/>
              </a:spcAft>
            </a:pPr>
            <a:r>
              <a:rPr lang="ja-JP" altLang="ja-JP" sz="2400" kern="0" dirty="0">
                <a:latin typeface="ＭＳ ゴシック" panose="020B0609070205080204" pitchFamily="49" charset="-128"/>
                <a:ea typeface="ＭＳ ゴシック" panose="020B0609070205080204" pitchFamily="49" charset="-128"/>
                <a:cs typeface="HiraMinPro-W3-Identity-H"/>
              </a:rPr>
              <a:t>データの値を小さい順に並べると</a:t>
            </a:r>
            <a:endParaRPr lang="ja-JP" altLang="ja-JP" sz="2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 name="正方形/長方形 6"/>
          <p:cNvSpPr/>
          <p:nvPr/>
        </p:nvSpPr>
        <p:spPr>
          <a:xfrm>
            <a:off x="611560" y="4263479"/>
            <a:ext cx="4206921" cy="461665"/>
          </a:xfrm>
          <a:prstGeom prst="rect">
            <a:avLst/>
          </a:prstGeom>
        </p:spPr>
        <p:txBody>
          <a:bodyPr wrap="none">
            <a:spAutoFit/>
          </a:bodyPr>
          <a:lstStyle/>
          <a:p>
            <a:pPr marL="630555">
              <a:spcAft>
                <a:spcPts val="0"/>
              </a:spcAft>
            </a:pPr>
            <a:r>
              <a:rPr lang="ja-JP" altLang="en-US" sz="2400" kern="0" dirty="0" smtClean="0">
                <a:latin typeface="ＭＳ 明朝" panose="02020609040205080304" pitchFamily="17" charset="-128"/>
                <a:ea typeface="ＭＳ 明朝" panose="02020609040205080304" pitchFamily="17" charset="-128"/>
                <a:cs typeface="TSMath-Roman"/>
              </a:rPr>
              <a:t>　</a:t>
            </a:r>
            <a:r>
              <a:rPr lang="en-US" altLang="ja-JP" sz="2400" kern="0" dirty="0" smtClean="0">
                <a:latin typeface="ＭＳ 明朝" panose="02020609040205080304" pitchFamily="17" charset="-128"/>
                <a:ea typeface="ＭＳ 明朝" panose="02020609040205080304" pitchFamily="17" charset="-128"/>
                <a:cs typeface="TSMath-Roman"/>
              </a:rPr>
              <a:t>4</a:t>
            </a:r>
            <a:r>
              <a:rPr lang="ja-JP" altLang="ja-JP" sz="2400" kern="0" dirty="0">
                <a:latin typeface="ＭＳ 明朝" panose="02020609040205080304" pitchFamily="17" charset="-128"/>
                <a:ea typeface="ＭＳ 明朝" panose="02020609040205080304" pitchFamily="17" charset="-128"/>
                <a:cs typeface="TSMath-Roman"/>
              </a:rPr>
              <a:t>　</a:t>
            </a:r>
            <a:r>
              <a:rPr lang="en-US" altLang="ja-JP" sz="2400" kern="0" dirty="0">
                <a:latin typeface="ＭＳ 明朝" panose="02020609040205080304" pitchFamily="17" charset="-128"/>
                <a:ea typeface="ＭＳ 明朝" panose="02020609040205080304" pitchFamily="17" charset="-128"/>
                <a:cs typeface="TSMath-Roman"/>
              </a:rPr>
              <a:t>7</a:t>
            </a:r>
            <a:r>
              <a:rPr lang="ja-JP" altLang="ja-JP" sz="2400" kern="0" dirty="0">
                <a:latin typeface="ＭＳ 明朝" panose="02020609040205080304" pitchFamily="17" charset="-128"/>
                <a:ea typeface="ＭＳ 明朝" panose="02020609040205080304" pitchFamily="17" charset="-128"/>
                <a:cs typeface="TSMath-Roman"/>
              </a:rPr>
              <a:t>　</a:t>
            </a:r>
            <a:r>
              <a:rPr lang="en-US" altLang="ja-JP" sz="2400" kern="0" dirty="0">
                <a:latin typeface="ＭＳ 明朝" panose="02020609040205080304" pitchFamily="17" charset="-128"/>
                <a:ea typeface="ＭＳ 明朝" panose="02020609040205080304" pitchFamily="17" charset="-128"/>
                <a:cs typeface="TSMath-Roman"/>
              </a:rPr>
              <a:t>8</a:t>
            </a:r>
            <a:r>
              <a:rPr lang="ja-JP" altLang="ja-JP" sz="2400" kern="0" dirty="0">
                <a:latin typeface="ＭＳ 明朝" panose="02020609040205080304" pitchFamily="17" charset="-128"/>
                <a:ea typeface="ＭＳ 明朝" panose="02020609040205080304" pitchFamily="17" charset="-128"/>
                <a:cs typeface="TSMath-Roman"/>
              </a:rPr>
              <a:t>　</a:t>
            </a:r>
            <a:r>
              <a:rPr lang="en-US" altLang="ja-JP" sz="2400" kern="0" dirty="0">
                <a:latin typeface="ＭＳ 明朝" panose="02020609040205080304" pitchFamily="17" charset="-128"/>
                <a:ea typeface="ＭＳ 明朝" panose="02020609040205080304" pitchFamily="17" charset="-128"/>
                <a:cs typeface="TSMath-Roman"/>
              </a:rPr>
              <a:t>8</a:t>
            </a:r>
            <a:r>
              <a:rPr lang="ja-JP" altLang="ja-JP" sz="2400" kern="0" dirty="0">
                <a:latin typeface="ＭＳ 明朝" panose="02020609040205080304" pitchFamily="17" charset="-128"/>
                <a:ea typeface="ＭＳ 明朝" panose="02020609040205080304" pitchFamily="17" charset="-128"/>
                <a:cs typeface="TSMath-Roman"/>
              </a:rPr>
              <a:t>　</a:t>
            </a:r>
            <a:r>
              <a:rPr lang="en-US" altLang="ja-JP" sz="2400" kern="0" dirty="0">
                <a:latin typeface="ＭＳ 明朝" panose="02020609040205080304" pitchFamily="17" charset="-128"/>
                <a:ea typeface="ＭＳ 明朝" panose="02020609040205080304" pitchFamily="17" charset="-128"/>
                <a:cs typeface="TSMath-Roman"/>
              </a:rPr>
              <a:t>8</a:t>
            </a:r>
            <a:r>
              <a:rPr lang="ja-JP" altLang="ja-JP" sz="2400" kern="0" dirty="0">
                <a:latin typeface="ＭＳ 明朝" panose="02020609040205080304" pitchFamily="17" charset="-128"/>
                <a:ea typeface="ＭＳ 明朝" panose="02020609040205080304" pitchFamily="17" charset="-128"/>
                <a:cs typeface="TSMath-Roman"/>
              </a:rPr>
              <a:t>　</a:t>
            </a:r>
            <a:r>
              <a:rPr lang="en-US" altLang="ja-JP" sz="2400" kern="0" dirty="0" smtClean="0">
                <a:latin typeface="ＭＳ 明朝" panose="02020609040205080304" pitchFamily="17" charset="-128"/>
                <a:ea typeface="ＭＳ 明朝" panose="02020609040205080304" pitchFamily="17" charset="-128"/>
                <a:cs typeface="TSMath-Roman"/>
              </a:rPr>
              <a:t>9</a:t>
            </a:r>
            <a:r>
              <a:rPr lang="ja-JP" altLang="en-US" sz="2400" kern="0" dirty="0">
                <a:latin typeface="ＭＳ 明朝" panose="02020609040205080304" pitchFamily="17" charset="-128"/>
                <a:ea typeface="ＭＳ 明朝" panose="02020609040205080304" pitchFamily="17" charset="-128"/>
                <a:cs typeface="TSMath-Roman"/>
              </a:rPr>
              <a:t>　</a:t>
            </a:r>
            <a:r>
              <a:rPr lang="en-US" altLang="ja-JP" sz="2400" kern="0" dirty="0" smtClean="0">
                <a:latin typeface="ＭＳ 明朝" panose="02020609040205080304" pitchFamily="17" charset="-128"/>
                <a:ea typeface="ＭＳ 明朝" panose="02020609040205080304" pitchFamily="17" charset="-128"/>
                <a:cs typeface="TSMath-Roman"/>
              </a:rPr>
              <a:t>12</a:t>
            </a:r>
            <a:endParaRPr lang="ja-JP" alt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8" name="正方形/長方形 7"/>
          <p:cNvSpPr/>
          <p:nvPr/>
        </p:nvSpPr>
        <p:spPr>
          <a:xfrm>
            <a:off x="321748" y="4767535"/>
            <a:ext cx="5438027" cy="461665"/>
          </a:xfrm>
          <a:prstGeom prst="rect">
            <a:avLst/>
          </a:prstGeom>
        </p:spPr>
        <p:txBody>
          <a:bodyPr wrap="none">
            <a:spAutoFit/>
          </a:bodyPr>
          <a:lstStyle/>
          <a:p>
            <a:pPr marL="630555">
              <a:spcAft>
                <a:spcPts val="0"/>
              </a:spcAft>
            </a:pPr>
            <a:r>
              <a:rPr lang="ja-JP" altLang="ja-JP" sz="2400" b="1" kern="0" dirty="0">
                <a:solidFill>
                  <a:srgbClr val="FF0000"/>
                </a:solidFill>
                <a:latin typeface="ＭＳ ゴシック" panose="020B0609070205080204" pitchFamily="49" charset="-128"/>
                <a:ea typeface="ＭＳ ゴシック" panose="020B0609070205080204" pitchFamily="49" charset="-128"/>
                <a:cs typeface="HiraKakuStd-W5-Identity-H"/>
              </a:rPr>
              <a:t>中央値</a:t>
            </a:r>
            <a:r>
              <a:rPr lang="ja-JP" altLang="ja-JP" sz="2400" kern="0" dirty="0">
                <a:latin typeface="ＭＳ ゴシック" panose="020B0609070205080204" pitchFamily="49" charset="-128"/>
                <a:ea typeface="ＭＳ ゴシック" panose="020B0609070205080204" pitchFamily="49" charset="-128"/>
                <a:cs typeface="HiraMinPro-W3-Identity-H"/>
              </a:rPr>
              <a:t>は，</a:t>
            </a:r>
            <a:r>
              <a:rPr lang="en-US" altLang="ja-JP" sz="2400" kern="0" dirty="0">
                <a:latin typeface="ＭＳ 明朝" panose="02020609040205080304" pitchFamily="17" charset="-128"/>
                <a:ea typeface="ＭＳ 明朝" panose="02020609040205080304" pitchFamily="17" charset="-128"/>
                <a:cs typeface="TSMath-Roman"/>
              </a:rPr>
              <a:t>4</a:t>
            </a:r>
            <a:r>
              <a:rPr lang="ja-JP" altLang="ja-JP" sz="2400" kern="0" dirty="0">
                <a:latin typeface="ＭＳ ゴシック" panose="020B0609070205080204" pitchFamily="49" charset="-128"/>
                <a:ea typeface="ＭＳ ゴシック" panose="020B0609070205080204" pitchFamily="49" charset="-128"/>
                <a:cs typeface="HiraMinPro-W3-Identity-H"/>
              </a:rPr>
              <a:t>番目の値</a:t>
            </a:r>
            <a:r>
              <a:rPr lang="en-US" altLang="ja-JP" sz="2400" kern="0" dirty="0">
                <a:latin typeface="ＭＳ 明朝" panose="02020609040205080304" pitchFamily="17" charset="-128"/>
                <a:ea typeface="ＭＳ 明朝" panose="02020609040205080304" pitchFamily="17" charset="-128"/>
                <a:cs typeface="TSMath-Roman"/>
              </a:rPr>
              <a:t>8</a:t>
            </a:r>
            <a:r>
              <a:rPr lang="ja-JP" altLang="ja-JP" sz="2400" kern="0" dirty="0">
                <a:latin typeface="ＭＳ ゴシック" panose="020B0609070205080204" pitchFamily="49" charset="-128"/>
                <a:ea typeface="ＭＳ ゴシック" panose="020B0609070205080204" pitchFamily="49" charset="-128"/>
                <a:cs typeface="HiraMinPro-W3-Identity-H"/>
              </a:rPr>
              <a:t>であるから</a:t>
            </a:r>
            <a:endParaRPr lang="ja-JP" altLang="ja-JP" sz="2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9" name="正方形/長方形 8"/>
          <p:cNvSpPr/>
          <p:nvPr/>
        </p:nvSpPr>
        <p:spPr>
          <a:xfrm>
            <a:off x="611560" y="5271591"/>
            <a:ext cx="1554913" cy="461665"/>
          </a:xfrm>
          <a:prstGeom prst="rect">
            <a:avLst/>
          </a:prstGeom>
        </p:spPr>
        <p:txBody>
          <a:bodyPr wrap="none">
            <a:spAutoFit/>
          </a:bodyPr>
          <a:lstStyle/>
          <a:p>
            <a:pPr marL="630555" indent="269240" algn="just">
              <a:spcAft>
                <a:spcPts val="0"/>
              </a:spcAft>
            </a:pPr>
            <a:r>
              <a:rPr lang="en-US" altLang="ja-JP" sz="2400" b="1" kern="0" dirty="0">
                <a:solidFill>
                  <a:srgbClr val="FF0000"/>
                </a:solidFill>
                <a:latin typeface="ＭＳ 明朝" panose="02020609040205080304" pitchFamily="17" charset="-128"/>
                <a:ea typeface="ＭＳ 明朝" panose="02020609040205080304" pitchFamily="17" charset="-128"/>
                <a:cs typeface="TSMath-Bold"/>
              </a:rPr>
              <a:t>8</a:t>
            </a:r>
            <a:r>
              <a:rPr lang="ja-JP" altLang="ja-JP" sz="2400" b="1" kern="0" dirty="0">
                <a:solidFill>
                  <a:srgbClr val="FF0000"/>
                </a:solidFill>
                <a:latin typeface="ＭＳ ゴシック" panose="020B0609070205080204" pitchFamily="49" charset="-128"/>
                <a:ea typeface="ＭＳ ゴシック" panose="020B0609070205080204" pitchFamily="49" charset="-128"/>
                <a:cs typeface="HiraKakuStd-W5-Identity-H"/>
              </a:rPr>
              <a:t>冊</a:t>
            </a:r>
            <a:endParaRPr lang="ja-JP" altLang="ja-JP" sz="2400" b="1"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13" name="図 12">
            <a:hlinkClick r:id="" action="ppaction://hlinkshowjump?jump=previousslid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100464" y="6021360"/>
            <a:ext cx="648000" cy="648000"/>
          </a:xfrm>
          <a:prstGeom prst="rect">
            <a:avLst/>
          </a:prstGeom>
        </p:spPr>
      </p:pic>
    </p:spTree>
    <p:extLst>
      <p:ext uri="{BB962C8B-B14F-4D97-AF65-F5344CB8AC3E}">
        <p14:creationId xmlns:p14="http://schemas.microsoft.com/office/powerpoint/2010/main" val="1978600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6" grpId="0"/>
      <p:bldP spid="7" grpId="0"/>
      <p:bldP spid="8"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t="21974"/>
          <a:stretch/>
        </p:blipFill>
        <p:spPr>
          <a:xfrm>
            <a:off x="1475656" y="1844824"/>
            <a:ext cx="6539484" cy="1677249"/>
          </a:xfrm>
          <a:prstGeom prst="rect">
            <a:avLst/>
          </a:prstGeom>
        </p:spPr>
      </p:pic>
      <p:sp>
        <p:nvSpPr>
          <p:cNvPr id="13" name="Rectangle 1"/>
          <p:cNvSpPr>
            <a:spLocks noChangeArrowheads="1"/>
          </p:cNvSpPr>
          <p:nvPr/>
        </p:nvSpPr>
        <p:spPr bwMode="auto">
          <a:xfrm>
            <a:off x="2123728" y="3799315"/>
            <a:ext cx="6159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533400" algn="r"/>
                <a:tab pos="2700338" algn="ctr"/>
                <a:tab pos="5400675" algn="r"/>
              </a:tabLst>
              <a:defRPr/>
            </a:pPr>
            <a:r>
              <a:rPr lang="ja-JP" altLang="en-US" sz="3200" dirty="0">
                <a:latin typeface="+mn-ea"/>
                <a:ea typeface="+mn-ea"/>
              </a:rPr>
              <a:t>③</a:t>
            </a:r>
          </a:p>
        </p:txBody>
      </p:sp>
      <p:sp>
        <p:nvSpPr>
          <p:cNvPr id="14" name="Rectangle 1"/>
          <p:cNvSpPr>
            <a:spLocks noChangeArrowheads="1"/>
          </p:cNvSpPr>
          <p:nvPr/>
        </p:nvSpPr>
        <p:spPr bwMode="auto">
          <a:xfrm>
            <a:off x="4560581" y="3799315"/>
            <a:ext cx="6159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533400" algn="r"/>
                <a:tab pos="2700338" algn="ctr"/>
                <a:tab pos="5400675" algn="r"/>
              </a:tabLst>
              <a:defRPr/>
            </a:pPr>
            <a:r>
              <a:rPr lang="ja-JP" altLang="en-US" sz="3200" dirty="0">
                <a:latin typeface="+mn-ea"/>
                <a:ea typeface="+mn-ea"/>
              </a:rPr>
              <a:t>②</a:t>
            </a:r>
          </a:p>
        </p:txBody>
      </p:sp>
      <p:sp>
        <p:nvSpPr>
          <p:cNvPr id="15" name="Rectangle 1"/>
          <p:cNvSpPr>
            <a:spLocks noChangeArrowheads="1"/>
          </p:cNvSpPr>
          <p:nvPr/>
        </p:nvSpPr>
        <p:spPr bwMode="auto">
          <a:xfrm>
            <a:off x="6732240" y="3799315"/>
            <a:ext cx="6159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533400" algn="r"/>
                <a:tab pos="2700338" algn="ctr"/>
                <a:tab pos="5400675" algn="r"/>
              </a:tabLst>
              <a:defRPr/>
            </a:pPr>
            <a:r>
              <a:rPr lang="ja-JP" altLang="en-US" sz="3200" dirty="0">
                <a:latin typeface="+mn-ea"/>
                <a:ea typeface="+mn-ea"/>
              </a:rPr>
              <a:t>①</a:t>
            </a:r>
          </a:p>
        </p:txBody>
      </p:sp>
      <p:pic>
        <p:nvPicPr>
          <p:cNvPr id="5939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870421"/>
            <a:ext cx="579437"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右矢印 3"/>
          <p:cNvSpPr/>
          <p:nvPr/>
        </p:nvSpPr>
        <p:spPr>
          <a:xfrm rot="5400000" flipV="1">
            <a:off x="2282614" y="3592715"/>
            <a:ext cx="298177" cy="268287"/>
          </a:xfrm>
          <a:prstGeom prst="rightArrow">
            <a:avLst/>
          </a:prstGeom>
          <a:solidFill>
            <a:schemeClr val="accent2">
              <a:lumMod val="60000"/>
              <a:lumOff val="40000"/>
            </a:schemeClr>
          </a:solidFill>
          <a:ln w="19050">
            <a:solidFill>
              <a:schemeClr val="tx1"/>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9" name="右矢印 18"/>
          <p:cNvSpPr/>
          <p:nvPr/>
        </p:nvSpPr>
        <p:spPr>
          <a:xfrm rot="5400000" flipV="1">
            <a:off x="4718868" y="3591921"/>
            <a:ext cx="298178" cy="269875"/>
          </a:xfrm>
          <a:prstGeom prst="rightArrow">
            <a:avLst/>
          </a:prstGeom>
          <a:solidFill>
            <a:schemeClr val="accent2">
              <a:lumMod val="60000"/>
              <a:lumOff val="40000"/>
            </a:schemeClr>
          </a:solidFill>
          <a:ln w="19050">
            <a:solidFill>
              <a:schemeClr val="tx1"/>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solidFill>
                <a:schemeClr val="tx1"/>
              </a:solidFill>
            </a:endParaRPr>
          </a:p>
        </p:txBody>
      </p:sp>
      <p:sp>
        <p:nvSpPr>
          <p:cNvPr id="20" name="右矢印 19"/>
          <p:cNvSpPr/>
          <p:nvPr/>
        </p:nvSpPr>
        <p:spPr>
          <a:xfrm rot="5400000" flipV="1">
            <a:off x="6895708" y="3587339"/>
            <a:ext cx="289014" cy="269875"/>
          </a:xfrm>
          <a:prstGeom prst="rightArrow">
            <a:avLst/>
          </a:prstGeom>
          <a:solidFill>
            <a:schemeClr val="accent2">
              <a:lumMod val="60000"/>
              <a:lumOff val="40000"/>
            </a:schemeClr>
          </a:solidFill>
          <a:ln w="19050">
            <a:solidFill>
              <a:schemeClr val="tx1"/>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solidFill>
                <a:schemeClr val="tx1"/>
              </a:solidFill>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4329688"/>
            <a:ext cx="2957339" cy="2411680"/>
          </a:xfrm>
          <a:prstGeom prst="rect">
            <a:avLst/>
          </a:prstGeom>
        </p:spPr>
      </p:pic>
      <p:sp>
        <p:nvSpPr>
          <p:cNvPr id="12" name="タイトル 1"/>
          <p:cNvSpPr txBox="1">
            <a:spLocks/>
          </p:cNvSpPr>
          <p:nvPr/>
        </p:nvSpPr>
        <p:spPr bwMode="auto">
          <a:xfrm>
            <a:off x="257175" y="84138"/>
            <a:ext cx="8635305"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ea typeface="+mn-ea"/>
              </a:rPr>
              <a:t>復習問題　</a:t>
            </a:r>
            <a:r>
              <a:rPr lang="ja-JP" altLang="en-US" sz="2800" b="1" dirty="0">
                <a:solidFill>
                  <a:schemeClr val="accent2">
                    <a:lumMod val="50000"/>
                  </a:schemeClr>
                </a:solidFill>
                <a:latin typeface="+mn-ea"/>
                <a:ea typeface="+mn-ea"/>
              </a:rPr>
              <a:t>　　　　　　　　　　　　　　　　　　　　　　　</a:t>
            </a:r>
            <a:r>
              <a:rPr lang="en-US" altLang="ja-JP" sz="1600" b="1" dirty="0">
                <a:solidFill>
                  <a:schemeClr val="tx1"/>
                </a:solidFill>
                <a:latin typeface="+mn-ea"/>
              </a:rPr>
              <a:t>(</a:t>
            </a:r>
            <a:r>
              <a:rPr lang="ja-JP" altLang="en-US" sz="1600" b="1" dirty="0">
                <a:solidFill>
                  <a:schemeClr val="tx1"/>
                </a:solidFill>
                <a:latin typeface="+mn-ea"/>
                <a:ea typeface="+mn-ea"/>
              </a:rPr>
              <a:t>教科書 </a:t>
            </a:r>
            <a:r>
              <a:rPr lang="en-US" altLang="ja-JP" sz="1600" b="1" dirty="0">
                <a:solidFill>
                  <a:schemeClr val="tx1"/>
                </a:solidFill>
                <a:latin typeface="+mn-ea"/>
                <a:ea typeface="+mn-ea"/>
              </a:rPr>
              <a:t>p.140)</a:t>
            </a:r>
            <a:endParaRPr lang="ja-JP" altLang="en-US" sz="1600" b="1" dirty="0">
              <a:solidFill>
                <a:schemeClr val="tx1"/>
              </a:solidFill>
              <a:latin typeface="+mn-ea"/>
              <a:ea typeface="+mn-ea"/>
            </a:endParaRPr>
          </a:p>
        </p:txBody>
      </p:sp>
      <p:sp>
        <p:nvSpPr>
          <p:cNvPr id="16" name="正方形/長方形 15"/>
          <p:cNvSpPr/>
          <p:nvPr/>
        </p:nvSpPr>
        <p:spPr>
          <a:xfrm>
            <a:off x="971551" y="940658"/>
            <a:ext cx="7848600" cy="400110"/>
          </a:xfrm>
          <a:prstGeom prst="rect">
            <a:avLst/>
          </a:prstGeom>
        </p:spPr>
        <p:txBody>
          <a:bodyPr wrap="square">
            <a:spAutoFit/>
          </a:bodyPr>
          <a:lstStyle/>
          <a:p>
            <a:r>
              <a:rPr lang="ja-JP" altLang="en-US" sz="2000" dirty="0">
                <a:latin typeface="ＭＳ ゴシック" panose="020B0609070205080204" pitchFamily="49" charset="-128"/>
                <a:ea typeface="ＭＳ ゴシック" panose="020B0609070205080204" pitchFamily="49" charset="-128"/>
              </a:rPr>
              <a:t>次のヒストグラムについて，対応する箱</a:t>
            </a:r>
            <a:r>
              <a:rPr lang="ja-JP" altLang="en-US" sz="2000" dirty="0" err="1">
                <a:latin typeface="ＭＳ ゴシック" panose="020B0609070205080204" pitchFamily="49" charset="-128"/>
                <a:ea typeface="ＭＳ ゴシック" panose="020B0609070205080204" pitchFamily="49" charset="-128"/>
              </a:rPr>
              <a:t>ひげ</a:t>
            </a:r>
            <a:r>
              <a:rPr lang="ja-JP" altLang="en-US" sz="2000" dirty="0">
                <a:latin typeface="ＭＳ ゴシック" panose="020B0609070205080204" pitchFamily="49" charset="-128"/>
                <a:ea typeface="ＭＳ ゴシック" panose="020B0609070205080204" pitchFamily="49" charset="-128"/>
              </a:rPr>
              <a:t>図を選びなさい。</a:t>
            </a:r>
          </a:p>
        </p:txBody>
      </p:sp>
      <p:sp>
        <p:nvSpPr>
          <p:cNvPr id="5" name="テキスト ボックス 4"/>
          <p:cNvSpPr txBox="1"/>
          <p:nvPr/>
        </p:nvSpPr>
        <p:spPr>
          <a:xfrm>
            <a:off x="1403648" y="1412776"/>
            <a:ext cx="1569660" cy="369332"/>
          </a:xfrm>
          <a:prstGeom prst="rect">
            <a:avLst/>
          </a:prstGeom>
          <a:noFill/>
        </p:spPr>
        <p:txBody>
          <a:bodyPr wrap="none" rtlCol="0">
            <a:spAutoFit/>
          </a:bodyPr>
          <a:lstStyle/>
          <a:p>
            <a:r>
              <a:rPr kumimoji="1" lang="ja-JP" altLang="en-US" dirty="0" smtClean="0">
                <a:latin typeface="ＭＳ ゴシック" panose="020B0609070205080204" pitchFamily="49" charset="-128"/>
                <a:ea typeface="ＭＳ ゴシック" panose="020B0609070205080204" pitchFamily="49" charset="-128"/>
              </a:rPr>
              <a:t>ヒストグラム</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06728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4" grpId="0" animBg="1"/>
      <p:bldP spid="19" grpId="0" animBg="1"/>
      <p:bldP spid="2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781" y="4709286"/>
            <a:ext cx="6853783" cy="922366"/>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467" y="1604962"/>
            <a:ext cx="8316416" cy="2519283"/>
          </a:xfrm>
          <a:prstGeom prst="rect">
            <a:avLst/>
          </a:prstGeom>
        </p:spPr>
      </p:pic>
      <p:pic>
        <p:nvPicPr>
          <p:cNvPr id="6041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097" y="836712"/>
            <a:ext cx="593725"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
          <p:cNvSpPr>
            <a:spLocks noChangeArrowheads="1"/>
          </p:cNvSpPr>
          <p:nvPr/>
        </p:nvSpPr>
        <p:spPr bwMode="auto">
          <a:xfrm>
            <a:off x="2700734" y="5955399"/>
            <a:ext cx="3742531" cy="58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46800" anchor="ctr">
            <a:spAutoFit/>
          </a:bodyPr>
          <a:lstStyle/>
          <a:p>
            <a:pPr eaLnBrk="0" hangingPunct="0">
              <a:tabLst>
                <a:tab pos="533400" algn="r"/>
                <a:tab pos="2700338" algn="ctr"/>
                <a:tab pos="5400675" algn="r"/>
              </a:tabLst>
              <a:defRPr/>
            </a:pPr>
            <a:r>
              <a:rPr lang="en-US" altLang="ja-JP" sz="3200" dirty="0" smtClean="0">
                <a:latin typeface="ＭＳ 明朝" panose="02020609040205080304" pitchFamily="17" charset="-128"/>
                <a:ea typeface="ＭＳ 明朝" panose="02020609040205080304" pitchFamily="17" charset="-128"/>
              </a:rPr>
              <a:t>(</a:t>
            </a:r>
            <a:r>
              <a:rPr lang="en-US" altLang="ja-JP" sz="3200" dirty="0" smtClean="0">
                <a:latin typeface="ＭＳ ゴシック" panose="020B0609070205080204" pitchFamily="49" charset="-128"/>
                <a:ea typeface="ＭＳ ゴシック" panose="020B0609070205080204" pitchFamily="49" charset="-128"/>
              </a:rPr>
              <a:t>1</a:t>
            </a:r>
            <a:r>
              <a:rPr lang="en-US" altLang="ja-JP" sz="3200" dirty="0" smtClean="0">
                <a:latin typeface="ＭＳ 明朝" panose="02020609040205080304" pitchFamily="17" charset="-128"/>
                <a:ea typeface="ＭＳ 明朝" panose="02020609040205080304" pitchFamily="17" charset="-128"/>
              </a:rPr>
              <a:t>)</a:t>
            </a:r>
            <a:r>
              <a:rPr lang="ja-JP" altLang="en-US" sz="3200" b="1" dirty="0">
                <a:solidFill>
                  <a:srgbClr val="FF0000"/>
                </a:solidFill>
                <a:latin typeface="+mn-ea"/>
                <a:ea typeface="+mn-ea"/>
              </a:rPr>
              <a:t>　　</a:t>
            </a:r>
            <a:r>
              <a:rPr lang="en-US" altLang="ja-JP" sz="3200" dirty="0" smtClean="0">
                <a:latin typeface="ＭＳ 明朝" panose="02020609040205080304" pitchFamily="17" charset="-128"/>
                <a:ea typeface="ＭＳ 明朝" panose="02020609040205080304" pitchFamily="17" charset="-128"/>
              </a:rPr>
              <a:t>(</a:t>
            </a:r>
            <a:r>
              <a:rPr lang="en-US" altLang="ja-JP" sz="3200" dirty="0" smtClean="0">
                <a:latin typeface="ＭＳ ゴシック" panose="020B0609070205080204" pitchFamily="49" charset="-128"/>
                <a:ea typeface="ＭＳ ゴシック" panose="020B0609070205080204" pitchFamily="49" charset="-128"/>
              </a:rPr>
              <a:t>2</a:t>
            </a:r>
            <a:r>
              <a:rPr lang="en-US" altLang="ja-JP" sz="3200" dirty="0" smtClean="0">
                <a:latin typeface="ＭＳ 明朝" panose="02020609040205080304" pitchFamily="17" charset="-128"/>
                <a:ea typeface="ＭＳ 明朝" panose="02020609040205080304" pitchFamily="17" charset="-128"/>
              </a:rPr>
              <a:t>)</a:t>
            </a:r>
            <a:r>
              <a:rPr lang="ja-JP" altLang="en-US" sz="3200" dirty="0">
                <a:latin typeface="+mn-ea"/>
                <a:ea typeface="+mn-ea"/>
              </a:rPr>
              <a:t>　　</a:t>
            </a:r>
            <a:r>
              <a:rPr lang="en-US" altLang="ja-JP" sz="3200" dirty="0" smtClean="0">
                <a:latin typeface="ＭＳ 明朝" panose="02020609040205080304" pitchFamily="17" charset="-128"/>
                <a:ea typeface="ＭＳ 明朝" panose="02020609040205080304" pitchFamily="17" charset="-128"/>
              </a:rPr>
              <a:t>(</a:t>
            </a:r>
            <a:r>
              <a:rPr lang="en-US" altLang="ja-JP" sz="3200" dirty="0" smtClean="0">
                <a:latin typeface="ＭＳ ゴシック" panose="020B0609070205080204" pitchFamily="49" charset="-128"/>
                <a:ea typeface="ＭＳ ゴシック" panose="020B0609070205080204" pitchFamily="49" charset="-128"/>
              </a:rPr>
              <a:t>3</a:t>
            </a:r>
            <a:r>
              <a:rPr lang="en-US" altLang="ja-JP" sz="3200" dirty="0" smtClean="0">
                <a:latin typeface="ＭＳ 明朝" panose="02020609040205080304" pitchFamily="17" charset="-128"/>
                <a:ea typeface="ＭＳ 明朝" panose="02020609040205080304" pitchFamily="17" charset="-128"/>
              </a:rPr>
              <a:t>)</a:t>
            </a:r>
            <a:endParaRPr lang="en-US" altLang="ja-JP" sz="3200" dirty="0">
              <a:latin typeface="ＭＳ 明朝" panose="02020609040205080304" pitchFamily="17" charset="-128"/>
              <a:ea typeface="ＭＳ 明朝" panose="02020609040205080304" pitchFamily="17" charset="-128"/>
            </a:endParaRPr>
          </a:p>
        </p:txBody>
      </p:sp>
      <p:sp>
        <p:nvSpPr>
          <p:cNvPr id="18" name="Rectangle 1"/>
          <p:cNvSpPr>
            <a:spLocks noChangeArrowheads="1"/>
          </p:cNvSpPr>
          <p:nvPr/>
        </p:nvSpPr>
        <p:spPr bwMode="auto">
          <a:xfrm>
            <a:off x="3294583" y="5979999"/>
            <a:ext cx="6159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533400" algn="r"/>
                <a:tab pos="2700338" algn="ctr"/>
                <a:tab pos="5400675" algn="r"/>
              </a:tabLst>
              <a:defRPr/>
            </a:pPr>
            <a:r>
              <a:rPr lang="ja-JP" altLang="en-US" sz="3200" b="1" dirty="0">
                <a:solidFill>
                  <a:srgbClr val="FF0000"/>
                </a:solidFill>
                <a:latin typeface="+mn-ea"/>
                <a:ea typeface="+mn-ea"/>
              </a:rPr>
              <a:t>②</a:t>
            </a:r>
          </a:p>
        </p:txBody>
      </p:sp>
      <p:sp>
        <p:nvSpPr>
          <p:cNvPr id="19" name="Rectangle 1"/>
          <p:cNvSpPr>
            <a:spLocks noChangeArrowheads="1"/>
          </p:cNvSpPr>
          <p:nvPr/>
        </p:nvSpPr>
        <p:spPr bwMode="auto">
          <a:xfrm>
            <a:off x="4532114" y="5968532"/>
            <a:ext cx="6159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533400" algn="r"/>
                <a:tab pos="2700338" algn="ctr"/>
                <a:tab pos="5400675" algn="r"/>
              </a:tabLst>
              <a:defRPr/>
            </a:pPr>
            <a:r>
              <a:rPr lang="ja-JP" altLang="en-US" sz="3200" b="1" dirty="0">
                <a:solidFill>
                  <a:srgbClr val="FF0000"/>
                </a:solidFill>
                <a:latin typeface="+mn-ea"/>
                <a:ea typeface="+mn-ea"/>
              </a:rPr>
              <a:t>③</a:t>
            </a:r>
          </a:p>
        </p:txBody>
      </p:sp>
      <p:sp>
        <p:nvSpPr>
          <p:cNvPr id="20" name="Rectangle 1"/>
          <p:cNvSpPr>
            <a:spLocks noChangeArrowheads="1"/>
          </p:cNvSpPr>
          <p:nvPr/>
        </p:nvSpPr>
        <p:spPr bwMode="auto">
          <a:xfrm>
            <a:off x="5756250" y="5968532"/>
            <a:ext cx="6159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533400" algn="r"/>
                <a:tab pos="2700338" algn="ctr"/>
                <a:tab pos="5400675" algn="r"/>
              </a:tabLst>
              <a:defRPr/>
            </a:pPr>
            <a:r>
              <a:rPr lang="ja-JP" altLang="en-US" sz="3200" b="1" dirty="0">
                <a:solidFill>
                  <a:srgbClr val="FF0000"/>
                </a:solidFill>
                <a:latin typeface="+mn-ea"/>
                <a:ea typeface="+mn-ea"/>
              </a:rPr>
              <a:t>①</a:t>
            </a:r>
          </a:p>
        </p:txBody>
      </p:sp>
      <p:sp>
        <p:nvSpPr>
          <p:cNvPr id="16" name="円/楕円 15"/>
          <p:cNvSpPr/>
          <p:nvPr/>
        </p:nvSpPr>
        <p:spPr>
          <a:xfrm>
            <a:off x="979562" y="2039318"/>
            <a:ext cx="1952923" cy="1952923"/>
          </a:xfrm>
          <a:prstGeom prst="ellipse">
            <a:avLst/>
          </a:prstGeom>
          <a:noFill/>
          <a:ln w="38100">
            <a:solidFill>
              <a:srgbClr val="FF0000"/>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21" name="円/楕円 20"/>
          <p:cNvSpPr/>
          <p:nvPr/>
        </p:nvSpPr>
        <p:spPr>
          <a:xfrm>
            <a:off x="3707904" y="5075585"/>
            <a:ext cx="1452562" cy="801687"/>
          </a:xfrm>
          <a:prstGeom prst="ellipse">
            <a:avLst/>
          </a:prstGeom>
          <a:noFill/>
          <a:ln w="38100">
            <a:solidFill>
              <a:srgbClr val="FF0000"/>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22" name="円/楕円 21"/>
          <p:cNvSpPr/>
          <p:nvPr/>
        </p:nvSpPr>
        <p:spPr>
          <a:xfrm>
            <a:off x="4026975" y="2039318"/>
            <a:ext cx="1952923" cy="1952923"/>
          </a:xfrm>
          <a:prstGeom prst="ellipse">
            <a:avLst/>
          </a:prstGeom>
          <a:noFill/>
          <a:ln w="38100">
            <a:solidFill>
              <a:srgbClr val="FF0000"/>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23" name="円/楕円 22"/>
          <p:cNvSpPr/>
          <p:nvPr/>
        </p:nvSpPr>
        <p:spPr>
          <a:xfrm>
            <a:off x="6802816" y="2047283"/>
            <a:ext cx="1945515" cy="1945515"/>
          </a:xfrm>
          <a:prstGeom prst="ellipse">
            <a:avLst/>
          </a:prstGeom>
          <a:noFill/>
          <a:ln w="38100">
            <a:solidFill>
              <a:srgbClr val="FF0000"/>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24" name="円/楕円 23"/>
          <p:cNvSpPr/>
          <p:nvPr/>
        </p:nvSpPr>
        <p:spPr>
          <a:xfrm>
            <a:off x="979562" y="5075585"/>
            <a:ext cx="1452563" cy="800100"/>
          </a:xfrm>
          <a:prstGeom prst="ellipse">
            <a:avLst/>
          </a:prstGeom>
          <a:noFill/>
          <a:ln w="38100">
            <a:solidFill>
              <a:srgbClr val="FF0000"/>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25" name="円/楕円 24"/>
          <p:cNvSpPr/>
          <p:nvPr/>
        </p:nvSpPr>
        <p:spPr>
          <a:xfrm>
            <a:off x="6558198" y="5075585"/>
            <a:ext cx="1592262" cy="800100"/>
          </a:xfrm>
          <a:prstGeom prst="ellipse">
            <a:avLst/>
          </a:prstGeom>
          <a:noFill/>
          <a:ln w="38100">
            <a:solidFill>
              <a:srgbClr val="FF0000"/>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27" name="Rectangle 1"/>
          <p:cNvSpPr>
            <a:spLocks noChangeArrowheads="1"/>
          </p:cNvSpPr>
          <p:nvPr/>
        </p:nvSpPr>
        <p:spPr bwMode="auto">
          <a:xfrm>
            <a:off x="-53901" y="4153853"/>
            <a:ext cx="3833813" cy="46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46800" anchor="ctr">
            <a:spAutoFit/>
          </a:bodyPr>
          <a:lstStyle/>
          <a:p>
            <a:pPr algn="ctr" eaLnBrk="0" hangingPunct="0">
              <a:tabLst>
                <a:tab pos="533400" algn="r"/>
                <a:tab pos="2700338" algn="ctr"/>
                <a:tab pos="5400675" algn="r"/>
              </a:tabLst>
              <a:defRPr/>
            </a:pPr>
            <a:r>
              <a:rPr lang="ja-JP" altLang="en-US" sz="2400" dirty="0">
                <a:solidFill>
                  <a:srgbClr val="FF0000"/>
                </a:solidFill>
                <a:latin typeface="ＭＳ ゴシック" panose="020B0609070205080204" pitchFamily="49" charset="-128"/>
                <a:ea typeface="ＭＳ ゴシック" panose="020B0609070205080204" pitchFamily="49" charset="-128"/>
              </a:rPr>
              <a:t>弱い正の相関がある</a:t>
            </a:r>
          </a:p>
        </p:txBody>
      </p:sp>
      <p:sp>
        <p:nvSpPr>
          <p:cNvPr id="28" name="Rectangle 1"/>
          <p:cNvSpPr>
            <a:spLocks noChangeArrowheads="1"/>
          </p:cNvSpPr>
          <p:nvPr/>
        </p:nvSpPr>
        <p:spPr bwMode="auto">
          <a:xfrm>
            <a:off x="2915816" y="4149816"/>
            <a:ext cx="3919538" cy="46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46800" anchor="ctr">
            <a:spAutoFit/>
          </a:bodyPr>
          <a:lstStyle/>
          <a:p>
            <a:pPr algn="ctr" eaLnBrk="0" hangingPunct="0">
              <a:tabLst>
                <a:tab pos="533400" algn="r"/>
                <a:tab pos="2700338" algn="ctr"/>
                <a:tab pos="5400675" algn="r"/>
              </a:tabLst>
              <a:defRPr/>
            </a:pPr>
            <a:r>
              <a:rPr lang="ja-JP" altLang="en-US" sz="2400" dirty="0">
                <a:solidFill>
                  <a:srgbClr val="FF0000"/>
                </a:solidFill>
                <a:latin typeface="ＭＳ ゴシック" panose="020B0609070205080204" pitchFamily="49" charset="-128"/>
                <a:ea typeface="ＭＳ ゴシック" panose="020B0609070205080204" pitchFamily="49" charset="-128"/>
              </a:rPr>
              <a:t>強い負の相関がある</a:t>
            </a:r>
          </a:p>
        </p:txBody>
      </p:sp>
      <p:sp>
        <p:nvSpPr>
          <p:cNvPr id="29" name="Rectangle 1"/>
          <p:cNvSpPr>
            <a:spLocks noChangeArrowheads="1"/>
          </p:cNvSpPr>
          <p:nvPr/>
        </p:nvSpPr>
        <p:spPr bwMode="auto">
          <a:xfrm>
            <a:off x="5868144" y="4118373"/>
            <a:ext cx="3806825" cy="46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46800" anchor="ctr">
            <a:spAutoFit/>
          </a:bodyPr>
          <a:lstStyle/>
          <a:p>
            <a:pPr algn="ctr" eaLnBrk="0" hangingPunct="0">
              <a:tabLst>
                <a:tab pos="533400" algn="r"/>
                <a:tab pos="2700338" algn="ctr"/>
                <a:tab pos="5400675" algn="r"/>
              </a:tabLst>
              <a:defRPr/>
            </a:pPr>
            <a:r>
              <a:rPr lang="ja-JP" altLang="en-US" sz="2400" dirty="0">
                <a:solidFill>
                  <a:srgbClr val="FF0000"/>
                </a:solidFill>
                <a:latin typeface="ＭＳ ゴシック" panose="020B0609070205080204" pitchFamily="49" charset="-128"/>
                <a:ea typeface="ＭＳ ゴシック" panose="020B0609070205080204" pitchFamily="49" charset="-128"/>
              </a:rPr>
              <a:t>強い正の相関がある</a:t>
            </a:r>
          </a:p>
        </p:txBody>
      </p:sp>
      <p:sp>
        <p:nvSpPr>
          <p:cNvPr id="26" name="タイトル 1"/>
          <p:cNvSpPr txBox="1">
            <a:spLocks/>
          </p:cNvSpPr>
          <p:nvPr/>
        </p:nvSpPr>
        <p:spPr bwMode="auto">
          <a:xfrm>
            <a:off x="257175" y="84138"/>
            <a:ext cx="8635305"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ea typeface="+mn-ea"/>
              </a:rPr>
              <a:t>復習問題　</a:t>
            </a:r>
            <a:r>
              <a:rPr lang="ja-JP" altLang="en-US" sz="2800" b="1" dirty="0">
                <a:solidFill>
                  <a:schemeClr val="accent2">
                    <a:lumMod val="50000"/>
                  </a:schemeClr>
                </a:solidFill>
                <a:latin typeface="+mn-ea"/>
                <a:ea typeface="+mn-ea"/>
              </a:rPr>
              <a:t>　　　　　　　　　　　　　　　　　　　　　　　</a:t>
            </a:r>
            <a:r>
              <a:rPr lang="en-US" altLang="ja-JP" sz="1600" b="1" dirty="0">
                <a:solidFill>
                  <a:schemeClr val="tx1"/>
                </a:solidFill>
                <a:latin typeface="+mn-ea"/>
              </a:rPr>
              <a:t>(</a:t>
            </a:r>
            <a:r>
              <a:rPr lang="ja-JP" altLang="en-US" sz="1600" b="1" dirty="0">
                <a:solidFill>
                  <a:schemeClr val="tx1"/>
                </a:solidFill>
                <a:latin typeface="+mn-ea"/>
                <a:ea typeface="+mn-ea"/>
              </a:rPr>
              <a:t>教科書 </a:t>
            </a:r>
            <a:r>
              <a:rPr lang="en-US" altLang="ja-JP" sz="1600" b="1" dirty="0">
                <a:solidFill>
                  <a:schemeClr val="tx1"/>
                </a:solidFill>
                <a:latin typeface="+mn-ea"/>
                <a:ea typeface="+mn-ea"/>
              </a:rPr>
              <a:t>p.140)</a:t>
            </a:r>
            <a:endParaRPr lang="ja-JP" altLang="en-US" sz="1600" b="1" dirty="0">
              <a:solidFill>
                <a:schemeClr val="tx1"/>
              </a:solidFill>
              <a:latin typeface="+mn-ea"/>
              <a:ea typeface="+mn-ea"/>
            </a:endParaRPr>
          </a:p>
        </p:txBody>
      </p:sp>
      <p:sp>
        <p:nvSpPr>
          <p:cNvPr id="30" name="正方形/長方形 29"/>
          <p:cNvSpPr/>
          <p:nvPr/>
        </p:nvSpPr>
        <p:spPr>
          <a:xfrm>
            <a:off x="971551" y="908720"/>
            <a:ext cx="7848600" cy="461665"/>
          </a:xfrm>
          <a:prstGeom prst="rect">
            <a:avLst/>
          </a:prstGeom>
        </p:spPr>
        <p:txBody>
          <a:bodyPr wrap="square">
            <a:spAutoFit/>
          </a:bodyPr>
          <a:lstStyle/>
          <a:p>
            <a:r>
              <a:rPr lang="ja-JP" altLang="en-US" sz="2400" dirty="0">
                <a:latin typeface="ＭＳ ゴシック" panose="020B0609070205080204" pitchFamily="49" charset="-128"/>
                <a:ea typeface="ＭＳ ゴシック" panose="020B0609070205080204" pitchFamily="49" charset="-128"/>
              </a:rPr>
              <a:t>次の散布図について，対応する相関係数を選びなさい。</a:t>
            </a:r>
          </a:p>
        </p:txBody>
      </p:sp>
    </p:spTree>
    <p:extLst>
      <p:ext uri="{BB962C8B-B14F-4D97-AF65-F5344CB8AC3E}">
        <p14:creationId xmlns:p14="http://schemas.microsoft.com/office/powerpoint/2010/main" val="2333236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xit" presetSubtype="0" fill="hold" grpId="1"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childTnLst>
                          </p:cTn>
                        </p:par>
                        <p:par>
                          <p:cTn id="32" fill="hold" nodeType="afterGroup">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xit" presetSubtype="0" fill="hold" grpId="1" nodeType="clickEffect">
                                  <p:stCondLst>
                                    <p:cond delay="0"/>
                                  </p:stCondLst>
                                  <p:childTnLst>
                                    <p:animEffect transition="out" filter="fade">
                                      <p:cBhvr>
                                        <p:cTn id="52" dur="500"/>
                                        <p:tgtEl>
                                          <p:spTgt spid="22"/>
                                        </p:tgtEl>
                                      </p:cBhvr>
                                    </p:animEffect>
                                    <p:set>
                                      <p:cBhvr>
                                        <p:cTn id="53" dur="1" fill="hold">
                                          <p:stCondLst>
                                            <p:cond delay="499"/>
                                          </p:stCondLst>
                                        </p:cTn>
                                        <p:tgtEl>
                                          <p:spTgt spid="22"/>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25"/>
                                        </p:tgtEl>
                                      </p:cBhvr>
                                    </p:animEffect>
                                    <p:set>
                                      <p:cBhvr>
                                        <p:cTn id="56" dur="1" fill="hold">
                                          <p:stCondLst>
                                            <p:cond delay="499"/>
                                          </p:stCondLst>
                                        </p:cTn>
                                        <p:tgtEl>
                                          <p:spTgt spid="25"/>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28"/>
                                        </p:tgtEl>
                                      </p:cBhvr>
                                    </p:animEffect>
                                    <p:set>
                                      <p:cBhvr>
                                        <p:cTn id="59" dur="1" fill="hold">
                                          <p:stCondLst>
                                            <p:cond delay="499"/>
                                          </p:stCondLst>
                                        </p:cTn>
                                        <p:tgtEl>
                                          <p:spTgt spid="28"/>
                                        </p:tgtEl>
                                        <p:attrNameLst>
                                          <p:attrName>style.visibility</p:attrName>
                                        </p:attrNameLst>
                                      </p:cBhvr>
                                      <p:to>
                                        <p:strVal val="hidden"/>
                                      </p:to>
                                    </p:set>
                                  </p:childTnLst>
                                </p:cTn>
                              </p:par>
                            </p:childTnLst>
                          </p:cTn>
                        </p:par>
                        <p:par>
                          <p:cTn id="60" fill="hold" nodeType="afterGroup">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16" grpId="0" animBg="1"/>
      <p:bldP spid="16" grpId="1" animBg="1"/>
      <p:bldP spid="21" grpId="0" animBg="1"/>
      <p:bldP spid="21" grpId="1" animBg="1"/>
      <p:bldP spid="22" grpId="0" animBg="1"/>
      <p:bldP spid="22" grpId="1" animBg="1"/>
      <p:bldP spid="23" grpId="0" animBg="1"/>
      <p:bldP spid="24" grpId="0" animBg="1"/>
      <p:bldP spid="25" grpId="0" animBg="1"/>
      <p:bldP spid="25" grpId="1" animBg="1"/>
      <p:bldP spid="27" grpId="0"/>
      <p:bldP spid="27" grpId="1"/>
      <p:bldP spid="28" grpId="0"/>
      <p:bldP spid="28" grpId="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bwMode="auto">
          <a:xfrm>
            <a:off x="257175" y="84138"/>
            <a:ext cx="8563297"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１ データと度数分布表</a:t>
            </a:r>
            <a:r>
              <a:rPr lang="ja-JP" altLang="en-US" sz="2400" b="1" dirty="0">
                <a:solidFill>
                  <a:schemeClr val="tx1"/>
                </a:solidFill>
                <a:latin typeface="+mn-ea"/>
              </a:rPr>
              <a:t>　</a:t>
            </a:r>
            <a:r>
              <a:rPr lang="en-US" altLang="ja-JP" sz="2000" b="1" dirty="0">
                <a:solidFill>
                  <a:schemeClr val="tx1"/>
                </a:solidFill>
                <a:latin typeface="+mj-ea"/>
              </a:rPr>
              <a:t>– </a:t>
            </a:r>
            <a:r>
              <a:rPr lang="ja-JP" altLang="en-US" sz="2000" b="1" dirty="0">
                <a:solidFill>
                  <a:schemeClr val="tx1"/>
                </a:solidFill>
                <a:latin typeface="+mj-ea"/>
              </a:rPr>
              <a:t>度数分布表とヒストグラム </a:t>
            </a:r>
            <a:r>
              <a:rPr lang="en-US" altLang="ja-JP" sz="2000" b="1" dirty="0">
                <a:solidFill>
                  <a:schemeClr val="tx1"/>
                </a:solidFill>
                <a:latin typeface="+mj-ea"/>
              </a:rPr>
              <a:t>- </a:t>
            </a:r>
            <a:r>
              <a:rPr lang="ja-JP" altLang="en-US" sz="2000" b="1" dirty="0" smtClean="0">
                <a:solidFill>
                  <a:schemeClr val="tx1"/>
                </a:solidFill>
                <a:latin typeface="+mj-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p.128)</a:t>
            </a:r>
            <a:endParaRPr lang="ja-JP" altLang="en-US" sz="1600" b="1" dirty="0">
              <a:solidFill>
                <a:schemeClr val="tx1"/>
              </a:solidFill>
              <a:latin typeface="+mn-ea"/>
            </a:endParaRPr>
          </a:p>
        </p:txBody>
      </p:sp>
      <p:graphicFrame>
        <p:nvGraphicFramePr>
          <p:cNvPr id="4" name="コンテンツ プレースホルダ 4"/>
          <p:cNvGraphicFramePr>
            <a:graphicFrameLocks/>
          </p:cNvGraphicFramePr>
          <p:nvPr>
            <p:extLst>
              <p:ext uri="{D42A27DB-BD31-4B8C-83A1-F6EECF244321}">
                <p14:modId xmlns:p14="http://schemas.microsoft.com/office/powerpoint/2010/main" val="2774184249"/>
              </p:ext>
            </p:extLst>
          </p:nvPr>
        </p:nvGraphicFramePr>
        <p:xfrm>
          <a:off x="1979613" y="2492896"/>
          <a:ext cx="5703887" cy="4189687"/>
        </p:xfrm>
        <a:graphic>
          <a:graphicData uri="http://schemas.openxmlformats.org/drawingml/2006/table">
            <a:tbl>
              <a:tblPr firstRow="1" bandRow="1">
                <a:tableStyleId>{21E4AEA4-8DFA-4A89-87EB-49C32662AFE0}</a:tableStyleId>
              </a:tblPr>
              <a:tblGrid>
                <a:gridCol w="2447995">
                  <a:extLst>
                    <a:ext uri="{9D8B030D-6E8A-4147-A177-3AD203B41FA5}">
                      <a16:colId xmlns:a16="http://schemas.microsoft.com/office/drawing/2014/main" xmlns="" val="20000"/>
                    </a:ext>
                  </a:extLst>
                </a:gridCol>
                <a:gridCol w="1799996">
                  <a:extLst>
                    <a:ext uri="{9D8B030D-6E8A-4147-A177-3AD203B41FA5}">
                      <a16:colId xmlns:a16="http://schemas.microsoft.com/office/drawing/2014/main" xmlns="" val="20001"/>
                    </a:ext>
                  </a:extLst>
                </a:gridCol>
                <a:gridCol w="1455896">
                  <a:extLst>
                    <a:ext uri="{9D8B030D-6E8A-4147-A177-3AD203B41FA5}">
                      <a16:colId xmlns:a16="http://schemas.microsoft.com/office/drawing/2014/main" xmlns="" val="20002"/>
                    </a:ext>
                  </a:extLst>
                </a:gridCol>
              </a:tblGrid>
              <a:tr h="876943">
                <a:tc>
                  <a:txBody>
                    <a:bodyPr/>
                    <a:lstStyle/>
                    <a:p>
                      <a:pPr algn="ctr"/>
                      <a:r>
                        <a:rPr kumimoji="1" lang="ja-JP" altLang="en-US" sz="2400" dirty="0">
                          <a:latin typeface="ＭＳ ゴシック" panose="020B0609070205080204" pitchFamily="49" charset="-128"/>
                          <a:ea typeface="ＭＳ ゴシック" panose="020B0609070205080204" pitchFamily="49" charset="-128"/>
                        </a:rPr>
                        <a:t>時間の階級</a:t>
                      </a:r>
                      <a:endParaRPr kumimoji="1" lang="en-US" altLang="ja-JP" sz="2400" dirty="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sz="2400" dirty="0">
                          <a:solidFill>
                            <a:schemeClr val="bg1"/>
                          </a:solidFill>
                          <a:latin typeface="ＭＳ ゴシック" panose="020B0609070205080204" pitchFamily="49" charset="-128"/>
                          <a:ea typeface="ＭＳ ゴシック" panose="020B0609070205080204" pitchFamily="49" charset="-128"/>
                        </a:rPr>
                        <a:t>（時間）</a:t>
                      </a:r>
                      <a:endParaRPr kumimoji="1" lang="en-US" altLang="ja-JP" sz="2400" dirty="0">
                        <a:solidFill>
                          <a:schemeClr val="bg1"/>
                        </a:solidFill>
                        <a:latin typeface="ＭＳ ゴシック" panose="020B0609070205080204" pitchFamily="49" charset="-128"/>
                        <a:ea typeface="ＭＳ ゴシック" panose="020B0609070205080204" pitchFamily="49" charset="-128"/>
                      </a:endParaRP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kern="1200" dirty="0">
                          <a:solidFill>
                            <a:schemeClr val="lt1"/>
                          </a:solidFill>
                          <a:latin typeface="ＭＳ ゴシック" panose="020B0609070205080204" pitchFamily="49" charset="-128"/>
                          <a:ea typeface="ＭＳ ゴシック" panose="020B0609070205080204" pitchFamily="49" charset="-128"/>
                          <a:cs typeface="+mn-cs"/>
                        </a:rPr>
                        <a:t>階級</a:t>
                      </a:r>
                      <a:r>
                        <a:rPr kumimoji="1" lang="ja-JP" altLang="en-US" sz="2400" dirty="0">
                          <a:solidFill>
                            <a:schemeClr val="bg1"/>
                          </a:solidFill>
                          <a:latin typeface="ＭＳ ゴシック" panose="020B0609070205080204" pitchFamily="49" charset="-128"/>
                          <a:ea typeface="ＭＳ ゴシック" panose="020B0609070205080204" pitchFamily="49" charset="-128"/>
                        </a:rPr>
                        <a:t>値</a:t>
                      </a:r>
                      <a:endParaRPr kumimoji="1" lang="en-US" altLang="ja-JP" sz="2400" dirty="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sz="2400" dirty="0">
                          <a:solidFill>
                            <a:schemeClr val="bg1"/>
                          </a:solidFill>
                          <a:latin typeface="ＭＳ ゴシック" panose="020B0609070205080204" pitchFamily="49" charset="-128"/>
                          <a:ea typeface="ＭＳ ゴシック" panose="020B0609070205080204" pitchFamily="49" charset="-128"/>
                        </a:rPr>
                        <a:t>（時間）</a:t>
                      </a: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kumimoji="1" lang="ja-JP" altLang="en-US" sz="2400" b="1" kern="1200" dirty="0">
                          <a:solidFill>
                            <a:schemeClr val="lt1"/>
                          </a:solidFill>
                          <a:latin typeface="ＭＳ ゴシック" panose="020B0609070205080204" pitchFamily="49" charset="-128"/>
                          <a:ea typeface="ＭＳ ゴシック" panose="020B0609070205080204" pitchFamily="49" charset="-128"/>
                          <a:cs typeface="+mn-cs"/>
                        </a:rPr>
                        <a:t>度数</a:t>
                      </a:r>
                      <a:endParaRPr kumimoji="1" lang="en-US" altLang="ja-JP" sz="2400" b="1" kern="1200" dirty="0">
                        <a:solidFill>
                          <a:schemeClr val="bg1"/>
                        </a:solidFill>
                        <a:latin typeface="ＭＳ ゴシック" panose="020B0609070205080204" pitchFamily="49" charset="-128"/>
                        <a:ea typeface="ＭＳ ゴシック" panose="020B0609070205080204" pitchFamily="49" charset="-128"/>
                        <a:cs typeface="+mn-cs"/>
                      </a:endParaRPr>
                    </a:p>
                    <a:p>
                      <a:pPr algn="ctr"/>
                      <a:r>
                        <a:rPr kumimoji="1" lang="ja-JP" altLang="en-US" sz="2400" b="1" kern="1200" dirty="0">
                          <a:solidFill>
                            <a:schemeClr val="bg1"/>
                          </a:solidFill>
                          <a:latin typeface="ＭＳ ゴシック" panose="020B0609070205080204" pitchFamily="49" charset="-128"/>
                          <a:ea typeface="ＭＳ ゴシック" panose="020B0609070205080204" pitchFamily="49" charset="-128"/>
                          <a:cs typeface="+mn-cs"/>
                        </a:rPr>
                        <a:t>（人）</a:t>
                      </a: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xmlns="" val="10000"/>
                  </a:ext>
                </a:extLst>
              </a:tr>
              <a:tr h="468000">
                <a:tc>
                  <a:txBody>
                    <a:bodyPr/>
                    <a:lstStyle/>
                    <a:p>
                      <a:pPr algn="ctr"/>
                      <a:r>
                        <a:rPr kumimoji="1" lang="en-US" altLang="ja-JP" sz="2400" dirty="0">
                          <a:latin typeface="ＭＳ 明朝" panose="02020609040205080304" pitchFamily="17" charset="-128"/>
                          <a:ea typeface="ＭＳ 明朝" panose="02020609040205080304" pitchFamily="17" charset="-128"/>
                        </a:rPr>
                        <a:t>0</a:t>
                      </a:r>
                      <a:r>
                        <a:rPr kumimoji="1" lang="ja-JP" altLang="en-US" sz="2400" dirty="0">
                          <a:latin typeface="ＭＳ ゴシック" panose="020B0609070205080204" pitchFamily="49" charset="-128"/>
                          <a:ea typeface="ＭＳ ゴシック" panose="020B0609070205080204" pitchFamily="49" charset="-128"/>
                        </a:rPr>
                        <a:t>以上</a:t>
                      </a:r>
                      <a:r>
                        <a:rPr kumimoji="1" lang="ja-JP" altLang="en-US" sz="2400" dirty="0">
                          <a:latin typeface="+mj-ea"/>
                          <a:ea typeface="+mj-ea"/>
                        </a:rPr>
                        <a:t> </a:t>
                      </a:r>
                      <a:r>
                        <a:rPr kumimoji="1" lang="ja-JP" altLang="en-US" sz="2400" dirty="0">
                          <a:latin typeface="ＭＳ 明朝" panose="02020609040205080304" pitchFamily="17" charset="-128"/>
                          <a:ea typeface="ＭＳ 明朝" panose="02020609040205080304" pitchFamily="17" charset="-128"/>
                        </a:rPr>
                        <a:t>～ </a:t>
                      </a:r>
                      <a:r>
                        <a:rPr kumimoji="1" lang="en-US" altLang="ja-JP" sz="2400" dirty="0">
                          <a:latin typeface="ＭＳ 明朝" panose="02020609040205080304" pitchFamily="17" charset="-128"/>
                          <a:ea typeface="ＭＳ 明朝" panose="02020609040205080304" pitchFamily="17" charset="-128"/>
                        </a:rPr>
                        <a:t>4</a:t>
                      </a:r>
                      <a:r>
                        <a:rPr kumimoji="1" lang="ja-JP" altLang="en-US" sz="2400" dirty="0">
                          <a:latin typeface="ＭＳ ゴシック" panose="020B0609070205080204" pitchFamily="49" charset="-128"/>
                          <a:ea typeface="ＭＳ ゴシック" panose="020B0609070205080204" pitchFamily="49" charset="-128"/>
                        </a:rPr>
                        <a:t>未満</a:t>
                      </a: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801688" algn="l"/>
                      <a:r>
                        <a:rPr kumimoji="1" lang="en-US" altLang="ja-JP" sz="2400" dirty="0">
                          <a:latin typeface="ＭＳ 明朝" panose="02020609040205080304" pitchFamily="17" charset="-128"/>
                          <a:ea typeface="ＭＳ 明朝" panose="02020609040205080304" pitchFamily="17" charset="-128"/>
                        </a:rPr>
                        <a:t>2</a:t>
                      </a:r>
                      <a:endParaRPr kumimoji="1" lang="ja-JP" altLang="en-US" sz="2400" dirty="0">
                        <a:solidFill>
                          <a:srgbClr val="C00000"/>
                        </a:solidFill>
                        <a:latin typeface="ＭＳ 明朝" panose="02020609040205080304" pitchFamily="17" charset="-128"/>
                        <a:ea typeface="ＭＳ 明朝" panose="02020609040205080304" pitchFamily="17" charset="-128"/>
                      </a:endParaRP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kern="1200" dirty="0" smtClean="0">
                          <a:solidFill>
                            <a:schemeClr val="tx1"/>
                          </a:solidFill>
                          <a:latin typeface="ＭＳ 明朝" panose="02020609040205080304" pitchFamily="17" charset="-128"/>
                          <a:ea typeface="ＭＳ 明朝" panose="02020609040205080304" pitchFamily="17" charset="-128"/>
                          <a:cs typeface="+mn-cs"/>
                        </a:rPr>
                        <a:t>4</a:t>
                      </a:r>
                      <a:endParaRPr kumimoji="1" lang="ja-JP" altLang="en-US" sz="2400" kern="1200" dirty="0">
                        <a:solidFill>
                          <a:schemeClr val="tx1"/>
                        </a:solidFill>
                        <a:latin typeface="ＭＳ 明朝" panose="02020609040205080304" pitchFamily="17" charset="-128"/>
                        <a:ea typeface="ＭＳ 明朝" panose="02020609040205080304" pitchFamily="17" charset="-128"/>
                        <a:cs typeface="+mn-cs"/>
                      </a:endParaRP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68000">
                <a:tc>
                  <a:txBody>
                    <a:bodyPr/>
                    <a:lstStyle/>
                    <a:p>
                      <a:pPr algn="ctr"/>
                      <a:r>
                        <a:rPr kumimoji="1" lang="en-US" altLang="ja-JP" sz="2400" dirty="0">
                          <a:latin typeface="ＭＳ 明朝" panose="02020609040205080304" pitchFamily="17" charset="-128"/>
                          <a:ea typeface="ＭＳ 明朝" panose="02020609040205080304" pitchFamily="17" charset="-128"/>
                        </a:rPr>
                        <a:t> 4</a:t>
                      </a:r>
                      <a:r>
                        <a:rPr kumimoji="1" lang="ja-JP" altLang="en-US" sz="2400" dirty="0">
                          <a:latin typeface="ＭＳ 明朝" panose="02020609040205080304" pitchFamily="17" charset="-128"/>
                          <a:ea typeface="ＭＳ 明朝" panose="02020609040205080304" pitchFamily="17" charset="-128"/>
                        </a:rPr>
                        <a:t>  ～   </a:t>
                      </a:r>
                      <a:r>
                        <a:rPr kumimoji="1" lang="en-US" altLang="ja-JP" sz="2400" dirty="0">
                          <a:latin typeface="ＭＳ 明朝" panose="02020609040205080304" pitchFamily="17" charset="-128"/>
                          <a:ea typeface="ＭＳ 明朝" panose="02020609040205080304" pitchFamily="17" charset="-128"/>
                        </a:rPr>
                        <a:t>8</a:t>
                      </a:r>
                      <a:endParaRPr kumimoji="1" lang="ja-JP" altLang="en-US" sz="2400" dirty="0">
                        <a:latin typeface="ＭＳ 明朝" panose="02020609040205080304" pitchFamily="17" charset="-128"/>
                        <a:ea typeface="ＭＳ 明朝" panose="02020609040205080304" pitchFamily="17" charset="-128"/>
                      </a:endParaRP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801688" algn="l"/>
                      <a:r>
                        <a:rPr kumimoji="1" lang="en-US" altLang="ja-JP" sz="2400" dirty="0">
                          <a:solidFill>
                            <a:schemeClr val="dk1"/>
                          </a:solidFill>
                          <a:latin typeface="ＭＳ 明朝" panose="02020609040205080304" pitchFamily="17" charset="-128"/>
                          <a:ea typeface="ＭＳ 明朝" panose="02020609040205080304" pitchFamily="17" charset="-128"/>
                        </a:rPr>
                        <a:t>6</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kern="1200" dirty="0" smtClean="0">
                          <a:solidFill>
                            <a:schemeClr val="tx1"/>
                          </a:solidFill>
                          <a:latin typeface="ＭＳ 明朝" panose="02020609040205080304" pitchFamily="17" charset="-128"/>
                          <a:ea typeface="ＭＳ 明朝" panose="02020609040205080304" pitchFamily="17" charset="-128"/>
                          <a:cs typeface="+mn-cs"/>
                        </a:rPr>
                        <a:t>3</a:t>
                      </a:r>
                      <a:endParaRPr kumimoji="1" lang="ja-JP" altLang="en-US" sz="2400" kern="1200" dirty="0">
                        <a:solidFill>
                          <a:schemeClr val="tx1"/>
                        </a:solidFill>
                        <a:latin typeface="ＭＳ 明朝" panose="02020609040205080304" pitchFamily="17" charset="-128"/>
                        <a:ea typeface="ＭＳ 明朝" panose="02020609040205080304" pitchFamily="17" charset="-128"/>
                        <a:cs typeface="+mn-cs"/>
                      </a:endParaRP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6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latin typeface="ＭＳ 明朝" panose="02020609040205080304" pitchFamily="17" charset="-128"/>
                          <a:ea typeface="ＭＳ 明朝" panose="02020609040205080304" pitchFamily="17" charset="-128"/>
                        </a:rPr>
                        <a:t> 8</a:t>
                      </a:r>
                      <a:r>
                        <a:rPr kumimoji="1" lang="ja-JP" altLang="en-US" sz="2400" dirty="0">
                          <a:latin typeface="ＭＳ 明朝" panose="02020609040205080304" pitchFamily="17" charset="-128"/>
                          <a:ea typeface="ＭＳ 明朝" panose="02020609040205080304" pitchFamily="17" charset="-128"/>
                        </a:rPr>
                        <a:t>　～　</a:t>
                      </a:r>
                      <a:r>
                        <a:rPr kumimoji="1" lang="en-US" altLang="ja-JP" sz="2400" dirty="0">
                          <a:latin typeface="ＭＳ 明朝" panose="02020609040205080304" pitchFamily="17" charset="-128"/>
                          <a:ea typeface="ＭＳ 明朝" panose="02020609040205080304" pitchFamily="17" charset="-128"/>
                        </a:rPr>
                        <a:t>12</a:t>
                      </a:r>
                      <a:endParaRPr kumimoji="1" lang="ja-JP" altLang="en-US" sz="2400" dirty="0">
                        <a:latin typeface="ＭＳ 明朝" panose="02020609040205080304" pitchFamily="17" charset="-128"/>
                        <a:ea typeface="ＭＳ 明朝" panose="02020609040205080304" pitchFamily="17" charset="-128"/>
                      </a:endParaRP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400" dirty="0">
                          <a:solidFill>
                            <a:schemeClr val="dk1"/>
                          </a:solidFill>
                          <a:latin typeface="ＭＳ 明朝" panose="02020609040205080304" pitchFamily="17" charset="-128"/>
                          <a:ea typeface="ＭＳ 明朝" panose="02020609040205080304" pitchFamily="17" charset="-128"/>
                        </a:rPr>
                        <a:t>10</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kern="1200" dirty="0" smtClean="0">
                          <a:solidFill>
                            <a:schemeClr val="tx1"/>
                          </a:solidFill>
                          <a:latin typeface="ＭＳ 明朝" panose="02020609040205080304" pitchFamily="17" charset="-128"/>
                          <a:ea typeface="ＭＳ 明朝" panose="02020609040205080304" pitchFamily="17" charset="-128"/>
                          <a:cs typeface="+mn-cs"/>
                        </a:rPr>
                        <a:t>1</a:t>
                      </a:r>
                      <a:endParaRPr kumimoji="1" lang="ja-JP" altLang="en-US" sz="2400" kern="1200" dirty="0">
                        <a:solidFill>
                          <a:schemeClr val="tx1"/>
                        </a:solidFill>
                        <a:latin typeface="ＭＳ 明朝" panose="02020609040205080304" pitchFamily="17" charset="-128"/>
                        <a:ea typeface="ＭＳ 明朝" panose="02020609040205080304" pitchFamily="17" charset="-128"/>
                        <a:cs typeface="+mn-cs"/>
                      </a:endParaRP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6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latin typeface="ＭＳ 明朝" panose="02020609040205080304" pitchFamily="17" charset="-128"/>
                          <a:ea typeface="ＭＳ 明朝" panose="02020609040205080304" pitchFamily="17" charset="-128"/>
                        </a:rPr>
                        <a:t>12</a:t>
                      </a:r>
                      <a:r>
                        <a:rPr kumimoji="1" lang="ja-JP" altLang="en-US" sz="2400" dirty="0">
                          <a:latin typeface="ＭＳ 明朝" panose="02020609040205080304" pitchFamily="17" charset="-128"/>
                          <a:ea typeface="ＭＳ 明朝" panose="02020609040205080304" pitchFamily="17" charset="-128"/>
                        </a:rPr>
                        <a:t>　～　</a:t>
                      </a:r>
                      <a:r>
                        <a:rPr kumimoji="1" lang="en-US" altLang="ja-JP" sz="2400" dirty="0">
                          <a:latin typeface="ＭＳ 明朝" panose="02020609040205080304" pitchFamily="17" charset="-128"/>
                          <a:ea typeface="ＭＳ 明朝" panose="02020609040205080304" pitchFamily="17" charset="-128"/>
                        </a:rPr>
                        <a:t>16</a:t>
                      </a:r>
                      <a:endParaRPr kumimoji="1" lang="ja-JP" altLang="en-US" sz="2400" dirty="0">
                        <a:latin typeface="ＭＳ 明朝" panose="02020609040205080304" pitchFamily="17" charset="-128"/>
                        <a:ea typeface="ＭＳ 明朝" panose="02020609040205080304" pitchFamily="17" charset="-128"/>
                      </a:endParaRP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400" dirty="0">
                          <a:solidFill>
                            <a:schemeClr val="dk1"/>
                          </a:solidFill>
                          <a:latin typeface="ＭＳ 明朝" panose="02020609040205080304" pitchFamily="17" charset="-128"/>
                          <a:ea typeface="ＭＳ 明朝" panose="02020609040205080304" pitchFamily="17" charset="-128"/>
                        </a:rPr>
                        <a:t>14</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kern="1200" dirty="0" smtClean="0">
                          <a:solidFill>
                            <a:schemeClr val="tx1"/>
                          </a:solidFill>
                          <a:latin typeface="ＭＳ 明朝" panose="02020609040205080304" pitchFamily="17" charset="-128"/>
                          <a:ea typeface="ＭＳ 明朝" panose="02020609040205080304" pitchFamily="17" charset="-128"/>
                          <a:cs typeface="+mn-cs"/>
                        </a:rPr>
                        <a:t>2</a:t>
                      </a:r>
                      <a:endParaRPr kumimoji="1" lang="ja-JP" altLang="en-US" sz="2400" kern="1200" dirty="0">
                        <a:solidFill>
                          <a:schemeClr val="tx1"/>
                        </a:solidFill>
                        <a:latin typeface="ＭＳ 明朝" panose="02020609040205080304" pitchFamily="17" charset="-128"/>
                        <a:ea typeface="ＭＳ 明朝" panose="02020609040205080304" pitchFamily="17" charset="-128"/>
                        <a:cs typeface="+mn-cs"/>
                      </a:endParaRP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46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latin typeface="ＭＳ 明朝" panose="02020609040205080304" pitchFamily="17" charset="-128"/>
                          <a:ea typeface="ＭＳ 明朝" panose="02020609040205080304" pitchFamily="17" charset="-128"/>
                        </a:rPr>
                        <a:t>16</a:t>
                      </a:r>
                      <a:r>
                        <a:rPr kumimoji="1" lang="ja-JP" altLang="en-US" sz="2400" dirty="0">
                          <a:latin typeface="ＭＳ 明朝" panose="02020609040205080304" pitchFamily="17" charset="-128"/>
                          <a:ea typeface="ＭＳ 明朝" panose="02020609040205080304" pitchFamily="17" charset="-128"/>
                        </a:rPr>
                        <a:t>　～　</a:t>
                      </a:r>
                      <a:r>
                        <a:rPr kumimoji="1" lang="en-US" altLang="ja-JP" sz="2400" dirty="0">
                          <a:latin typeface="ＭＳ 明朝" panose="02020609040205080304" pitchFamily="17" charset="-128"/>
                          <a:ea typeface="ＭＳ 明朝" panose="02020609040205080304" pitchFamily="17" charset="-128"/>
                        </a:rPr>
                        <a:t>20</a:t>
                      </a:r>
                      <a:endParaRPr kumimoji="1" lang="ja-JP" altLang="en-US" sz="2400" dirty="0">
                        <a:latin typeface="ＭＳ 明朝" panose="02020609040205080304" pitchFamily="17" charset="-128"/>
                        <a:ea typeface="ＭＳ 明朝" panose="02020609040205080304" pitchFamily="17" charset="-128"/>
                      </a:endParaRP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400" dirty="0">
                          <a:solidFill>
                            <a:schemeClr val="dk1"/>
                          </a:solidFill>
                          <a:latin typeface="ＭＳ 明朝" panose="02020609040205080304" pitchFamily="17" charset="-128"/>
                          <a:ea typeface="ＭＳ 明朝" panose="02020609040205080304" pitchFamily="17" charset="-128"/>
                        </a:rPr>
                        <a:t>18</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kern="1200" dirty="0" smtClean="0">
                          <a:solidFill>
                            <a:schemeClr val="tx1"/>
                          </a:solidFill>
                          <a:latin typeface="ＭＳ 明朝" panose="02020609040205080304" pitchFamily="17" charset="-128"/>
                          <a:ea typeface="ＭＳ 明朝" panose="02020609040205080304" pitchFamily="17" charset="-128"/>
                          <a:cs typeface="+mn-cs"/>
                        </a:rPr>
                        <a:t>2</a:t>
                      </a:r>
                      <a:endParaRPr kumimoji="1" lang="ja-JP" altLang="en-US" sz="2400" kern="1200" dirty="0">
                        <a:solidFill>
                          <a:schemeClr val="tx1"/>
                        </a:solidFill>
                        <a:latin typeface="ＭＳ 明朝" panose="02020609040205080304" pitchFamily="17" charset="-128"/>
                        <a:ea typeface="ＭＳ 明朝" panose="02020609040205080304" pitchFamily="17" charset="-128"/>
                        <a:cs typeface="+mn-cs"/>
                      </a:endParaRP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6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latin typeface="ＭＳ 明朝" panose="02020609040205080304" pitchFamily="17" charset="-128"/>
                          <a:ea typeface="ＭＳ 明朝" panose="02020609040205080304" pitchFamily="17" charset="-128"/>
                        </a:rPr>
                        <a:t>20</a:t>
                      </a:r>
                      <a:r>
                        <a:rPr kumimoji="1" lang="ja-JP" altLang="en-US" sz="2400" dirty="0">
                          <a:latin typeface="ＭＳ 明朝" panose="02020609040205080304" pitchFamily="17" charset="-128"/>
                          <a:ea typeface="ＭＳ 明朝" panose="02020609040205080304" pitchFamily="17" charset="-128"/>
                        </a:rPr>
                        <a:t>　～　</a:t>
                      </a:r>
                      <a:r>
                        <a:rPr kumimoji="1" lang="en-US" altLang="ja-JP" sz="2400" dirty="0">
                          <a:latin typeface="ＭＳ 明朝" panose="02020609040205080304" pitchFamily="17" charset="-128"/>
                          <a:ea typeface="ＭＳ 明朝" panose="02020609040205080304" pitchFamily="17" charset="-128"/>
                        </a:rPr>
                        <a:t>24</a:t>
                      </a:r>
                      <a:endParaRPr kumimoji="1" lang="ja-JP" altLang="en-US" sz="2400" dirty="0">
                        <a:latin typeface="ＭＳ 明朝" panose="02020609040205080304" pitchFamily="17" charset="-128"/>
                        <a:ea typeface="ＭＳ 明朝" panose="02020609040205080304" pitchFamily="17" charset="-128"/>
                      </a:endParaRP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400" dirty="0">
                          <a:solidFill>
                            <a:schemeClr val="dk1"/>
                          </a:solidFill>
                          <a:latin typeface="ＭＳ 明朝" panose="02020609040205080304" pitchFamily="17" charset="-128"/>
                          <a:ea typeface="ＭＳ 明朝" panose="02020609040205080304" pitchFamily="17" charset="-128"/>
                        </a:rPr>
                        <a:t>22</a:t>
                      </a:r>
                      <a:endParaRPr kumimoji="1" lang="ja-JP" altLang="en-US" sz="2400" dirty="0">
                        <a:solidFill>
                          <a:schemeClr val="tx1"/>
                        </a:solidFill>
                        <a:latin typeface="ＭＳ 明朝" panose="02020609040205080304" pitchFamily="17" charset="-128"/>
                        <a:ea typeface="ＭＳ 明朝" panose="02020609040205080304" pitchFamily="17" charset="-128"/>
                      </a:endParaRP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kern="1200" dirty="0" smtClean="0">
                          <a:solidFill>
                            <a:schemeClr val="tx1"/>
                          </a:solidFill>
                          <a:latin typeface="ＭＳ 明朝" panose="02020609040205080304" pitchFamily="17" charset="-128"/>
                          <a:ea typeface="ＭＳ 明朝" panose="02020609040205080304" pitchFamily="17" charset="-128"/>
                          <a:cs typeface="+mn-cs"/>
                        </a:rPr>
                        <a:t>3</a:t>
                      </a:r>
                      <a:endParaRPr kumimoji="1" lang="ja-JP" altLang="en-US" sz="2400" kern="1200" dirty="0">
                        <a:solidFill>
                          <a:schemeClr val="tx1"/>
                        </a:solidFill>
                        <a:latin typeface="ＭＳ 明朝" panose="02020609040205080304" pitchFamily="17" charset="-128"/>
                        <a:ea typeface="ＭＳ 明朝" panose="02020609040205080304" pitchFamily="17" charset="-128"/>
                        <a:cs typeface="+mn-cs"/>
                      </a:endParaRP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468000">
                <a:tc>
                  <a:txBody>
                    <a:bodyPr/>
                    <a:lstStyle/>
                    <a:p>
                      <a:pPr algn="ctr"/>
                      <a:r>
                        <a:rPr kumimoji="1" lang="ja-JP" altLang="en-US" sz="2400" dirty="0">
                          <a:latin typeface="ＭＳ ゴシック" panose="020B0609070205080204" pitchFamily="49" charset="-128"/>
                          <a:ea typeface="ＭＳ ゴシック" panose="020B0609070205080204" pitchFamily="49" charset="-128"/>
                        </a:rPr>
                        <a:t>計</a:t>
                      </a: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2800" dirty="0">
                        <a:solidFill>
                          <a:schemeClr val="tx1"/>
                        </a:solidFill>
                        <a:latin typeface="ＭＳ 明朝" panose="02020609040205080304" pitchFamily="17" charset="-128"/>
                        <a:ea typeface="ＭＳ 明朝" panose="02020609040205080304" pitchFamily="17" charset="-128"/>
                      </a:endParaRP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kern="1200" dirty="0" smtClean="0">
                          <a:solidFill>
                            <a:schemeClr val="tx1"/>
                          </a:solidFill>
                          <a:latin typeface="ＭＳ 明朝" panose="02020609040205080304" pitchFamily="17" charset="-128"/>
                          <a:ea typeface="ＭＳ 明朝" panose="02020609040205080304" pitchFamily="17" charset="-128"/>
                          <a:cs typeface="+mn-cs"/>
                        </a:rPr>
                        <a:t>15</a:t>
                      </a:r>
                      <a:endParaRPr kumimoji="1" lang="ja-JP" altLang="en-US" sz="2400" kern="1200" dirty="0">
                        <a:solidFill>
                          <a:schemeClr val="tx1"/>
                        </a:solidFill>
                        <a:latin typeface="ＭＳ 明朝" panose="02020609040205080304" pitchFamily="17" charset="-128"/>
                        <a:ea typeface="ＭＳ 明朝" panose="02020609040205080304" pitchFamily="17" charset="-128"/>
                        <a:cs typeface="+mn-cs"/>
                      </a:endParaRPr>
                    </a:p>
                  </a:txBody>
                  <a:tcPr marL="77999" marR="77999" marT="39012" marB="390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
        <p:nvSpPr>
          <p:cNvPr id="7" name="テキスト ボックス 4"/>
          <p:cNvSpPr txBox="1">
            <a:spLocks noChangeArrowheads="1"/>
          </p:cNvSpPr>
          <p:nvPr/>
        </p:nvSpPr>
        <p:spPr bwMode="auto">
          <a:xfrm>
            <a:off x="3708400" y="1988840"/>
            <a:ext cx="2771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en-US" altLang="ja-JP" sz="2400" dirty="0" smtClean="0">
                <a:latin typeface="ＭＳ ゴシック" panose="020B0609070205080204" pitchFamily="49" charset="-128"/>
                <a:ea typeface="ＭＳ ゴシック" panose="020B0609070205080204" pitchFamily="49" charset="-128"/>
              </a:rPr>
              <a:t>B</a:t>
            </a:r>
            <a:r>
              <a:rPr lang="ja-JP" altLang="en-US" sz="2400" dirty="0" smtClean="0">
                <a:latin typeface="ＭＳ ゴシック" panose="020B0609070205080204" pitchFamily="49" charset="-128"/>
                <a:ea typeface="ＭＳ ゴシック" panose="020B0609070205080204" pitchFamily="49" charset="-128"/>
              </a:rPr>
              <a:t>班</a:t>
            </a:r>
            <a:r>
              <a:rPr lang="ja-JP" altLang="en-US" sz="2400" dirty="0">
                <a:latin typeface="ＭＳ ゴシック" panose="020B0609070205080204" pitchFamily="49" charset="-128"/>
                <a:ea typeface="ＭＳ ゴシック" panose="020B0609070205080204" pitchFamily="49" charset="-128"/>
              </a:rPr>
              <a:t>の読書時間</a:t>
            </a:r>
            <a:endParaRPr lang="ja-JP" altLang="ja-JP" sz="2400" dirty="0">
              <a:latin typeface="ＭＳ ゴシック" panose="020B0609070205080204" pitchFamily="49" charset="-128"/>
              <a:ea typeface="ＭＳ ゴシック" panose="020B0609070205080204" pitchFamily="49" charset="-128"/>
            </a:endParaRPr>
          </a:p>
        </p:txBody>
      </p:sp>
      <p:sp>
        <p:nvSpPr>
          <p:cNvPr id="10" name="角丸四角形 9"/>
          <p:cNvSpPr/>
          <p:nvPr/>
        </p:nvSpPr>
        <p:spPr>
          <a:xfrm>
            <a:off x="254556" y="911935"/>
            <a:ext cx="720000" cy="396000"/>
          </a:xfrm>
          <a:prstGeom prst="roundRect">
            <a:avLst/>
          </a:prstGeom>
          <a:solidFill>
            <a:schemeClr val="accent4">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54516" y="879103"/>
            <a:ext cx="720080" cy="461665"/>
          </a:xfrm>
          <a:prstGeom prst="rect">
            <a:avLst/>
          </a:prstGeom>
          <a:noFill/>
        </p:spPr>
        <p:txBody>
          <a:bodyPr wrap="square" rtlCol="0">
            <a:spAutoFit/>
          </a:bodyPr>
          <a:lstStyle/>
          <a:p>
            <a:r>
              <a:rPr kumimoji="1" lang="ja-JP" altLang="en-US" sz="2400" dirty="0">
                <a:latin typeface="HGPｺﾞｼｯｸE" panose="020B0900000000000000" pitchFamily="50" charset="-128"/>
                <a:ea typeface="HGPｺﾞｼｯｸE" panose="020B0900000000000000" pitchFamily="50" charset="-128"/>
              </a:rPr>
              <a:t>問１</a:t>
            </a:r>
          </a:p>
        </p:txBody>
      </p:sp>
      <p:sp>
        <p:nvSpPr>
          <p:cNvPr id="2" name="正方形/長方形 1"/>
          <p:cNvSpPr/>
          <p:nvPr/>
        </p:nvSpPr>
        <p:spPr>
          <a:xfrm>
            <a:off x="1042988" y="836712"/>
            <a:ext cx="7705725" cy="1200329"/>
          </a:xfrm>
          <a:prstGeom prst="rect">
            <a:avLst/>
          </a:prstGeom>
        </p:spPr>
        <p:txBody>
          <a:bodyPr wrap="square">
            <a:spAutoFit/>
          </a:bodyPr>
          <a:lstStyle/>
          <a:p>
            <a:pPr algn="just">
              <a:spcAft>
                <a:spcPts val="0"/>
              </a:spcAft>
            </a:pP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教科書</a:t>
            </a:r>
            <a:r>
              <a:rPr lang="en-US" altLang="ja-JP" sz="2400" kern="100" dirty="0" smtClean="0">
                <a:latin typeface="ＭＳ 明朝" panose="02020609040205080304" pitchFamily="17" charset="-128"/>
                <a:ea typeface="ＭＳ 明朝" panose="02020609040205080304" pitchFamily="17" charset="-128"/>
                <a:cs typeface="Times New Roman" panose="02020603050405020304" pitchFamily="18" charset="0"/>
              </a:rPr>
              <a:t>128</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ページの</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班</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の読書時間を度数分布表にまとめ，ヒストグラムに表しなさい。また，度数の最も大きい階級を答えなさい。</a:t>
            </a:r>
            <a:endParaRPr lang="ja-JP" altLang="ja-JP" sz="2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333719"/>
            <a:ext cx="6848475"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グループ化 3"/>
          <p:cNvGrpSpPr>
            <a:grpSpLocks/>
          </p:cNvGrpSpPr>
          <p:nvPr/>
        </p:nvGrpSpPr>
        <p:grpSpPr bwMode="auto">
          <a:xfrm>
            <a:off x="1168400" y="333719"/>
            <a:ext cx="6848475" cy="4305300"/>
            <a:chOff x="1167645" y="1867082"/>
            <a:chExt cx="6848475" cy="4305300"/>
          </a:xfrm>
        </p:grpSpPr>
        <p:pic>
          <p:nvPicPr>
            <p:cNvPr id="17414"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645" y="1867082"/>
              <a:ext cx="6848475"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1909008" y="3789545"/>
              <a:ext cx="792162" cy="1917700"/>
            </a:xfrm>
            <a:prstGeom prst="rect">
              <a:avLst/>
            </a:prstGeom>
            <a:solidFill>
              <a:srgbClr val="D1DBF7"/>
            </a:solidFill>
            <a:ln w="34925">
              <a:solidFill>
                <a:schemeClr val="tx1"/>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16" name="正方形/長方形 15"/>
            <p:cNvSpPr/>
            <p:nvPr/>
          </p:nvSpPr>
          <p:spPr>
            <a:xfrm>
              <a:off x="2701170" y="4267382"/>
              <a:ext cx="801688" cy="1439863"/>
            </a:xfrm>
            <a:prstGeom prst="rect">
              <a:avLst/>
            </a:prstGeom>
            <a:solidFill>
              <a:srgbClr val="D1DBF7"/>
            </a:solidFill>
            <a:ln w="34925">
              <a:solidFill>
                <a:schemeClr val="tx1"/>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17" name="正方形/長方形 16"/>
            <p:cNvSpPr/>
            <p:nvPr/>
          </p:nvSpPr>
          <p:spPr>
            <a:xfrm>
              <a:off x="3502858" y="5237345"/>
              <a:ext cx="809625" cy="469900"/>
            </a:xfrm>
            <a:prstGeom prst="rect">
              <a:avLst/>
            </a:prstGeom>
            <a:solidFill>
              <a:srgbClr val="D1DBF7"/>
            </a:solidFill>
            <a:ln w="34925">
              <a:solidFill>
                <a:schemeClr val="tx1"/>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19" name="正方形/長方形 18"/>
            <p:cNvSpPr/>
            <p:nvPr/>
          </p:nvSpPr>
          <p:spPr>
            <a:xfrm>
              <a:off x="4312483" y="4748395"/>
              <a:ext cx="792162" cy="958850"/>
            </a:xfrm>
            <a:prstGeom prst="rect">
              <a:avLst/>
            </a:prstGeom>
            <a:solidFill>
              <a:srgbClr val="D1DBF7"/>
            </a:solidFill>
            <a:ln w="34925">
              <a:solidFill>
                <a:schemeClr val="tx1"/>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21" name="正方形/長方形 20"/>
            <p:cNvSpPr/>
            <p:nvPr/>
          </p:nvSpPr>
          <p:spPr>
            <a:xfrm>
              <a:off x="5104645" y="4748395"/>
              <a:ext cx="835025" cy="958850"/>
            </a:xfrm>
            <a:prstGeom prst="rect">
              <a:avLst/>
            </a:prstGeom>
            <a:solidFill>
              <a:srgbClr val="D1DBF7"/>
            </a:solidFill>
            <a:ln w="34925">
              <a:solidFill>
                <a:schemeClr val="tx1"/>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sp>
          <p:nvSpPr>
            <p:cNvPr id="22" name="正方形/長方形 21"/>
            <p:cNvSpPr/>
            <p:nvPr/>
          </p:nvSpPr>
          <p:spPr>
            <a:xfrm>
              <a:off x="5939670" y="4264207"/>
              <a:ext cx="792163" cy="1443038"/>
            </a:xfrm>
            <a:prstGeom prst="rect">
              <a:avLst/>
            </a:prstGeom>
            <a:solidFill>
              <a:srgbClr val="D1DBF7"/>
            </a:solidFill>
            <a:ln w="34925">
              <a:solidFill>
                <a:schemeClr val="tx1"/>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ja-JP" altLang="en-US" dirty="0"/>
            </a:p>
          </p:txBody>
        </p:sp>
      </p:grpSp>
      <p:sp>
        <p:nvSpPr>
          <p:cNvPr id="14" name="テキスト ボックス 4"/>
          <p:cNvSpPr txBox="1">
            <a:spLocks noChangeArrowheads="1"/>
          </p:cNvSpPr>
          <p:nvPr/>
        </p:nvSpPr>
        <p:spPr bwMode="auto">
          <a:xfrm>
            <a:off x="3503613" y="302741"/>
            <a:ext cx="2771775" cy="461963"/>
          </a:xfrm>
          <a:prstGeom prst="rect">
            <a:avLst/>
          </a:prstGeom>
          <a:solidFill>
            <a:schemeClr val="bg1"/>
          </a:solidFill>
          <a:ln>
            <a:noFill/>
          </a:ln>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en-US" altLang="ja-JP" sz="2400" dirty="0" smtClean="0">
                <a:latin typeface="ＭＳ ゴシック" panose="020B0609070205080204" pitchFamily="49" charset="-128"/>
                <a:ea typeface="ＭＳ ゴシック" panose="020B0609070205080204" pitchFamily="49" charset="-128"/>
              </a:rPr>
              <a:t>B</a:t>
            </a:r>
            <a:r>
              <a:rPr lang="ja-JP" altLang="en-US" sz="2400" dirty="0" smtClean="0">
                <a:latin typeface="ＭＳ ゴシック" panose="020B0609070205080204" pitchFamily="49" charset="-128"/>
                <a:ea typeface="ＭＳ ゴシック" panose="020B0609070205080204" pitchFamily="49" charset="-128"/>
              </a:rPr>
              <a:t>班</a:t>
            </a:r>
            <a:r>
              <a:rPr lang="ja-JP" altLang="en-US" sz="2400" dirty="0">
                <a:latin typeface="ＭＳ ゴシック" panose="020B0609070205080204" pitchFamily="49" charset="-128"/>
                <a:ea typeface="ＭＳ ゴシック" panose="020B0609070205080204" pitchFamily="49" charset="-128"/>
              </a:rPr>
              <a:t>の読書時間</a:t>
            </a:r>
            <a:endParaRPr lang="ja-JP" altLang="ja-JP" sz="2400" dirty="0">
              <a:latin typeface="ＭＳ ゴシック" panose="020B0609070205080204" pitchFamily="49" charset="-128"/>
              <a:ea typeface="ＭＳ ゴシック" panose="020B0609070205080204" pitchFamily="49" charset="-128"/>
            </a:endParaRPr>
          </a:p>
        </p:txBody>
      </p:sp>
      <p:sp>
        <p:nvSpPr>
          <p:cNvPr id="15" name="テキスト ボックス 4"/>
          <p:cNvSpPr txBox="1">
            <a:spLocks noChangeArrowheads="1"/>
          </p:cNvSpPr>
          <p:nvPr/>
        </p:nvSpPr>
        <p:spPr bwMode="auto">
          <a:xfrm>
            <a:off x="1187624" y="4839245"/>
            <a:ext cx="7561089" cy="461963"/>
          </a:xfrm>
          <a:prstGeom prst="rect">
            <a:avLst/>
          </a:prstGeom>
          <a:solidFill>
            <a:schemeClr val="bg1"/>
          </a:solidFill>
          <a:ln>
            <a:noFill/>
          </a:ln>
          <a:extLst/>
        </p:spPr>
        <p:txBody>
          <a:bodyPr wrap="square">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度数の最も大きい階級は</a:t>
            </a:r>
            <a:r>
              <a:rPr lang="en-US" altLang="ja-JP" sz="2400" b="1"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0</a:t>
            </a:r>
            <a:r>
              <a:rPr lang="ja-JP" altLang="en-US" sz="2400" b="1"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時間以上</a:t>
            </a:r>
            <a:r>
              <a:rPr lang="en-US" altLang="ja-JP" sz="2400" b="1"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4</a:t>
            </a:r>
            <a:r>
              <a:rPr lang="ja-JP" altLang="en-US" sz="2400" b="1"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時間未満</a:t>
            </a:r>
            <a:r>
              <a:rPr lang="ja-JP" altLang="en-US" sz="2400" dirty="0">
                <a:latin typeface="ＭＳ ゴシック" panose="020B0609070205080204" pitchFamily="49" charset="-128"/>
                <a:ea typeface="ＭＳ ゴシック" panose="020B0609070205080204" pitchFamily="49" charset="-128"/>
                <a:cs typeface="Times New Roman" panose="02020603050405020304" pitchFamily="18" charset="0"/>
              </a:rPr>
              <a:t>である。</a:t>
            </a:r>
            <a:endParaRPr lang="ja-JP" altLang="ja-JP" sz="2400" dirty="0">
              <a:latin typeface="ＭＳ ゴシック" panose="020B0609070205080204" pitchFamily="49" charset="-128"/>
              <a:ea typeface="ＭＳ ゴシック" panose="020B0609070205080204" pitchFamily="49" charset="-128"/>
            </a:endParaRPr>
          </a:p>
        </p:txBody>
      </p:sp>
      <p:pic>
        <p:nvPicPr>
          <p:cNvPr id="23" name="図 22">
            <a:hlinkClick r:id="" action="ppaction://hlinkshowjump?jump=previous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8100464" y="6021360"/>
            <a:ext cx="648000" cy="6480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 4"/>
          <p:cNvGraphicFramePr>
            <a:graphicFrameLocks/>
          </p:cNvGraphicFramePr>
          <p:nvPr>
            <p:extLst>
              <p:ext uri="{D42A27DB-BD31-4B8C-83A1-F6EECF244321}">
                <p14:modId xmlns:p14="http://schemas.microsoft.com/office/powerpoint/2010/main" val="2319287928"/>
              </p:ext>
            </p:extLst>
          </p:nvPr>
        </p:nvGraphicFramePr>
        <p:xfrm>
          <a:off x="539750" y="2492375"/>
          <a:ext cx="8059738" cy="4119573"/>
        </p:xfrm>
        <a:graphic>
          <a:graphicData uri="http://schemas.openxmlformats.org/drawingml/2006/table">
            <a:tbl>
              <a:tblPr firstRow="1" bandRow="1">
                <a:tableStyleId>{5C22544A-7EE6-4342-B048-85BDC9FD1C3A}</a:tableStyleId>
              </a:tblPr>
              <a:tblGrid>
                <a:gridCol w="2164711">
                  <a:extLst>
                    <a:ext uri="{9D8B030D-6E8A-4147-A177-3AD203B41FA5}">
                      <a16:colId xmlns:a16="http://schemas.microsoft.com/office/drawing/2014/main" xmlns="" val="20000"/>
                    </a:ext>
                  </a:extLst>
                </a:gridCol>
                <a:gridCol w="1315687">
                  <a:extLst>
                    <a:ext uri="{9D8B030D-6E8A-4147-A177-3AD203B41FA5}">
                      <a16:colId xmlns:a16="http://schemas.microsoft.com/office/drawing/2014/main" xmlns="" val="20001"/>
                    </a:ext>
                  </a:extLst>
                </a:gridCol>
                <a:gridCol w="1631827">
                  <a:extLst>
                    <a:ext uri="{9D8B030D-6E8A-4147-A177-3AD203B41FA5}">
                      <a16:colId xmlns:a16="http://schemas.microsoft.com/office/drawing/2014/main" xmlns="" val="20002"/>
                    </a:ext>
                  </a:extLst>
                </a:gridCol>
                <a:gridCol w="1307153">
                  <a:extLst>
                    <a:ext uri="{9D8B030D-6E8A-4147-A177-3AD203B41FA5}">
                      <a16:colId xmlns:a16="http://schemas.microsoft.com/office/drawing/2014/main" xmlns="" val="20003"/>
                    </a:ext>
                  </a:extLst>
                </a:gridCol>
                <a:gridCol w="1640360">
                  <a:extLst>
                    <a:ext uri="{9D8B030D-6E8A-4147-A177-3AD203B41FA5}">
                      <a16:colId xmlns:a16="http://schemas.microsoft.com/office/drawing/2014/main" xmlns="" val="20004"/>
                    </a:ext>
                  </a:extLst>
                </a:gridCol>
              </a:tblGrid>
              <a:tr h="458783">
                <a:tc rowSpan="2">
                  <a:txBody>
                    <a:bodyPr/>
                    <a:lstStyle/>
                    <a:p>
                      <a:pPr algn="ctr"/>
                      <a:r>
                        <a:rPr kumimoji="1" lang="ja-JP" altLang="en-US" sz="2000" b="0" dirty="0">
                          <a:latin typeface="ＭＳ ゴシック" panose="020B0609070205080204" pitchFamily="49" charset="-128"/>
                          <a:ea typeface="ＭＳ ゴシック" panose="020B0609070205080204" pitchFamily="49" charset="-128"/>
                        </a:rPr>
                        <a:t>時間の階級 </a:t>
                      </a:r>
                      <a:endParaRPr kumimoji="1" lang="en-US" altLang="ja-JP" sz="2000" b="0" dirty="0">
                        <a:latin typeface="ＭＳ ゴシック" panose="020B0609070205080204" pitchFamily="49" charset="-128"/>
                        <a:ea typeface="ＭＳ ゴシック" panose="020B0609070205080204" pitchFamily="49" charset="-128"/>
                      </a:endParaRPr>
                    </a:p>
                    <a:p>
                      <a:pPr algn="ctr"/>
                      <a:r>
                        <a:rPr kumimoji="1" lang="ja-JP" altLang="en-US" sz="2000" b="0" dirty="0">
                          <a:latin typeface="ＭＳ ゴシック" panose="020B0609070205080204" pitchFamily="49" charset="-128"/>
                          <a:ea typeface="ＭＳ ゴシック" panose="020B0609070205080204" pitchFamily="49" charset="-128"/>
                        </a:rPr>
                        <a:t>（時間）</a:t>
                      </a: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gridSpan="2">
                  <a:txBody>
                    <a:bodyPr/>
                    <a:lstStyle/>
                    <a:p>
                      <a:pPr algn="ctr"/>
                      <a:r>
                        <a:rPr kumimoji="1" lang="en-US" altLang="ja-JP" sz="2000" b="0" baseline="30000" dirty="0">
                          <a:latin typeface="ＭＳ ゴシック" panose="020B0609070205080204" pitchFamily="49" charset="-128"/>
                          <a:ea typeface="ＭＳ ゴシック" panose="020B0609070205080204" pitchFamily="49" charset="-128"/>
                        </a:rPr>
                        <a:t> </a:t>
                      </a:r>
                      <a:r>
                        <a:rPr kumimoji="1" lang="en-US" altLang="ja-JP" sz="2000" b="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1" lang="ja-JP" altLang="en-US" sz="2000" b="0" dirty="0">
                          <a:latin typeface="ＭＳ ゴシック" panose="020B0609070205080204" pitchFamily="49" charset="-128"/>
                          <a:ea typeface="ＭＳ ゴシック" panose="020B0609070205080204" pitchFamily="49" charset="-128"/>
                        </a:rPr>
                        <a:t>班</a:t>
                      </a: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kumimoji="1" lang="ja-JP" altLang="en-US"/>
                    </a:p>
                  </a:txBody>
                  <a:tcPr/>
                </a:tc>
                <a:tc gridSpan="2">
                  <a:txBody>
                    <a:bodyPr/>
                    <a:lstStyle/>
                    <a:p>
                      <a:pPr algn="ctr"/>
                      <a:r>
                        <a:rPr kumimoji="1" lang="en-US" altLang="ja-JP" sz="2000" b="0" i="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1" lang="ja-JP" altLang="en-US" sz="2000" b="0" i="0" dirty="0">
                          <a:latin typeface="ＭＳ ゴシック" panose="020B0609070205080204" pitchFamily="49" charset="-128"/>
                          <a:ea typeface="ＭＳ ゴシック" panose="020B0609070205080204" pitchFamily="49" charset="-128"/>
                        </a:rPr>
                        <a:t>班</a:t>
                      </a: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kumimoji="1" lang="ja-JP" altLang="en-US"/>
                    </a:p>
                  </a:txBody>
                  <a:tcPr/>
                </a:tc>
                <a:extLst>
                  <a:ext uri="{0D108BD9-81ED-4DB2-BD59-A6C34878D82A}">
                    <a16:rowId xmlns:a16="http://schemas.microsoft.com/office/drawing/2014/main" xmlns="" val="10000"/>
                  </a:ext>
                </a:extLst>
              </a:tr>
              <a:tr h="458783">
                <a:tc v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bg1"/>
                          </a:solidFill>
                          <a:latin typeface="ＭＳ ゴシック" panose="020B0609070205080204" pitchFamily="49" charset="-128"/>
                          <a:ea typeface="ＭＳ ゴシック" panose="020B0609070205080204" pitchFamily="49" charset="-128"/>
                          <a:cs typeface="+mn-cs"/>
                        </a:rPr>
                        <a:t>度数</a:t>
                      </a:r>
                      <a:r>
                        <a:rPr kumimoji="1" lang="en-US" altLang="ja-JP" sz="2000" b="0" kern="1200" dirty="0">
                          <a:solidFill>
                            <a:schemeClr val="bg1"/>
                          </a:solidFill>
                          <a:latin typeface="ＭＳ ゴシック" panose="020B0609070205080204" pitchFamily="49" charset="-128"/>
                          <a:ea typeface="ＭＳ ゴシック" panose="020B0609070205080204" pitchFamily="49" charset="-128"/>
                          <a:cs typeface="+mn-cs"/>
                        </a:rPr>
                        <a:t>(</a:t>
                      </a:r>
                      <a:r>
                        <a:rPr kumimoji="1" lang="ja-JP" altLang="en-US" sz="2000" b="0" kern="1200" dirty="0">
                          <a:solidFill>
                            <a:schemeClr val="bg1"/>
                          </a:solidFill>
                          <a:latin typeface="ＭＳ ゴシック" panose="020B0609070205080204" pitchFamily="49" charset="-128"/>
                          <a:ea typeface="ＭＳ ゴシック" panose="020B0609070205080204" pitchFamily="49" charset="-128"/>
                          <a:cs typeface="+mn-cs"/>
                        </a:rPr>
                        <a:t>人</a:t>
                      </a:r>
                      <a:r>
                        <a:rPr kumimoji="1" lang="en-US" altLang="ja-JP" sz="2000" b="0" kern="1200" dirty="0">
                          <a:solidFill>
                            <a:schemeClr val="bg1"/>
                          </a:solidFill>
                          <a:latin typeface="ＭＳ ゴシック" panose="020B0609070205080204" pitchFamily="49" charset="-128"/>
                          <a:ea typeface="ＭＳ ゴシック" panose="020B0609070205080204" pitchFamily="49" charset="-128"/>
                          <a:cs typeface="+mn-cs"/>
                        </a:rPr>
                        <a:t>)</a:t>
                      </a:r>
                      <a:endParaRPr kumimoji="1" lang="ja-JP" altLang="en-US" sz="2000" b="0" kern="1200" dirty="0">
                        <a:solidFill>
                          <a:schemeClr val="bg1"/>
                        </a:solidFill>
                        <a:latin typeface="ＭＳ ゴシック" panose="020B0609070205080204" pitchFamily="49" charset="-128"/>
                        <a:ea typeface="ＭＳ ゴシック" panose="020B0609070205080204" pitchFamily="49" charset="-128"/>
                        <a:cs typeface="+mn-cs"/>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bg1"/>
                          </a:solidFill>
                          <a:latin typeface="ＭＳ ゴシック" panose="020B0609070205080204" pitchFamily="49" charset="-128"/>
                          <a:ea typeface="ＭＳ ゴシック" panose="020B0609070205080204" pitchFamily="49" charset="-128"/>
                          <a:cs typeface="+mn-cs"/>
                        </a:rPr>
                        <a:t>相対度数</a:t>
                      </a:r>
                      <a:endParaRPr kumimoji="1" lang="ja-JP" altLang="en-US" sz="2000" b="0" i="0" kern="1200" dirty="0">
                        <a:solidFill>
                          <a:schemeClr val="bg1"/>
                        </a:solidFill>
                        <a:latin typeface="ＭＳ ゴシック" panose="020B0609070205080204" pitchFamily="49" charset="-128"/>
                        <a:ea typeface="ＭＳ ゴシック" panose="020B0609070205080204" pitchFamily="49" charset="-128"/>
                        <a:cs typeface="+mn-cs"/>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bg1"/>
                          </a:solidFill>
                          <a:latin typeface="ＭＳ ゴシック" panose="020B0609070205080204" pitchFamily="49" charset="-128"/>
                          <a:ea typeface="ＭＳ ゴシック" panose="020B0609070205080204" pitchFamily="49" charset="-128"/>
                          <a:cs typeface="+mn-cs"/>
                        </a:rPr>
                        <a:t>度数</a:t>
                      </a:r>
                      <a:r>
                        <a:rPr kumimoji="1" lang="en-US" altLang="ja-JP" sz="2000" b="0" kern="1200" dirty="0">
                          <a:solidFill>
                            <a:schemeClr val="bg1"/>
                          </a:solidFill>
                          <a:latin typeface="ＭＳ ゴシック" panose="020B0609070205080204" pitchFamily="49" charset="-128"/>
                          <a:ea typeface="ＭＳ ゴシック" panose="020B0609070205080204" pitchFamily="49" charset="-128"/>
                          <a:cs typeface="+mn-cs"/>
                        </a:rPr>
                        <a:t>(</a:t>
                      </a:r>
                      <a:r>
                        <a:rPr kumimoji="1" lang="ja-JP" altLang="en-US" sz="2000" b="0" kern="1200" dirty="0">
                          <a:solidFill>
                            <a:schemeClr val="bg1"/>
                          </a:solidFill>
                          <a:latin typeface="ＭＳ ゴシック" panose="020B0609070205080204" pitchFamily="49" charset="-128"/>
                          <a:ea typeface="ＭＳ ゴシック" panose="020B0609070205080204" pitchFamily="49" charset="-128"/>
                          <a:cs typeface="+mn-cs"/>
                        </a:rPr>
                        <a:t>人</a:t>
                      </a:r>
                      <a:r>
                        <a:rPr kumimoji="1" lang="en-US" altLang="ja-JP" sz="2000" b="0" kern="1200" dirty="0">
                          <a:solidFill>
                            <a:schemeClr val="bg1"/>
                          </a:solidFill>
                          <a:latin typeface="ＭＳ ゴシック" panose="020B0609070205080204" pitchFamily="49" charset="-128"/>
                          <a:ea typeface="ＭＳ ゴシック" panose="020B0609070205080204" pitchFamily="49" charset="-128"/>
                          <a:cs typeface="+mn-cs"/>
                        </a:rPr>
                        <a:t>)</a:t>
                      </a:r>
                      <a:endParaRPr kumimoji="1" lang="ja-JP" altLang="en-US" sz="2000" b="0" kern="1200" dirty="0">
                        <a:solidFill>
                          <a:schemeClr val="bg1"/>
                        </a:solidFill>
                        <a:latin typeface="ＭＳ ゴシック" panose="020B0609070205080204" pitchFamily="49" charset="-128"/>
                        <a:ea typeface="ＭＳ ゴシック" panose="020B0609070205080204" pitchFamily="49" charset="-128"/>
                        <a:cs typeface="+mn-cs"/>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bg1"/>
                          </a:solidFill>
                          <a:latin typeface="ＭＳ ゴシック" panose="020B0609070205080204" pitchFamily="49" charset="-128"/>
                          <a:ea typeface="ＭＳ ゴシック" panose="020B0609070205080204" pitchFamily="49" charset="-128"/>
                          <a:cs typeface="+mn-cs"/>
                        </a:rPr>
                        <a:t>相対度数</a:t>
                      </a:r>
                      <a:endParaRPr kumimoji="1" lang="ja-JP" altLang="en-US" sz="2000" b="0" i="0" kern="1200" dirty="0">
                        <a:solidFill>
                          <a:schemeClr val="bg1"/>
                        </a:solidFill>
                        <a:latin typeface="ＭＳ ゴシック" panose="020B0609070205080204" pitchFamily="49" charset="-128"/>
                        <a:ea typeface="ＭＳ ゴシック" panose="020B0609070205080204" pitchFamily="49" charset="-128"/>
                        <a:cs typeface="+mn-cs"/>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0001"/>
                  </a:ext>
                </a:extLst>
              </a:tr>
              <a:tr h="457202">
                <a:tc>
                  <a:txBody>
                    <a:bodyPr/>
                    <a:lstStyle/>
                    <a:p>
                      <a:pPr algn="ctr"/>
                      <a:r>
                        <a:rPr kumimoji="1" lang="en-US" altLang="ja-JP" sz="2000" dirty="0">
                          <a:latin typeface="ＭＳ 明朝" panose="02020609040205080304" pitchFamily="17" charset="-128"/>
                          <a:ea typeface="ＭＳ 明朝" panose="02020609040205080304" pitchFamily="17" charset="-128"/>
                        </a:rPr>
                        <a:t>0</a:t>
                      </a:r>
                      <a:r>
                        <a:rPr kumimoji="1" lang="ja-JP" altLang="en-US" sz="2000" dirty="0">
                          <a:latin typeface="ＭＳ ゴシック" panose="020B0609070205080204" pitchFamily="49" charset="-128"/>
                          <a:ea typeface="ＭＳ ゴシック" panose="020B0609070205080204" pitchFamily="49" charset="-128"/>
                        </a:rPr>
                        <a:t>以上</a:t>
                      </a:r>
                      <a:r>
                        <a:rPr kumimoji="1" lang="ja-JP" altLang="en-US" sz="2000" baseline="0" dirty="0">
                          <a:latin typeface="+mj-ea"/>
                          <a:ea typeface="+mj-ea"/>
                        </a:rPr>
                        <a:t> </a:t>
                      </a:r>
                      <a:r>
                        <a:rPr kumimoji="1" lang="ja-JP" altLang="en-US" sz="2000" dirty="0">
                          <a:latin typeface="ＭＳ 明朝" panose="02020609040205080304" pitchFamily="17" charset="-128"/>
                          <a:ea typeface="ＭＳ 明朝" panose="02020609040205080304" pitchFamily="17" charset="-128"/>
                        </a:rPr>
                        <a:t>～</a:t>
                      </a:r>
                      <a:r>
                        <a:rPr kumimoji="1" lang="ja-JP" altLang="en-US" sz="2000" baseline="0" dirty="0">
                          <a:latin typeface="ＭＳ 明朝" panose="02020609040205080304" pitchFamily="17" charset="-128"/>
                          <a:ea typeface="ＭＳ 明朝" panose="02020609040205080304" pitchFamily="17" charset="-128"/>
                        </a:rPr>
                        <a:t> </a:t>
                      </a:r>
                      <a:r>
                        <a:rPr kumimoji="1" lang="en-US" altLang="ja-JP" sz="2000" dirty="0">
                          <a:latin typeface="ＭＳ 明朝" panose="02020609040205080304" pitchFamily="17" charset="-128"/>
                          <a:ea typeface="ＭＳ 明朝" panose="02020609040205080304" pitchFamily="17" charset="-128"/>
                        </a:rPr>
                        <a:t>4</a:t>
                      </a:r>
                      <a:r>
                        <a:rPr kumimoji="1" lang="ja-JP" altLang="en-US" sz="2000" dirty="0">
                          <a:latin typeface="ＭＳ ゴシック" panose="020B0609070205080204" pitchFamily="49" charset="-128"/>
                          <a:ea typeface="ＭＳ ゴシック" panose="020B0609070205080204" pitchFamily="49" charset="-128"/>
                        </a:rPr>
                        <a:t>未満</a:t>
                      </a: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560388" algn="l"/>
                      <a:r>
                        <a:rPr kumimoji="1" lang="en-US" altLang="ja-JP" sz="2000" dirty="0">
                          <a:solidFill>
                            <a:schemeClr val="tx1"/>
                          </a:solidFill>
                          <a:latin typeface="ＭＳ 明朝" panose="02020609040205080304" pitchFamily="17" charset="-128"/>
                          <a:ea typeface="ＭＳ 明朝" panose="02020609040205080304" pitchFamily="17" charset="-128"/>
                        </a:rPr>
                        <a:t>3</a:t>
                      </a:r>
                      <a:endParaRPr kumimoji="1" lang="ja-JP" altLang="en-US" sz="2000" dirty="0">
                        <a:solidFill>
                          <a:srgbClr val="C00000"/>
                        </a:solidFill>
                        <a:latin typeface="ＭＳ 明朝" panose="02020609040205080304" pitchFamily="17" charset="-128"/>
                        <a:ea typeface="ＭＳ 明朝" panose="02020609040205080304" pitchFamily="17" charset="-128"/>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kern="1200" dirty="0">
                          <a:solidFill>
                            <a:schemeClr val="tx1"/>
                          </a:solidFill>
                          <a:latin typeface="ＭＳ 明朝" panose="02020609040205080304" pitchFamily="17" charset="-128"/>
                          <a:ea typeface="ＭＳ 明朝" panose="02020609040205080304" pitchFamily="17" charset="-128"/>
                          <a:cs typeface="+mn-cs"/>
                        </a:rPr>
                        <a:t>0.15</a:t>
                      </a:r>
                      <a:endParaRPr kumimoji="1" lang="ja-JP" altLang="en-US" sz="2000" kern="1200" dirty="0">
                        <a:solidFill>
                          <a:srgbClr val="C00000"/>
                        </a:solidFill>
                        <a:latin typeface="ＭＳ 明朝" panose="02020609040205080304" pitchFamily="17" charset="-128"/>
                        <a:ea typeface="ＭＳ 明朝" panose="02020609040205080304" pitchFamily="17" charset="-128"/>
                        <a:cs typeface="+mn-cs"/>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dirty="0">
                        <a:solidFill>
                          <a:srgbClr val="C00000"/>
                        </a:solidFill>
                        <a:latin typeface="+mj-ea"/>
                        <a:ea typeface="+mj-ea"/>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dirty="0"/>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57202">
                <a:tc>
                  <a:txBody>
                    <a:bodyPr/>
                    <a:lstStyle/>
                    <a:p>
                      <a:pPr algn="ctr"/>
                      <a:r>
                        <a:rPr kumimoji="1" lang="en-US" altLang="ja-JP" sz="2000" dirty="0">
                          <a:latin typeface="ＭＳ 明朝" panose="02020609040205080304" pitchFamily="17" charset="-128"/>
                          <a:ea typeface="ＭＳ 明朝" panose="02020609040205080304" pitchFamily="17" charset="-128"/>
                        </a:rPr>
                        <a:t> 4</a:t>
                      </a:r>
                      <a:r>
                        <a:rPr kumimoji="1" lang="ja-JP" altLang="en-US" sz="2000" dirty="0">
                          <a:latin typeface="ＭＳ 明朝" panose="02020609040205080304" pitchFamily="17" charset="-128"/>
                          <a:ea typeface="ＭＳ 明朝" panose="02020609040205080304" pitchFamily="17" charset="-128"/>
                        </a:rPr>
                        <a:t>　～　 </a:t>
                      </a:r>
                      <a:r>
                        <a:rPr kumimoji="1" lang="en-US" altLang="ja-JP" sz="2000" dirty="0">
                          <a:latin typeface="ＭＳ 明朝" panose="02020609040205080304" pitchFamily="17" charset="-128"/>
                          <a:ea typeface="ＭＳ 明朝" panose="02020609040205080304" pitchFamily="17" charset="-128"/>
                        </a:rPr>
                        <a:t>8</a:t>
                      </a:r>
                      <a:endParaRPr kumimoji="1" lang="ja-JP" altLang="en-US" sz="2000" dirty="0">
                        <a:latin typeface="ＭＳ 明朝" panose="02020609040205080304" pitchFamily="17" charset="-128"/>
                        <a:ea typeface="ＭＳ 明朝" panose="02020609040205080304" pitchFamily="17" charset="-128"/>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569913" algn="l"/>
                      <a:r>
                        <a:rPr kumimoji="1" lang="en-US" altLang="ja-JP" sz="2000" dirty="0">
                          <a:solidFill>
                            <a:schemeClr val="tx1"/>
                          </a:solidFill>
                          <a:latin typeface="ＭＳ 明朝" panose="02020609040205080304" pitchFamily="17" charset="-128"/>
                          <a:ea typeface="ＭＳ 明朝" panose="02020609040205080304" pitchFamily="17" charset="-128"/>
                        </a:rPr>
                        <a:t>4</a:t>
                      </a:r>
                      <a:endParaRPr kumimoji="1" lang="ja-JP" altLang="en-US" sz="2000" dirty="0">
                        <a:solidFill>
                          <a:schemeClr val="tx1"/>
                        </a:solidFill>
                        <a:latin typeface="ＭＳ 明朝" panose="02020609040205080304" pitchFamily="17" charset="-128"/>
                        <a:ea typeface="ＭＳ 明朝" panose="02020609040205080304" pitchFamily="17" charset="-128"/>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latin typeface="ＭＳ 明朝" panose="02020609040205080304" pitchFamily="17" charset="-128"/>
                          <a:ea typeface="ＭＳ 明朝" panose="02020609040205080304" pitchFamily="17" charset="-128"/>
                        </a:rPr>
                        <a:t>0.20</a:t>
                      </a:r>
                      <a:endParaRPr kumimoji="1" lang="ja-JP" altLang="en-US" sz="2000" dirty="0">
                        <a:latin typeface="ＭＳ 明朝" panose="02020609040205080304" pitchFamily="17" charset="-128"/>
                        <a:ea typeface="ＭＳ 明朝" panose="02020609040205080304" pitchFamily="17" charset="-128"/>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2400" dirty="0">
                        <a:solidFill>
                          <a:schemeClr val="tx1"/>
                        </a:solidFill>
                        <a:latin typeface="+mj-ea"/>
                        <a:ea typeface="+mj-ea"/>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dirty="0"/>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572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ＭＳ 明朝" panose="02020609040205080304" pitchFamily="17" charset="-128"/>
                          <a:ea typeface="ＭＳ 明朝" panose="02020609040205080304" pitchFamily="17" charset="-128"/>
                        </a:rPr>
                        <a:t> 8</a:t>
                      </a:r>
                      <a:r>
                        <a:rPr kumimoji="1" lang="ja-JP" altLang="en-US" sz="2000" dirty="0">
                          <a:latin typeface="ＭＳ 明朝" panose="02020609040205080304" pitchFamily="17" charset="-128"/>
                          <a:ea typeface="ＭＳ 明朝" panose="02020609040205080304" pitchFamily="17" charset="-128"/>
                        </a:rPr>
                        <a:t>　～　</a:t>
                      </a:r>
                      <a:r>
                        <a:rPr kumimoji="1" lang="en-US" altLang="ja-JP" sz="2000" dirty="0">
                          <a:latin typeface="ＭＳ 明朝" panose="02020609040205080304" pitchFamily="17" charset="-128"/>
                          <a:ea typeface="ＭＳ 明朝" panose="02020609040205080304" pitchFamily="17" charset="-128"/>
                        </a:rPr>
                        <a:t>12</a:t>
                      </a:r>
                      <a:endParaRPr kumimoji="1" lang="ja-JP" altLang="en-US" sz="2000" dirty="0">
                        <a:latin typeface="ＭＳ 明朝" panose="02020609040205080304" pitchFamily="17" charset="-128"/>
                        <a:ea typeface="ＭＳ 明朝" panose="02020609040205080304" pitchFamily="17" charset="-128"/>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552450" algn="l"/>
                      <a:r>
                        <a:rPr kumimoji="1" lang="en-US" altLang="ja-JP" sz="2000" dirty="0">
                          <a:solidFill>
                            <a:schemeClr val="tx1"/>
                          </a:solidFill>
                          <a:latin typeface="ＭＳ 明朝" panose="02020609040205080304" pitchFamily="17" charset="-128"/>
                          <a:ea typeface="ＭＳ 明朝" panose="02020609040205080304" pitchFamily="17" charset="-128"/>
                        </a:rPr>
                        <a:t>6</a:t>
                      </a:r>
                      <a:endParaRPr kumimoji="1" lang="ja-JP" altLang="en-US" sz="2000" dirty="0">
                        <a:solidFill>
                          <a:schemeClr val="tx1"/>
                        </a:solidFill>
                        <a:latin typeface="ＭＳ 明朝" panose="02020609040205080304" pitchFamily="17" charset="-128"/>
                        <a:ea typeface="ＭＳ 明朝" panose="02020609040205080304" pitchFamily="17" charset="-128"/>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latin typeface="ＭＳ 明朝" panose="02020609040205080304" pitchFamily="17" charset="-128"/>
                          <a:ea typeface="ＭＳ 明朝" panose="02020609040205080304" pitchFamily="17" charset="-128"/>
                        </a:rPr>
                        <a:t>0.30</a:t>
                      </a:r>
                      <a:endParaRPr kumimoji="1" lang="ja-JP" altLang="en-US" sz="2000" dirty="0">
                        <a:latin typeface="ＭＳ 明朝" panose="02020609040205080304" pitchFamily="17" charset="-128"/>
                        <a:ea typeface="ＭＳ 明朝" panose="02020609040205080304" pitchFamily="17" charset="-128"/>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2400" dirty="0">
                        <a:solidFill>
                          <a:schemeClr val="tx1"/>
                        </a:solidFill>
                        <a:latin typeface="+mj-ea"/>
                        <a:ea typeface="+mj-ea"/>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dirty="0"/>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572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ＭＳ 明朝" panose="02020609040205080304" pitchFamily="17" charset="-128"/>
                          <a:ea typeface="ＭＳ 明朝" panose="02020609040205080304" pitchFamily="17" charset="-128"/>
                        </a:rPr>
                        <a:t>12</a:t>
                      </a:r>
                      <a:r>
                        <a:rPr kumimoji="1" lang="ja-JP" altLang="en-US" sz="2000" dirty="0">
                          <a:latin typeface="ＭＳ 明朝" panose="02020609040205080304" pitchFamily="17" charset="-128"/>
                          <a:ea typeface="ＭＳ 明朝" panose="02020609040205080304" pitchFamily="17" charset="-128"/>
                        </a:rPr>
                        <a:t>　～　</a:t>
                      </a:r>
                      <a:r>
                        <a:rPr kumimoji="1" lang="en-US" altLang="ja-JP" sz="2000" dirty="0">
                          <a:latin typeface="ＭＳ 明朝" panose="02020609040205080304" pitchFamily="17" charset="-128"/>
                          <a:ea typeface="ＭＳ 明朝" panose="02020609040205080304" pitchFamily="17" charset="-128"/>
                        </a:rPr>
                        <a:t>16</a:t>
                      </a:r>
                      <a:endParaRPr kumimoji="1" lang="ja-JP" altLang="en-US" sz="2000" dirty="0">
                        <a:latin typeface="ＭＳ 明朝" panose="02020609040205080304" pitchFamily="17" charset="-128"/>
                        <a:ea typeface="ＭＳ 明朝" panose="02020609040205080304" pitchFamily="17" charset="-128"/>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560388" algn="l"/>
                      <a:r>
                        <a:rPr kumimoji="1" lang="en-US" altLang="ja-JP" sz="2000" dirty="0">
                          <a:solidFill>
                            <a:schemeClr val="tx1"/>
                          </a:solidFill>
                          <a:latin typeface="ＭＳ 明朝" panose="02020609040205080304" pitchFamily="17" charset="-128"/>
                          <a:ea typeface="ＭＳ 明朝" panose="02020609040205080304" pitchFamily="17" charset="-128"/>
                        </a:rPr>
                        <a:t>4</a:t>
                      </a:r>
                      <a:endParaRPr kumimoji="1" lang="ja-JP" altLang="en-US" sz="2000" dirty="0">
                        <a:solidFill>
                          <a:schemeClr val="tx1"/>
                        </a:solidFill>
                        <a:latin typeface="ＭＳ 明朝" panose="02020609040205080304" pitchFamily="17" charset="-128"/>
                        <a:ea typeface="ＭＳ 明朝" panose="02020609040205080304" pitchFamily="17" charset="-128"/>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latin typeface="ＭＳ 明朝" panose="02020609040205080304" pitchFamily="17" charset="-128"/>
                          <a:ea typeface="ＭＳ 明朝" panose="02020609040205080304" pitchFamily="17" charset="-128"/>
                        </a:rPr>
                        <a:t>0.20</a:t>
                      </a:r>
                      <a:endParaRPr kumimoji="1" lang="ja-JP" altLang="en-US" sz="2000" dirty="0">
                        <a:latin typeface="ＭＳ 明朝" panose="02020609040205080304" pitchFamily="17" charset="-128"/>
                        <a:ea typeface="ＭＳ 明朝" panose="02020609040205080304" pitchFamily="17" charset="-128"/>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2400" dirty="0">
                        <a:solidFill>
                          <a:schemeClr val="tx1"/>
                        </a:solidFill>
                        <a:latin typeface="+mj-ea"/>
                        <a:ea typeface="+mj-ea"/>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572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ＭＳ 明朝" panose="02020609040205080304" pitchFamily="17" charset="-128"/>
                          <a:ea typeface="ＭＳ 明朝" panose="02020609040205080304" pitchFamily="17" charset="-128"/>
                        </a:rPr>
                        <a:t>16</a:t>
                      </a:r>
                      <a:r>
                        <a:rPr kumimoji="1" lang="ja-JP" altLang="en-US" sz="2000" dirty="0">
                          <a:latin typeface="ＭＳ 明朝" panose="02020609040205080304" pitchFamily="17" charset="-128"/>
                          <a:ea typeface="ＭＳ 明朝" panose="02020609040205080304" pitchFamily="17" charset="-128"/>
                        </a:rPr>
                        <a:t>　～　</a:t>
                      </a:r>
                      <a:r>
                        <a:rPr kumimoji="1" lang="en-US" altLang="ja-JP" sz="2000" dirty="0">
                          <a:latin typeface="ＭＳ 明朝" panose="02020609040205080304" pitchFamily="17" charset="-128"/>
                          <a:ea typeface="ＭＳ 明朝" panose="02020609040205080304" pitchFamily="17" charset="-128"/>
                        </a:rPr>
                        <a:t>20</a:t>
                      </a:r>
                      <a:endParaRPr kumimoji="1" lang="ja-JP" altLang="en-US" sz="2000" dirty="0">
                        <a:latin typeface="ＭＳ 明朝" panose="02020609040205080304" pitchFamily="17" charset="-128"/>
                        <a:ea typeface="ＭＳ 明朝" panose="02020609040205080304" pitchFamily="17" charset="-128"/>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552450" algn="l"/>
                      <a:r>
                        <a:rPr kumimoji="1" lang="en-US" altLang="ja-JP" sz="2000" dirty="0">
                          <a:solidFill>
                            <a:schemeClr val="tx1"/>
                          </a:solidFill>
                          <a:latin typeface="ＭＳ 明朝" panose="02020609040205080304" pitchFamily="17" charset="-128"/>
                          <a:ea typeface="ＭＳ 明朝" panose="02020609040205080304" pitchFamily="17" charset="-128"/>
                        </a:rPr>
                        <a:t>2</a:t>
                      </a:r>
                      <a:endParaRPr kumimoji="1" lang="ja-JP" altLang="en-US" sz="2000" dirty="0">
                        <a:solidFill>
                          <a:schemeClr val="tx1"/>
                        </a:solidFill>
                        <a:latin typeface="ＭＳ 明朝" panose="02020609040205080304" pitchFamily="17" charset="-128"/>
                        <a:ea typeface="ＭＳ 明朝" panose="02020609040205080304" pitchFamily="17" charset="-128"/>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latin typeface="ＭＳ 明朝" panose="02020609040205080304" pitchFamily="17" charset="-128"/>
                          <a:ea typeface="ＭＳ 明朝" panose="02020609040205080304" pitchFamily="17" charset="-128"/>
                        </a:rPr>
                        <a:t>0.10</a:t>
                      </a:r>
                      <a:endParaRPr kumimoji="1" lang="ja-JP" altLang="en-US" sz="2000" dirty="0">
                        <a:latin typeface="ＭＳ 明朝" panose="02020609040205080304" pitchFamily="17" charset="-128"/>
                        <a:ea typeface="ＭＳ 明朝" panose="02020609040205080304" pitchFamily="17" charset="-128"/>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2400" dirty="0">
                        <a:solidFill>
                          <a:schemeClr val="tx1"/>
                        </a:solidFill>
                        <a:latin typeface="+mj-ea"/>
                        <a:ea typeface="+mj-ea"/>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572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ＭＳ 明朝" panose="02020609040205080304" pitchFamily="17" charset="-128"/>
                          <a:ea typeface="ＭＳ 明朝" panose="02020609040205080304" pitchFamily="17" charset="-128"/>
                        </a:rPr>
                        <a:t>20</a:t>
                      </a:r>
                      <a:r>
                        <a:rPr kumimoji="1" lang="ja-JP" altLang="en-US" sz="2000" dirty="0">
                          <a:latin typeface="ＭＳ 明朝" panose="02020609040205080304" pitchFamily="17" charset="-128"/>
                          <a:ea typeface="ＭＳ 明朝" panose="02020609040205080304" pitchFamily="17" charset="-128"/>
                        </a:rPr>
                        <a:t>　～　</a:t>
                      </a:r>
                      <a:r>
                        <a:rPr kumimoji="1" lang="en-US" altLang="ja-JP" sz="2000" dirty="0">
                          <a:latin typeface="ＭＳ 明朝" panose="02020609040205080304" pitchFamily="17" charset="-128"/>
                          <a:ea typeface="ＭＳ 明朝" panose="02020609040205080304" pitchFamily="17" charset="-128"/>
                        </a:rPr>
                        <a:t>24</a:t>
                      </a:r>
                      <a:endParaRPr kumimoji="1" lang="ja-JP" altLang="en-US" sz="2000" dirty="0">
                        <a:latin typeface="ＭＳ 明朝" panose="02020609040205080304" pitchFamily="17" charset="-128"/>
                        <a:ea typeface="ＭＳ 明朝" panose="02020609040205080304" pitchFamily="17" charset="-128"/>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552450" algn="l"/>
                      <a:r>
                        <a:rPr kumimoji="1" lang="en-US" altLang="ja-JP" sz="2000" dirty="0">
                          <a:solidFill>
                            <a:schemeClr val="tx1"/>
                          </a:solidFill>
                          <a:latin typeface="ＭＳ 明朝" panose="02020609040205080304" pitchFamily="17" charset="-128"/>
                          <a:ea typeface="ＭＳ 明朝" panose="02020609040205080304" pitchFamily="17" charset="-128"/>
                        </a:rPr>
                        <a:t>1</a:t>
                      </a:r>
                      <a:endParaRPr kumimoji="1" lang="ja-JP" altLang="en-US" sz="2000" dirty="0">
                        <a:solidFill>
                          <a:schemeClr val="tx1"/>
                        </a:solidFill>
                        <a:latin typeface="ＭＳ 明朝" panose="02020609040205080304" pitchFamily="17" charset="-128"/>
                        <a:ea typeface="ＭＳ 明朝" panose="02020609040205080304" pitchFamily="17" charset="-128"/>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latin typeface="ＭＳ 明朝" panose="02020609040205080304" pitchFamily="17" charset="-128"/>
                          <a:ea typeface="ＭＳ 明朝" panose="02020609040205080304" pitchFamily="17" charset="-128"/>
                        </a:rPr>
                        <a:t>0.05</a:t>
                      </a:r>
                      <a:endParaRPr kumimoji="1" lang="ja-JP" altLang="en-US" sz="2000" dirty="0">
                        <a:latin typeface="ＭＳ 明朝" panose="02020609040205080304" pitchFamily="17" charset="-128"/>
                        <a:ea typeface="ＭＳ 明朝" panose="02020609040205080304" pitchFamily="17" charset="-128"/>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2400" dirty="0">
                        <a:solidFill>
                          <a:schemeClr val="tx1"/>
                        </a:solidFill>
                        <a:latin typeface="+mj-ea"/>
                        <a:ea typeface="+mj-ea"/>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458783">
                <a:tc>
                  <a:txBody>
                    <a:bodyPr/>
                    <a:lstStyle/>
                    <a:p>
                      <a:pPr algn="ctr"/>
                      <a:r>
                        <a:rPr kumimoji="1" lang="ja-JP" altLang="en-US" sz="2000" dirty="0">
                          <a:latin typeface="ＭＳ ゴシック" panose="020B0609070205080204" pitchFamily="49" charset="-128"/>
                          <a:ea typeface="ＭＳ ゴシック" panose="020B0609070205080204" pitchFamily="49" charset="-128"/>
                        </a:rPr>
                        <a:t>計</a:t>
                      </a: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solidFill>
                            <a:schemeClr val="tx1"/>
                          </a:solidFill>
                          <a:latin typeface="ＭＳ 明朝" panose="02020609040205080304" pitchFamily="17" charset="-128"/>
                          <a:ea typeface="ＭＳ 明朝" panose="02020609040205080304" pitchFamily="17" charset="-128"/>
                        </a:rPr>
                        <a:t>20</a:t>
                      </a:r>
                      <a:endParaRPr kumimoji="1" lang="ja-JP" altLang="en-US" sz="2000" dirty="0">
                        <a:solidFill>
                          <a:schemeClr val="tx1"/>
                        </a:solidFill>
                        <a:latin typeface="ＭＳ 明朝" panose="02020609040205080304" pitchFamily="17" charset="-128"/>
                        <a:ea typeface="ＭＳ 明朝" panose="02020609040205080304" pitchFamily="17" charset="-128"/>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latin typeface="ＭＳ 明朝" panose="02020609040205080304" pitchFamily="17" charset="-128"/>
                          <a:ea typeface="ＭＳ 明朝" panose="02020609040205080304" pitchFamily="17" charset="-128"/>
                        </a:rPr>
                        <a:t>1.00</a:t>
                      </a:r>
                      <a:endParaRPr kumimoji="1" lang="ja-JP" altLang="en-US" sz="2000" dirty="0">
                        <a:latin typeface="ＭＳ 明朝" panose="02020609040205080304" pitchFamily="17" charset="-128"/>
                        <a:ea typeface="ＭＳ 明朝" panose="02020609040205080304" pitchFamily="17" charset="-128"/>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2400" dirty="0">
                        <a:solidFill>
                          <a:schemeClr val="tx1"/>
                        </a:solidFill>
                        <a:latin typeface="+mj-ea"/>
                        <a:ea typeface="+mj-ea"/>
                      </a:endParaRPr>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dirty="0"/>
                    </a:p>
                  </a:txBody>
                  <a:tcPr marL="91422" marR="91422"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16429" name="テキスト ボックス 8"/>
          <p:cNvSpPr txBox="1">
            <a:spLocks noChangeArrowheads="1"/>
          </p:cNvSpPr>
          <p:nvPr/>
        </p:nvSpPr>
        <p:spPr bwMode="auto">
          <a:xfrm>
            <a:off x="179388" y="836613"/>
            <a:ext cx="8821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en-US" altLang="ja-JP" sz="2400" dirty="0">
                <a:latin typeface="ＭＳ ゴシック" panose="020B0609070205080204" pitchFamily="49" charset="-128"/>
                <a:ea typeface="ＭＳ ゴシック" panose="020B0609070205080204" pitchFamily="49" charset="-128"/>
              </a:rPr>
              <a:t>(</a:t>
            </a:r>
            <a:r>
              <a:rPr lang="en-US" altLang="ja-JP" sz="2400" b="1" dirty="0">
                <a:latin typeface="ＭＳ ゴシック" panose="020B0609070205080204" pitchFamily="49" charset="-128"/>
                <a:ea typeface="ＭＳ ゴシック" panose="020B0609070205080204" pitchFamily="49" charset="-128"/>
              </a:rPr>
              <a:t> </a:t>
            </a:r>
            <a:r>
              <a:rPr lang="ja-JP" altLang="en-US" sz="2400" b="1" dirty="0">
                <a:solidFill>
                  <a:srgbClr val="FF0000"/>
                </a:solidFill>
                <a:latin typeface="ＭＳ ゴシック" panose="020B0609070205080204" pitchFamily="49" charset="-128"/>
                <a:ea typeface="ＭＳ ゴシック" panose="020B0609070205080204" pitchFamily="49" charset="-128"/>
              </a:rPr>
              <a:t>相対度数 </a:t>
            </a:r>
            <a:r>
              <a:rPr lang="en-US" altLang="ja-JP" sz="2400" dirty="0">
                <a:latin typeface="ＭＳ ゴシック" panose="020B0609070205080204" pitchFamily="49" charset="-128"/>
                <a:ea typeface="ＭＳ ゴシック" panose="020B0609070205080204" pitchFamily="49" charset="-128"/>
              </a:rPr>
              <a:t>)</a:t>
            </a:r>
            <a:r>
              <a:rPr lang="ja-JP"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各階級の度数を度数の合計でわった値</a:t>
            </a:r>
          </a:p>
        </p:txBody>
      </p:sp>
      <p:sp>
        <p:nvSpPr>
          <p:cNvPr id="12" name="メモ 11"/>
          <p:cNvSpPr/>
          <p:nvPr/>
        </p:nvSpPr>
        <p:spPr>
          <a:xfrm>
            <a:off x="257174" y="908720"/>
            <a:ext cx="1866554" cy="363537"/>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2800" b="1" dirty="0">
              <a:latin typeface="+mj-ea"/>
              <a:ea typeface="+mj-ea"/>
            </a:endParaRPr>
          </a:p>
        </p:txBody>
      </p:sp>
      <p:sp>
        <p:nvSpPr>
          <p:cNvPr id="27" name="タイトル 1"/>
          <p:cNvSpPr txBox="1">
            <a:spLocks/>
          </p:cNvSpPr>
          <p:nvPr/>
        </p:nvSpPr>
        <p:spPr bwMode="auto">
          <a:xfrm>
            <a:off x="257175" y="84138"/>
            <a:ext cx="8563297"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１ データと度数分布表　</a:t>
            </a:r>
            <a:r>
              <a:rPr lang="en-US" altLang="ja-JP" sz="2000" b="1" dirty="0">
                <a:solidFill>
                  <a:schemeClr val="tx1"/>
                </a:solidFill>
                <a:latin typeface="+mj-ea"/>
              </a:rPr>
              <a:t>– </a:t>
            </a:r>
            <a:r>
              <a:rPr lang="ja-JP" altLang="en-US" sz="2000" b="1" dirty="0">
                <a:solidFill>
                  <a:schemeClr val="tx1"/>
                </a:solidFill>
                <a:latin typeface="+mj-ea"/>
              </a:rPr>
              <a:t>相対度数 </a:t>
            </a:r>
            <a:r>
              <a:rPr lang="en-US" altLang="ja-JP" sz="2000" b="1" dirty="0">
                <a:solidFill>
                  <a:schemeClr val="tx1"/>
                </a:solidFill>
                <a:latin typeface="+mj-ea"/>
              </a:rPr>
              <a:t>-  </a:t>
            </a:r>
            <a:r>
              <a:rPr lang="ja-JP" altLang="en-US" sz="2800" b="1" dirty="0">
                <a:solidFill>
                  <a:schemeClr val="accent2">
                    <a:lumMod val="50000"/>
                  </a:schemeClr>
                </a:solidFill>
                <a:latin typeface="+mn-ea"/>
              </a:rPr>
              <a:t>　　　　　     </a:t>
            </a:r>
            <a:r>
              <a:rPr lang="ja-JP" altLang="en-US" sz="2800" b="1" dirty="0">
                <a:solidFill>
                  <a:schemeClr val="tx1"/>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p.129)</a:t>
            </a:r>
            <a:endParaRPr lang="ja-JP" altLang="en-US" sz="1600" b="1" dirty="0">
              <a:solidFill>
                <a:schemeClr val="tx1"/>
              </a:solidFill>
              <a:latin typeface="+mn-ea"/>
            </a:endParaRPr>
          </a:p>
        </p:txBody>
      </p:sp>
      <p:sp>
        <p:nvSpPr>
          <p:cNvPr id="28" name="テキスト ボックス 8"/>
          <p:cNvSpPr txBox="1">
            <a:spLocks noChangeArrowheads="1"/>
          </p:cNvSpPr>
          <p:nvPr/>
        </p:nvSpPr>
        <p:spPr bwMode="auto">
          <a:xfrm>
            <a:off x="179388" y="1358900"/>
            <a:ext cx="8821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en-US" altLang="ja-JP" sz="2400" dirty="0">
                <a:latin typeface="ＭＳ ゴシック" panose="020B0609070205080204" pitchFamily="49" charset="-128"/>
                <a:ea typeface="ＭＳ ゴシック" panose="020B0609070205080204" pitchFamily="49" charset="-128"/>
              </a:rPr>
              <a:t>(</a:t>
            </a:r>
            <a:r>
              <a:rPr lang="en-US" altLang="ja-JP" sz="2400" b="1" dirty="0">
                <a:latin typeface="ＭＳ ゴシック" panose="020B0609070205080204" pitchFamily="49" charset="-128"/>
                <a:ea typeface="ＭＳ ゴシック" panose="020B0609070205080204" pitchFamily="49" charset="-128"/>
              </a:rPr>
              <a:t> </a:t>
            </a:r>
            <a:r>
              <a:rPr lang="ja-JP" altLang="en-US" sz="2400" b="1" dirty="0">
                <a:solidFill>
                  <a:srgbClr val="FF0000"/>
                </a:solidFill>
                <a:latin typeface="ＭＳ ゴシック" panose="020B0609070205080204" pitchFamily="49" charset="-128"/>
                <a:ea typeface="ＭＳ ゴシック" panose="020B0609070205080204" pitchFamily="49" charset="-128"/>
              </a:rPr>
              <a:t>相対度数分布表 </a:t>
            </a:r>
            <a:r>
              <a:rPr lang="en-US" altLang="ja-JP" sz="2400" dirty="0">
                <a:latin typeface="ＭＳ ゴシック" panose="020B0609070205080204" pitchFamily="49" charset="-128"/>
                <a:ea typeface="ＭＳ ゴシック" panose="020B0609070205080204" pitchFamily="49" charset="-128"/>
              </a:rPr>
              <a:t>)</a:t>
            </a:r>
            <a:r>
              <a:rPr lang="ja-JP"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各階級に相対度数を対応させた表</a:t>
            </a:r>
          </a:p>
        </p:txBody>
      </p:sp>
      <p:sp>
        <p:nvSpPr>
          <p:cNvPr id="29" name="メモ 28"/>
          <p:cNvSpPr/>
          <p:nvPr/>
        </p:nvSpPr>
        <p:spPr>
          <a:xfrm>
            <a:off x="257175" y="1441892"/>
            <a:ext cx="2802657" cy="363537"/>
          </a:xfrm>
          <a:prstGeom prst="foldedCorner">
            <a:avLst>
              <a:gd name="adj" fmla="val 36565"/>
            </a:avLst>
          </a:prstGeom>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tIns="180000" anchor="ctr"/>
          <a:lstStyle/>
          <a:p>
            <a:pPr algn="ctr" fontAlgn="auto">
              <a:spcBef>
                <a:spcPts val="0"/>
              </a:spcBef>
              <a:spcAft>
                <a:spcPts val="0"/>
              </a:spcAft>
              <a:defRPr/>
            </a:pPr>
            <a:endParaRPr lang="ja-JP" altLang="en-US" sz="2800" b="1" dirty="0">
              <a:latin typeface="+mj-ea"/>
              <a:ea typeface="+mj-ea"/>
            </a:endParaRPr>
          </a:p>
        </p:txBody>
      </p:sp>
      <p:sp>
        <p:nvSpPr>
          <p:cNvPr id="33" name="テキスト ボックス 4"/>
          <p:cNvSpPr txBox="1">
            <a:spLocks noChangeArrowheads="1"/>
          </p:cNvSpPr>
          <p:nvPr/>
        </p:nvSpPr>
        <p:spPr bwMode="auto">
          <a:xfrm>
            <a:off x="3119438" y="1995488"/>
            <a:ext cx="3057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a:ea typeface="ＭＳ Ｐゴシック" pitchFamily="50" charset="-128"/>
              </a:defRPr>
            </a:lvl1pPr>
            <a:lvl2pPr marL="742950" indent="-285750" eaLnBrk="0" hangingPunct="0">
              <a:defRPr kumimoji="1">
                <a:solidFill>
                  <a:schemeClr val="tx1"/>
                </a:solidFill>
                <a:latin typeface="Gill Sans MT"/>
                <a:ea typeface="ＭＳ Ｐゴシック" pitchFamily="50" charset="-128"/>
              </a:defRPr>
            </a:lvl2pPr>
            <a:lvl3pPr marL="1143000" indent="-228600" eaLnBrk="0" hangingPunct="0">
              <a:defRPr kumimoji="1">
                <a:solidFill>
                  <a:schemeClr val="tx1"/>
                </a:solidFill>
                <a:latin typeface="Gill Sans MT"/>
                <a:ea typeface="ＭＳ Ｐゴシック" pitchFamily="50" charset="-128"/>
              </a:defRPr>
            </a:lvl3pPr>
            <a:lvl4pPr marL="1600200" indent="-228600" eaLnBrk="0" hangingPunct="0">
              <a:defRPr kumimoji="1">
                <a:solidFill>
                  <a:schemeClr val="tx1"/>
                </a:solidFill>
                <a:latin typeface="Gill Sans MT"/>
                <a:ea typeface="ＭＳ Ｐゴシック" pitchFamily="50" charset="-128"/>
              </a:defRPr>
            </a:lvl4pPr>
            <a:lvl5pPr marL="2057400" indent="-228600" eaLnBrk="0" hangingPunct="0">
              <a:defRPr kumimoji="1">
                <a:solidFill>
                  <a:schemeClr val="tx1"/>
                </a:solidFill>
                <a:latin typeface="Gill Sans MT"/>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ill Sans MT"/>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ill Sans MT"/>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ill Sans MT"/>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ill Sans MT"/>
                <a:ea typeface="ＭＳ Ｐゴシック" pitchFamily="50" charset="-128"/>
              </a:defRPr>
            </a:lvl9pPr>
          </a:lstStyle>
          <a:p>
            <a:pPr eaLnBrk="1" hangingPunct="1">
              <a:defRPr/>
            </a:pPr>
            <a:r>
              <a:rPr lang="en-US" altLang="ja-JP" sz="2400" dirty="0" smtClean="0">
                <a:latin typeface="ＭＳ ゴシック" panose="020B0609070205080204" pitchFamily="49" charset="-128"/>
                <a:ea typeface="ＭＳ ゴシック" panose="020B0609070205080204" pitchFamily="49" charset="-128"/>
              </a:rPr>
              <a:t>A</a:t>
            </a:r>
            <a:r>
              <a:rPr lang="ja-JP" altLang="en-US" sz="2400" dirty="0" smtClean="0">
                <a:latin typeface="ＭＳ ゴシック" panose="020B0609070205080204" pitchFamily="49" charset="-128"/>
                <a:ea typeface="ＭＳ ゴシック" panose="020B0609070205080204" pitchFamily="49" charset="-128"/>
              </a:rPr>
              <a:t>班，</a:t>
            </a:r>
            <a:r>
              <a:rPr lang="en-US" altLang="ja-JP" sz="2400" dirty="0" smtClean="0">
                <a:latin typeface="ＭＳ ゴシック" panose="020B0609070205080204" pitchFamily="49" charset="-128"/>
                <a:ea typeface="ＭＳ ゴシック" panose="020B0609070205080204" pitchFamily="49" charset="-128"/>
              </a:rPr>
              <a:t>B</a:t>
            </a:r>
            <a:r>
              <a:rPr lang="ja-JP" altLang="en-US" sz="2400" dirty="0" smtClean="0">
                <a:latin typeface="ＭＳ ゴシック" panose="020B0609070205080204" pitchFamily="49" charset="-128"/>
                <a:ea typeface="ＭＳ ゴシック" panose="020B0609070205080204" pitchFamily="49" charset="-128"/>
              </a:rPr>
              <a:t>班</a:t>
            </a:r>
            <a:r>
              <a:rPr lang="ja-JP" altLang="en-US" sz="2400" dirty="0">
                <a:latin typeface="ＭＳ ゴシック" panose="020B0609070205080204" pitchFamily="49" charset="-128"/>
                <a:ea typeface="ＭＳ ゴシック" panose="020B0609070205080204" pitchFamily="49" charset="-128"/>
              </a:rPr>
              <a:t>の読書時間</a:t>
            </a:r>
            <a:endParaRPr lang="ja-JP" altLang="ja-JP" sz="2400" dirty="0">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xit" presetSubtype="6" fill="hold" grpId="0" nodeType="clickEffect">
                                  <p:stCondLst>
                                    <p:cond delay="0"/>
                                  </p:stCondLst>
                                  <p:childTnLst>
                                    <p:animEffect transition="out" filter="strips(downRight)">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xit" presetSubtype="6" fill="hold" grpId="0" nodeType="clickEffect">
                                  <p:stCondLst>
                                    <p:cond delay="0"/>
                                  </p:stCondLst>
                                  <p:childTnLst>
                                    <p:animEffect transition="out" filter="strips(downRight)">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bwMode="auto">
          <a:xfrm>
            <a:off x="257175" y="84138"/>
            <a:ext cx="8563297"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eaLnBrk="1" hangingPunct="1">
              <a:defRPr/>
            </a:pPr>
            <a:r>
              <a:rPr lang="ja-JP" altLang="en-US" sz="2800" b="1" dirty="0">
                <a:solidFill>
                  <a:schemeClr val="tx1"/>
                </a:solidFill>
                <a:latin typeface="+mn-ea"/>
              </a:rPr>
              <a:t>１ データと度数分布表　</a:t>
            </a:r>
            <a:r>
              <a:rPr lang="en-US" altLang="ja-JP" sz="2000" b="1" dirty="0">
                <a:solidFill>
                  <a:schemeClr val="tx1"/>
                </a:solidFill>
                <a:latin typeface="+mn-ea"/>
              </a:rPr>
              <a:t>– </a:t>
            </a:r>
            <a:r>
              <a:rPr lang="ja-JP" altLang="en-US" sz="2000" b="1" dirty="0">
                <a:solidFill>
                  <a:schemeClr val="tx1"/>
                </a:solidFill>
                <a:latin typeface="+mn-ea"/>
              </a:rPr>
              <a:t>相対度数 </a:t>
            </a:r>
            <a:r>
              <a:rPr lang="en-US" altLang="ja-JP" sz="2000" b="1" dirty="0">
                <a:solidFill>
                  <a:schemeClr val="tx1"/>
                </a:solidFill>
                <a:latin typeface="+mn-ea"/>
              </a:rPr>
              <a:t>-</a:t>
            </a:r>
            <a:r>
              <a:rPr lang="en-US" altLang="ja-JP" sz="2800" b="1" dirty="0">
                <a:solidFill>
                  <a:schemeClr val="tx1"/>
                </a:solidFill>
                <a:latin typeface="+mn-ea"/>
              </a:rPr>
              <a:t>   </a:t>
            </a:r>
            <a:r>
              <a:rPr lang="ja-JP" altLang="en-US" sz="2800" b="1" dirty="0">
                <a:solidFill>
                  <a:schemeClr val="accent2">
                    <a:lumMod val="50000"/>
                  </a:schemeClr>
                </a:solidFill>
                <a:latin typeface="+mn-ea"/>
              </a:rPr>
              <a:t>　 　　　     </a:t>
            </a:r>
            <a:r>
              <a:rPr lang="ja-JP" altLang="en-US" sz="2800" b="1" dirty="0">
                <a:solidFill>
                  <a:schemeClr val="tx1"/>
                </a:solidFill>
                <a:latin typeface="+mn-ea"/>
              </a:rPr>
              <a:t> </a:t>
            </a:r>
            <a:r>
              <a:rPr lang="en-US" altLang="ja-JP" sz="1600" b="1" dirty="0">
                <a:solidFill>
                  <a:schemeClr val="tx1"/>
                </a:solidFill>
                <a:latin typeface="+mn-ea"/>
              </a:rPr>
              <a:t>(</a:t>
            </a:r>
            <a:r>
              <a:rPr lang="ja-JP" altLang="en-US" sz="1600" b="1" dirty="0">
                <a:solidFill>
                  <a:schemeClr val="tx1"/>
                </a:solidFill>
                <a:latin typeface="+mn-ea"/>
              </a:rPr>
              <a:t>教科書 </a:t>
            </a:r>
            <a:r>
              <a:rPr lang="en-US" altLang="ja-JP" sz="1600" b="1" dirty="0">
                <a:solidFill>
                  <a:schemeClr val="tx1"/>
                </a:solidFill>
                <a:latin typeface="+mn-ea"/>
              </a:rPr>
              <a:t>p.129)</a:t>
            </a:r>
            <a:endParaRPr lang="ja-JP" altLang="en-US" sz="1600" b="1" dirty="0">
              <a:solidFill>
                <a:schemeClr val="tx1"/>
              </a:solidFill>
              <a:latin typeface="+mn-ea"/>
            </a:endParaRPr>
          </a:p>
        </p:txBody>
      </p:sp>
      <p:graphicFrame>
        <p:nvGraphicFramePr>
          <p:cNvPr id="10" name="コンテンツ プレースホルダ 4"/>
          <p:cNvGraphicFramePr>
            <a:graphicFrameLocks/>
          </p:cNvGraphicFramePr>
          <p:nvPr>
            <p:extLst>
              <p:ext uri="{D42A27DB-BD31-4B8C-83A1-F6EECF244321}">
                <p14:modId xmlns:p14="http://schemas.microsoft.com/office/powerpoint/2010/main" val="814205482"/>
              </p:ext>
            </p:extLst>
          </p:nvPr>
        </p:nvGraphicFramePr>
        <p:xfrm>
          <a:off x="617538" y="2621211"/>
          <a:ext cx="7915274" cy="3688108"/>
        </p:xfrm>
        <a:graphic>
          <a:graphicData uri="http://schemas.openxmlformats.org/drawingml/2006/table">
            <a:tbl>
              <a:tblPr firstRow="1" bandRow="1">
                <a:tableStyleId>{5C22544A-7EE6-4342-B048-85BDC9FD1C3A}</a:tableStyleId>
              </a:tblPr>
              <a:tblGrid>
                <a:gridCol w="2125910">
                  <a:extLst>
                    <a:ext uri="{9D8B030D-6E8A-4147-A177-3AD203B41FA5}">
                      <a16:colId xmlns:a16="http://schemas.microsoft.com/office/drawing/2014/main" xmlns="" val="20000"/>
                    </a:ext>
                  </a:extLst>
                </a:gridCol>
                <a:gridCol w="1305876">
                  <a:extLst>
                    <a:ext uri="{9D8B030D-6E8A-4147-A177-3AD203B41FA5}">
                      <a16:colId xmlns:a16="http://schemas.microsoft.com/office/drawing/2014/main" xmlns="" val="20001"/>
                    </a:ext>
                  </a:extLst>
                </a:gridCol>
                <a:gridCol w="1588806">
                  <a:extLst>
                    <a:ext uri="{9D8B030D-6E8A-4147-A177-3AD203B41FA5}">
                      <a16:colId xmlns:a16="http://schemas.microsoft.com/office/drawing/2014/main" xmlns="" val="20002"/>
                    </a:ext>
                  </a:extLst>
                </a:gridCol>
                <a:gridCol w="1319405">
                  <a:extLst>
                    <a:ext uri="{9D8B030D-6E8A-4147-A177-3AD203B41FA5}">
                      <a16:colId xmlns:a16="http://schemas.microsoft.com/office/drawing/2014/main" xmlns="" val="20003"/>
                    </a:ext>
                  </a:extLst>
                </a:gridCol>
                <a:gridCol w="1575277">
                  <a:extLst>
                    <a:ext uri="{9D8B030D-6E8A-4147-A177-3AD203B41FA5}">
                      <a16:colId xmlns:a16="http://schemas.microsoft.com/office/drawing/2014/main" xmlns="" val="20004"/>
                    </a:ext>
                  </a:extLst>
                </a:gridCol>
              </a:tblGrid>
              <a:tr h="457200">
                <a:tc rowSpan="2">
                  <a:txBody>
                    <a:bodyPr/>
                    <a:lstStyle/>
                    <a:p>
                      <a:pPr algn="ctr"/>
                      <a:r>
                        <a:rPr kumimoji="1" lang="ja-JP" altLang="en-US" sz="2000" b="0" dirty="0">
                          <a:latin typeface="ＭＳ ゴシック" panose="020B0609070205080204" pitchFamily="49" charset="-128"/>
                          <a:ea typeface="ＭＳ ゴシック" panose="020B0609070205080204" pitchFamily="49" charset="-128"/>
                        </a:rPr>
                        <a:t>時間の階級 </a:t>
                      </a:r>
                      <a:endParaRPr kumimoji="1" lang="en-US" altLang="ja-JP" sz="2000" b="0" dirty="0">
                        <a:latin typeface="ＭＳ ゴシック" panose="020B0609070205080204" pitchFamily="49" charset="-128"/>
                        <a:ea typeface="ＭＳ ゴシック" panose="020B0609070205080204" pitchFamily="49" charset="-128"/>
                      </a:endParaRPr>
                    </a:p>
                    <a:p>
                      <a:pPr algn="ctr"/>
                      <a:r>
                        <a:rPr kumimoji="1" lang="en-US" altLang="ja-JP" sz="2000" b="0" dirty="0">
                          <a:latin typeface="ＭＳ ゴシック" panose="020B0609070205080204" pitchFamily="49" charset="-128"/>
                          <a:ea typeface="ＭＳ ゴシック" panose="020B0609070205080204" pitchFamily="49" charset="-128"/>
                        </a:rPr>
                        <a:t>(</a:t>
                      </a:r>
                      <a:r>
                        <a:rPr kumimoji="1" lang="ja-JP" altLang="en-US" sz="2000" b="0" dirty="0">
                          <a:latin typeface="ＭＳ ゴシック" panose="020B0609070205080204" pitchFamily="49" charset="-128"/>
                          <a:ea typeface="ＭＳ ゴシック" panose="020B0609070205080204" pitchFamily="49" charset="-128"/>
                        </a:rPr>
                        <a:t>時間</a:t>
                      </a:r>
                      <a:r>
                        <a:rPr kumimoji="1" lang="en-US" altLang="ja-JP" sz="2000" b="0" dirty="0">
                          <a:latin typeface="ＭＳ ゴシック" panose="020B0609070205080204" pitchFamily="49" charset="-128"/>
                          <a:ea typeface="ＭＳ ゴシック" panose="020B0609070205080204" pitchFamily="49" charset="-128"/>
                        </a:rPr>
                        <a:t>)</a:t>
                      </a:r>
                      <a:endParaRPr kumimoji="1" lang="ja-JP" altLang="en-US" sz="2000" b="0" dirty="0">
                        <a:latin typeface="ＭＳ ゴシック" panose="020B0609070205080204" pitchFamily="49" charset="-128"/>
                        <a:ea typeface="ＭＳ ゴシック" panose="020B0609070205080204" pitchFamily="49"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gridSpan="2">
                  <a:txBody>
                    <a:bodyPr/>
                    <a:lstStyle/>
                    <a:p>
                      <a:pPr algn="ctr"/>
                      <a:r>
                        <a:rPr kumimoji="1" lang="en-US" altLang="ja-JP" sz="2000" b="0" baseline="30000" dirty="0">
                          <a:latin typeface="ＭＳ ゴシック" panose="020B0609070205080204" pitchFamily="49" charset="-128"/>
                          <a:ea typeface="ＭＳ ゴシック" panose="020B0609070205080204" pitchFamily="49" charset="-128"/>
                        </a:rPr>
                        <a:t> </a:t>
                      </a:r>
                      <a:r>
                        <a:rPr kumimoji="1" lang="en-US" altLang="ja-JP" sz="2000" b="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1" lang="ja-JP" altLang="en-US" sz="2000" b="0" dirty="0">
                          <a:latin typeface="ＭＳ ゴシック" panose="020B0609070205080204" pitchFamily="49" charset="-128"/>
                          <a:ea typeface="ＭＳ ゴシック" panose="020B0609070205080204" pitchFamily="49" charset="-128"/>
                        </a:rPr>
                        <a:t>班</a:t>
                      </a: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kumimoji="1" lang="ja-JP" altLang="en-US"/>
                    </a:p>
                  </a:txBody>
                  <a:tcPr/>
                </a:tc>
                <a:tc gridSpan="2">
                  <a:txBody>
                    <a:bodyPr/>
                    <a:lstStyle/>
                    <a:p>
                      <a:pPr algn="ctr"/>
                      <a:r>
                        <a:rPr kumimoji="1" lang="en-US" altLang="ja-JP" sz="2000" b="0" i="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1" lang="ja-JP" altLang="en-US" sz="2000" b="0" i="0" dirty="0">
                          <a:latin typeface="ＭＳ ゴシック" panose="020B0609070205080204" pitchFamily="49" charset="-128"/>
                          <a:ea typeface="ＭＳ ゴシック" panose="020B0609070205080204" pitchFamily="49" charset="-128"/>
                        </a:rPr>
                        <a:t>班</a:t>
                      </a: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kumimoji="1" lang="ja-JP" altLang="en-US"/>
                    </a:p>
                  </a:txBody>
                  <a:tcPr/>
                </a:tc>
                <a:extLst>
                  <a:ext uri="{0D108BD9-81ED-4DB2-BD59-A6C34878D82A}">
                    <a16:rowId xmlns:a16="http://schemas.microsoft.com/office/drawing/2014/main" xmlns="" val="10000"/>
                  </a:ext>
                </a:extLst>
              </a:tr>
              <a:tr h="457200">
                <a:tc v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bg1"/>
                          </a:solidFill>
                          <a:latin typeface="ＭＳ ゴシック" panose="020B0609070205080204" pitchFamily="49" charset="-128"/>
                          <a:ea typeface="ＭＳ ゴシック" panose="020B0609070205080204" pitchFamily="49" charset="-128"/>
                          <a:cs typeface="+mn-cs"/>
                        </a:rPr>
                        <a:t>度数</a:t>
                      </a:r>
                      <a:r>
                        <a:rPr kumimoji="1" lang="en-US" altLang="ja-JP" sz="2000" b="0" kern="1200" dirty="0">
                          <a:solidFill>
                            <a:schemeClr val="bg1"/>
                          </a:solidFill>
                          <a:latin typeface="ＭＳ ゴシック" panose="020B0609070205080204" pitchFamily="49" charset="-128"/>
                          <a:ea typeface="ＭＳ ゴシック" panose="020B0609070205080204" pitchFamily="49" charset="-128"/>
                          <a:cs typeface="+mn-cs"/>
                        </a:rPr>
                        <a:t>(</a:t>
                      </a:r>
                      <a:r>
                        <a:rPr kumimoji="1" lang="ja-JP" altLang="en-US" sz="2000" b="0" kern="1200" dirty="0">
                          <a:solidFill>
                            <a:schemeClr val="bg1"/>
                          </a:solidFill>
                          <a:latin typeface="ＭＳ ゴシック" panose="020B0609070205080204" pitchFamily="49" charset="-128"/>
                          <a:ea typeface="ＭＳ ゴシック" panose="020B0609070205080204" pitchFamily="49" charset="-128"/>
                          <a:cs typeface="+mn-cs"/>
                        </a:rPr>
                        <a:t>人</a:t>
                      </a:r>
                      <a:r>
                        <a:rPr kumimoji="1" lang="en-US" altLang="ja-JP" sz="2000" b="0" kern="1200" dirty="0">
                          <a:solidFill>
                            <a:schemeClr val="bg1"/>
                          </a:solidFill>
                          <a:latin typeface="ＭＳ ゴシック" panose="020B0609070205080204" pitchFamily="49" charset="-128"/>
                          <a:ea typeface="ＭＳ ゴシック" panose="020B0609070205080204" pitchFamily="49" charset="-128"/>
                          <a:cs typeface="+mn-cs"/>
                        </a:rPr>
                        <a:t>)</a:t>
                      </a:r>
                      <a:endParaRPr kumimoji="1" lang="ja-JP" altLang="en-US" sz="2000" b="0" kern="1200" dirty="0">
                        <a:solidFill>
                          <a:schemeClr val="bg1"/>
                        </a:solidFill>
                        <a:latin typeface="ＭＳ ゴシック" panose="020B0609070205080204" pitchFamily="49" charset="-128"/>
                        <a:ea typeface="ＭＳ ゴシック" panose="020B0609070205080204" pitchFamily="49" charset="-128"/>
                        <a:cs typeface="+mn-cs"/>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kern="1200" dirty="0">
                          <a:solidFill>
                            <a:schemeClr val="bg1"/>
                          </a:solidFill>
                          <a:latin typeface="ＭＳ ゴシック" panose="020B0609070205080204" pitchFamily="49" charset="-128"/>
                          <a:ea typeface="ＭＳ ゴシック" panose="020B0609070205080204" pitchFamily="49" charset="-128"/>
                          <a:cs typeface="+mn-cs"/>
                        </a:rPr>
                        <a:t>相対度数</a:t>
                      </a:r>
                      <a:r>
                        <a:rPr kumimoji="1" lang="ja-JP" altLang="en-US" sz="2000" b="0" i="0" kern="1200" dirty="0">
                          <a:solidFill>
                            <a:schemeClr val="bg1"/>
                          </a:solidFill>
                          <a:latin typeface="ＭＳ ゴシック" panose="020B0609070205080204" pitchFamily="49" charset="-128"/>
                          <a:ea typeface="ＭＳ ゴシック" panose="020B0609070205080204" pitchFamily="49" charset="-128"/>
                          <a:cs typeface="+mn-cs"/>
                        </a:rPr>
                        <a:t> </a:t>
                      </a: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bg1"/>
                          </a:solidFill>
                          <a:latin typeface="ＭＳ ゴシック" panose="020B0609070205080204" pitchFamily="49" charset="-128"/>
                          <a:ea typeface="ＭＳ ゴシック" panose="020B0609070205080204" pitchFamily="49" charset="-128"/>
                          <a:cs typeface="+mn-cs"/>
                        </a:rPr>
                        <a:t>度数</a:t>
                      </a:r>
                      <a:r>
                        <a:rPr kumimoji="1" lang="en-US" altLang="ja-JP" sz="2000" b="0" kern="1200" dirty="0">
                          <a:solidFill>
                            <a:schemeClr val="bg1"/>
                          </a:solidFill>
                          <a:latin typeface="ＭＳ ゴシック" panose="020B0609070205080204" pitchFamily="49" charset="-128"/>
                          <a:ea typeface="ＭＳ ゴシック" panose="020B0609070205080204" pitchFamily="49" charset="-128"/>
                          <a:cs typeface="+mn-cs"/>
                        </a:rPr>
                        <a:t>(</a:t>
                      </a:r>
                      <a:r>
                        <a:rPr kumimoji="1" lang="ja-JP" altLang="en-US" sz="2000" b="0" kern="1200" dirty="0">
                          <a:solidFill>
                            <a:schemeClr val="bg1"/>
                          </a:solidFill>
                          <a:latin typeface="ＭＳ ゴシック" panose="020B0609070205080204" pitchFamily="49" charset="-128"/>
                          <a:ea typeface="ＭＳ ゴシック" panose="020B0609070205080204" pitchFamily="49" charset="-128"/>
                          <a:cs typeface="+mn-cs"/>
                        </a:rPr>
                        <a:t>人</a:t>
                      </a:r>
                      <a:r>
                        <a:rPr kumimoji="1" lang="en-US" altLang="ja-JP" sz="2000" b="0" kern="1200" dirty="0">
                          <a:solidFill>
                            <a:schemeClr val="bg1"/>
                          </a:solidFill>
                          <a:latin typeface="ＭＳ ゴシック" panose="020B0609070205080204" pitchFamily="49" charset="-128"/>
                          <a:ea typeface="ＭＳ ゴシック" panose="020B0609070205080204" pitchFamily="49" charset="-128"/>
                          <a:cs typeface="+mn-cs"/>
                        </a:rPr>
                        <a:t>)</a:t>
                      </a:r>
                      <a:endParaRPr kumimoji="1" lang="ja-JP" altLang="en-US" sz="2000" b="0" kern="1200" dirty="0">
                        <a:solidFill>
                          <a:schemeClr val="bg1"/>
                        </a:solidFill>
                        <a:latin typeface="ＭＳ ゴシック" panose="020B0609070205080204" pitchFamily="49" charset="-128"/>
                        <a:ea typeface="ＭＳ ゴシック" panose="020B0609070205080204" pitchFamily="49" charset="-128"/>
                        <a:cs typeface="+mn-cs"/>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kern="1200" dirty="0">
                          <a:solidFill>
                            <a:schemeClr val="bg1"/>
                          </a:solidFill>
                          <a:latin typeface="ＭＳ ゴシック" panose="020B0609070205080204" pitchFamily="49" charset="-128"/>
                          <a:ea typeface="ＭＳ ゴシック" panose="020B0609070205080204" pitchFamily="49" charset="-128"/>
                          <a:cs typeface="+mn-cs"/>
                        </a:rPr>
                        <a:t>相対度数</a:t>
                      </a:r>
                      <a:r>
                        <a:rPr kumimoji="1" lang="ja-JP" altLang="en-US" sz="2000" b="0" i="0" kern="1200" dirty="0">
                          <a:solidFill>
                            <a:schemeClr val="bg1"/>
                          </a:solidFill>
                          <a:latin typeface="ＭＳ ゴシック" panose="020B0609070205080204" pitchFamily="49" charset="-128"/>
                          <a:ea typeface="ＭＳ ゴシック" panose="020B0609070205080204" pitchFamily="49" charset="-128"/>
                          <a:cs typeface="+mn-cs"/>
                        </a:rPr>
                        <a:t> </a:t>
                      </a: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0001"/>
                  </a:ext>
                </a:extLst>
              </a:tr>
              <a:tr h="396000">
                <a:tc>
                  <a:txBody>
                    <a:bodyPr/>
                    <a:lstStyle/>
                    <a:p>
                      <a:pPr algn="ctr"/>
                      <a:r>
                        <a:rPr kumimoji="1" lang="en-US" altLang="ja-JP" sz="2000" dirty="0">
                          <a:latin typeface="ＭＳ 明朝" panose="02020609040205080304" pitchFamily="17" charset="-128"/>
                          <a:ea typeface="ＭＳ 明朝" panose="02020609040205080304" pitchFamily="17" charset="-128"/>
                        </a:rPr>
                        <a:t>0</a:t>
                      </a:r>
                      <a:r>
                        <a:rPr kumimoji="1" lang="ja-JP" altLang="en-US" sz="2000" dirty="0">
                          <a:latin typeface="ＭＳ ゴシック" panose="020B0609070205080204" pitchFamily="49" charset="-128"/>
                          <a:ea typeface="ＭＳ ゴシック" panose="020B0609070205080204" pitchFamily="49" charset="-128"/>
                        </a:rPr>
                        <a:t>以上</a:t>
                      </a:r>
                      <a:r>
                        <a:rPr kumimoji="1" lang="ja-JP" altLang="en-US" sz="2000" baseline="0" dirty="0">
                          <a:latin typeface="+mj-ea"/>
                          <a:ea typeface="+mj-ea"/>
                        </a:rPr>
                        <a:t> </a:t>
                      </a:r>
                      <a:r>
                        <a:rPr kumimoji="1" lang="ja-JP" altLang="en-US" sz="2000" dirty="0">
                          <a:latin typeface="ＭＳ 明朝" panose="02020609040205080304" pitchFamily="17" charset="-128"/>
                          <a:ea typeface="ＭＳ 明朝" panose="02020609040205080304" pitchFamily="17" charset="-128"/>
                        </a:rPr>
                        <a:t>～</a:t>
                      </a:r>
                      <a:r>
                        <a:rPr kumimoji="1" lang="ja-JP" altLang="en-US" sz="2000" baseline="0" dirty="0">
                          <a:latin typeface="ＭＳ 明朝" panose="02020609040205080304" pitchFamily="17" charset="-128"/>
                          <a:ea typeface="ＭＳ 明朝" panose="02020609040205080304" pitchFamily="17" charset="-128"/>
                        </a:rPr>
                        <a:t> </a:t>
                      </a:r>
                      <a:r>
                        <a:rPr kumimoji="1" lang="en-US" altLang="ja-JP" sz="2000" dirty="0">
                          <a:latin typeface="ＭＳ 明朝" panose="02020609040205080304" pitchFamily="17" charset="-128"/>
                          <a:ea typeface="ＭＳ 明朝" panose="02020609040205080304" pitchFamily="17" charset="-128"/>
                        </a:rPr>
                        <a:t>4</a:t>
                      </a:r>
                      <a:r>
                        <a:rPr kumimoji="1" lang="ja-JP" altLang="en-US" sz="2000" dirty="0">
                          <a:latin typeface="ＭＳ ゴシック" panose="020B0609070205080204" pitchFamily="49" charset="-128"/>
                          <a:ea typeface="ＭＳ ゴシック" panose="020B0609070205080204" pitchFamily="49" charset="-128"/>
                        </a:rPr>
                        <a:t>未満</a:t>
                      </a: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552450" algn="l"/>
                      <a:r>
                        <a:rPr kumimoji="1" lang="en-US" altLang="ja-JP" sz="2000" dirty="0">
                          <a:solidFill>
                            <a:schemeClr val="tx1"/>
                          </a:solidFill>
                          <a:latin typeface="ＭＳ 明朝" panose="02020609040205080304" pitchFamily="17" charset="-128"/>
                          <a:ea typeface="ＭＳ 明朝" panose="02020609040205080304" pitchFamily="17" charset="-128"/>
                        </a:rPr>
                        <a:t>3</a:t>
                      </a:r>
                      <a:endParaRPr kumimoji="1" lang="ja-JP" altLang="en-US" sz="2000" dirty="0">
                        <a:solidFill>
                          <a:srgbClr val="C00000"/>
                        </a:solidFill>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kern="1200" dirty="0">
                          <a:solidFill>
                            <a:schemeClr val="tx1"/>
                          </a:solidFill>
                          <a:latin typeface="ＭＳ 明朝" panose="02020609040205080304" pitchFamily="17" charset="-128"/>
                          <a:ea typeface="ＭＳ 明朝" panose="02020609040205080304" pitchFamily="17" charset="-128"/>
                          <a:cs typeface="+mn-cs"/>
                        </a:rPr>
                        <a:t>0.15</a:t>
                      </a:r>
                      <a:endParaRPr kumimoji="1" lang="ja-JP" altLang="en-US" sz="2000" kern="1200" dirty="0">
                        <a:solidFill>
                          <a:srgbClr val="C00000"/>
                        </a:solidFill>
                        <a:latin typeface="ＭＳ 明朝" panose="02020609040205080304" pitchFamily="17" charset="-128"/>
                        <a:ea typeface="ＭＳ 明朝" panose="02020609040205080304" pitchFamily="17" charset="-128"/>
                        <a:cs typeface="+mn-cs"/>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smtClean="0">
                          <a:solidFill>
                            <a:schemeClr val="tx1"/>
                          </a:solidFill>
                          <a:latin typeface="ＭＳ 明朝" panose="02020609040205080304" pitchFamily="17" charset="-128"/>
                          <a:ea typeface="ＭＳ 明朝" panose="02020609040205080304" pitchFamily="17" charset="-128"/>
                        </a:rPr>
                        <a:t>4</a:t>
                      </a:r>
                      <a:endParaRPr kumimoji="1" lang="ja-JP" altLang="en-US" sz="2000" dirty="0">
                        <a:solidFill>
                          <a:schemeClr val="tx1"/>
                        </a:solidFill>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smtClean="0">
                          <a:latin typeface="ＭＳ 明朝" panose="02020609040205080304" pitchFamily="17" charset="-128"/>
                          <a:ea typeface="ＭＳ 明朝" panose="02020609040205080304" pitchFamily="17" charset="-128"/>
                        </a:rPr>
                        <a:t>0.27</a:t>
                      </a:r>
                      <a:endParaRPr kumimoji="1" lang="ja-JP" altLang="en-US" sz="2000" dirty="0">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96000">
                <a:tc>
                  <a:txBody>
                    <a:bodyPr/>
                    <a:lstStyle/>
                    <a:p>
                      <a:pPr algn="ctr"/>
                      <a:r>
                        <a:rPr kumimoji="1" lang="en-US" altLang="ja-JP" sz="2000" dirty="0">
                          <a:latin typeface="ＭＳ 明朝" panose="02020609040205080304" pitchFamily="17" charset="-128"/>
                          <a:ea typeface="ＭＳ 明朝" panose="02020609040205080304" pitchFamily="17" charset="-128"/>
                        </a:rPr>
                        <a:t> 4</a:t>
                      </a:r>
                      <a:r>
                        <a:rPr kumimoji="1" lang="ja-JP" altLang="en-US" sz="2000" dirty="0">
                          <a:latin typeface="ＭＳ 明朝" panose="02020609040205080304" pitchFamily="17" charset="-128"/>
                          <a:ea typeface="ＭＳ 明朝" panose="02020609040205080304" pitchFamily="17" charset="-128"/>
                        </a:rPr>
                        <a:t>　～　 </a:t>
                      </a:r>
                      <a:r>
                        <a:rPr kumimoji="1" lang="en-US" altLang="ja-JP" sz="2000" dirty="0">
                          <a:latin typeface="ＭＳ 明朝" panose="02020609040205080304" pitchFamily="17" charset="-128"/>
                          <a:ea typeface="ＭＳ 明朝" panose="02020609040205080304" pitchFamily="17" charset="-128"/>
                        </a:rPr>
                        <a:t>8</a:t>
                      </a:r>
                      <a:endParaRPr kumimoji="1" lang="ja-JP" altLang="en-US" sz="2000" dirty="0">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560388" algn="l"/>
                      <a:r>
                        <a:rPr kumimoji="1" lang="en-US" altLang="ja-JP" sz="2000" dirty="0">
                          <a:solidFill>
                            <a:schemeClr val="tx1"/>
                          </a:solidFill>
                          <a:latin typeface="ＭＳ 明朝" panose="02020609040205080304" pitchFamily="17" charset="-128"/>
                          <a:ea typeface="ＭＳ 明朝" panose="02020609040205080304" pitchFamily="17" charset="-128"/>
                        </a:rPr>
                        <a:t>4</a:t>
                      </a:r>
                      <a:endParaRPr kumimoji="1" lang="ja-JP" altLang="en-US" sz="2000" dirty="0">
                        <a:solidFill>
                          <a:schemeClr val="tx1"/>
                        </a:solidFill>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latin typeface="ＭＳ 明朝" panose="02020609040205080304" pitchFamily="17" charset="-128"/>
                          <a:ea typeface="ＭＳ 明朝" panose="02020609040205080304" pitchFamily="17" charset="-128"/>
                        </a:rPr>
                        <a:t>0.20</a:t>
                      </a:r>
                      <a:endParaRPr kumimoji="1" lang="ja-JP" altLang="en-US" sz="2000" dirty="0">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smtClean="0">
                          <a:solidFill>
                            <a:schemeClr val="tx1"/>
                          </a:solidFill>
                          <a:latin typeface="ＭＳ 明朝" panose="02020609040205080304" pitchFamily="17" charset="-128"/>
                          <a:ea typeface="ＭＳ 明朝" panose="02020609040205080304" pitchFamily="17" charset="-128"/>
                        </a:rPr>
                        <a:t>3</a:t>
                      </a:r>
                      <a:endParaRPr kumimoji="1" lang="ja-JP" altLang="en-US" sz="2000" dirty="0">
                        <a:solidFill>
                          <a:schemeClr val="tx1"/>
                        </a:solidFill>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smtClean="0">
                          <a:latin typeface="ＭＳ 明朝" panose="02020609040205080304" pitchFamily="17" charset="-128"/>
                          <a:ea typeface="ＭＳ 明朝" panose="02020609040205080304" pitchFamily="17" charset="-128"/>
                        </a:rPr>
                        <a:t>0.20</a:t>
                      </a:r>
                      <a:endParaRPr kumimoji="1" lang="ja-JP" altLang="en-US" sz="2000" dirty="0">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9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ＭＳ 明朝" panose="02020609040205080304" pitchFamily="17" charset="-128"/>
                          <a:ea typeface="ＭＳ 明朝" panose="02020609040205080304" pitchFamily="17" charset="-128"/>
                        </a:rPr>
                        <a:t> 8</a:t>
                      </a:r>
                      <a:r>
                        <a:rPr kumimoji="1" lang="ja-JP" altLang="en-US" sz="2000" dirty="0">
                          <a:latin typeface="ＭＳ 明朝" panose="02020609040205080304" pitchFamily="17" charset="-128"/>
                          <a:ea typeface="ＭＳ 明朝" panose="02020609040205080304" pitchFamily="17" charset="-128"/>
                        </a:rPr>
                        <a:t>　～　</a:t>
                      </a:r>
                      <a:r>
                        <a:rPr kumimoji="1" lang="en-US" altLang="ja-JP" sz="2000" dirty="0">
                          <a:latin typeface="ＭＳ 明朝" panose="02020609040205080304" pitchFamily="17" charset="-128"/>
                          <a:ea typeface="ＭＳ 明朝" panose="02020609040205080304" pitchFamily="17" charset="-128"/>
                        </a:rPr>
                        <a:t>12</a:t>
                      </a:r>
                      <a:endParaRPr kumimoji="1" lang="ja-JP" altLang="en-US" sz="2000" dirty="0">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560388" algn="l"/>
                      <a:r>
                        <a:rPr kumimoji="1" lang="en-US" altLang="ja-JP" sz="2000" dirty="0">
                          <a:solidFill>
                            <a:schemeClr val="tx1"/>
                          </a:solidFill>
                          <a:latin typeface="ＭＳ 明朝" panose="02020609040205080304" pitchFamily="17" charset="-128"/>
                          <a:ea typeface="ＭＳ 明朝" panose="02020609040205080304" pitchFamily="17" charset="-128"/>
                        </a:rPr>
                        <a:t>6</a:t>
                      </a:r>
                      <a:endParaRPr kumimoji="1" lang="ja-JP" altLang="en-US" sz="2000" dirty="0">
                        <a:solidFill>
                          <a:schemeClr val="tx1"/>
                        </a:solidFill>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latin typeface="ＭＳ 明朝" panose="02020609040205080304" pitchFamily="17" charset="-128"/>
                          <a:ea typeface="ＭＳ 明朝" panose="02020609040205080304" pitchFamily="17" charset="-128"/>
                        </a:rPr>
                        <a:t>0.30</a:t>
                      </a:r>
                      <a:endParaRPr kumimoji="1" lang="ja-JP" altLang="en-US" sz="2000" dirty="0">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smtClean="0">
                          <a:solidFill>
                            <a:schemeClr val="tx1"/>
                          </a:solidFill>
                          <a:latin typeface="ＭＳ 明朝" panose="02020609040205080304" pitchFamily="17" charset="-128"/>
                          <a:ea typeface="ＭＳ 明朝" panose="02020609040205080304" pitchFamily="17" charset="-128"/>
                        </a:rPr>
                        <a:t>1</a:t>
                      </a:r>
                      <a:endParaRPr kumimoji="1" lang="ja-JP" altLang="en-US" sz="2000" dirty="0">
                        <a:solidFill>
                          <a:schemeClr val="tx1"/>
                        </a:solidFill>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smtClean="0">
                          <a:latin typeface="ＭＳ 明朝" panose="02020609040205080304" pitchFamily="17" charset="-128"/>
                          <a:ea typeface="ＭＳ 明朝" panose="02020609040205080304" pitchFamily="17" charset="-128"/>
                        </a:rPr>
                        <a:t>0.07</a:t>
                      </a:r>
                      <a:endParaRPr kumimoji="1" lang="ja-JP" altLang="en-US" sz="2000" dirty="0">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9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ＭＳ 明朝" panose="02020609040205080304" pitchFamily="17" charset="-128"/>
                          <a:ea typeface="ＭＳ 明朝" panose="02020609040205080304" pitchFamily="17" charset="-128"/>
                        </a:rPr>
                        <a:t>12</a:t>
                      </a:r>
                      <a:r>
                        <a:rPr kumimoji="1" lang="ja-JP" altLang="en-US" sz="2000" dirty="0">
                          <a:latin typeface="ＭＳ 明朝" panose="02020609040205080304" pitchFamily="17" charset="-128"/>
                          <a:ea typeface="ＭＳ 明朝" panose="02020609040205080304" pitchFamily="17" charset="-128"/>
                        </a:rPr>
                        <a:t>　～　</a:t>
                      </a:r>
                      <a:r>
                        <a:rPr kumimoji="1" lang="en-US" altLang="ja-JP" sz="2000" dirty="0">
                          <a:latin typeface="ＭＳ 明朝" panose="02020609040205080304" pitchFamily="17" charset="-128"/>
                          <a:ea typeface="ＭＳ 明朝" panose="02020609040205080304" pitchFamily="17" charset="-128"/>
                        </a:rPr>
                        <a:t>16</a:t>
                      </a:r>
                      <a:endParaRPr kumimoji="1" lang="ja-JP" altLang="en-US" sz="2000" dirty="0">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560388" algn="l"/>
                      <a:r>
                        <a:rPr kumimoji="1" lang="en-US" altLang="ja-JP" sz="2000" dirty="0">
                          <a:solidFill>
                            <a:schemeClr val="tx1"/>
                          </a:solidFill>
                          <a:latin typeface="ＭＳ 明朝" panose="02020609040205080304" pitchFamily="17" charset="-128"/>
                          <a:ea typeface="ＭＳ 明朝" panose="02020609040205080304" pitchFamily="17" charset="-128"/>
                        </a:rPr>
                        <a:t>4</a:t>
                      </a:r>
                      <a:endParaRPr kumimoji="1" lang="ja-JP" altLang="en-US" sz="2000" dirty="0">
                        <a:solidFill>
                          <a:schemeClr val="tx1"/>
                        </a:solidFill>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latin typeface="ＭＳ 明朝" panose="02020609040205080304" pitchFamily="17" charset="-128"/>
                          <a:ea typeface="ＭＳ 明朝" panose="02020609040205080304" pitchFamily="17" charset="-128"/>
                        </a:rPr>
                        <a:t>0.20</a:t>
                      </a:r>
                      <a:endParaRPr kumimoji="1" lang="ja-JP" altLang="en-US" sz="2000" dirty="0">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smtClean="0">
                          <a:solidFill>
                            <a:schemeClr val="tx1"/>
                          </a:solidFill>
                          <a:latin typeface="ＭＳ 明朝" panose="02020609040205080304" pitchFamily="17" charset="-128"/>
                          <a:ea typeface="ＭＳ 明朝" panose="02020609040205080304" pitchFamily="17" charset="-128"/>
                        </a:rPr>
                        <a:t>2</a:t>
                      </a:r>
                      <a:endParaRPr kumimoji="1" lang="ja-JP" altLang="en-US" sz="2000" dirty="0">
                        <a:solidFill>
                          <a:schemeClr val="tx1"/>
                        </a:solidFill>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smtClean="0">
                          <a:latin typeface="ＭＳ 明朝" panose="02020609040205080304" pitchFamily="17" charset="-128"/>
                          <a:ea typeface="ＭＳ 明朝" panose="02020609040205080304" pitchFamily="17" charset="-128"/>
                        </a:rPr>
                        <a:t>0.13</a:t>
                      </a:r>
                      <a:endParaRPr kumimoji="1" lang="ja-JP" altLang="en-US" sz="2000" dirty="0">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9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ＭＳ 明朝" panose="02020609040205080304" pitchFamily="17" charset="-128"/>
                          <a:ea typeface="ＭＳ 明朝" panose="02020609040205080304" pitchFamily="17" charset="-128"/>
                        </a:rPr>
                        <a:t>16</a:t>
                      </a:r>
                      <a:r>
                        <a:rPr kumimoji="1" lang="ja-JP" altLang="en-US" sz="2000" dirty="0">
                          <a:latin typeface="ＭＳ 明朝" panose="02020609040205080304" pitchFamily="17" charset="-128"/>
                          <a:ea typeface="ＭＳ 明朝" panose="02020609040205080304" pitchFamily="17" charset="-128"/>
                        </a:rPr>
                        <a:t>　～　</a:t>
                      </a:r>
                      <a:r>
                        <a:rPr kumimoji="1" lang="en-US" altLang="ja-JP" sz="2000" dirty="0">
                          <a:latin typeface="ＭＳ 明朝" panose="02020609040205080304" pitchFamily="17" charset="-128"/>
                          <a:ea typeface="ＭＳ 明朝" panose="02020609040205080304" pitchFamily="17" charset="-128"/>
                        </a:rPr>
                        <a:t>20</a:t>
                      </a:r>
                      <a:endParaRPr kumimoji="1" lang="ja-JP" altLang="en-US" sz="2000" dirty="0">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552450" algn="l"/>
                      <a:r>
                        <a:rPr kumimoji="1" lang="en-US" altLang="ja-JP" sz="2000" dirty="0">
                          <a:solidFill>
                            <a:schemeClr val="tx1"/>
                          </a:solidFill>
                          <a:latin typeface="ＭＳ 明朝" panose="02020609040205080304" pitchFamily="17" charset="-128"/>
                          <a:ea typeface="ＭＳ 明朝" panose="02020609040205080304" pitchFamily="17" charset="-128"/>
                        </a:rPr>
                        <a:t>2</a:t>
                      </a:r>
                      <a:endParaRPr kumimoji="1" lang="ja-JP" altLang="en-US" sz="2000" dirty="0">
                        <a:solidFill>
                          <a:schemeClr val="tx1"/>
                        </a:solidFill>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latin typeface="ＭＳ 明朝" panose="02020609040205080304" pitchFamily="17" charset="-128"/>
                          <a:ea typeface="ＭＳ 明朝" panose="02020609040205080304" pitchFamily="17" charset="-128"/>
                        </a:rPr>
                        <a:t>0.10</a:t>
                      </a:r>
                      <a:endParaRPr kumimoji="1" lang="ja-JP" altLang="en-US" sz="2000" dirty="0">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smtClean="0">
                          <a:solidFill>
                            <a:schemeClr val="tx1"/>
                          </a:solidFill>
                          <a:latin typeface="ＭＳ 明朝" panose="02020609040205080304" pitchFamily="17" charset="-128"/>
                          <a:ea typeface="ＭＳ 明朝" panose="02020609040205080304" pitchFamily="17" charset="-128"/>
                        </a:rPr>
                        <a:t>2</a:t>
                      </a:r>
                      <a:endParaRPr kumimoji="1" lang="ja-JP" altLang="en-US" sz="2000" dirty="0">
                        <a:solidFill>
                          <a:schemeClr val="tx1"/>
                        </a:solidFill>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smtClean="0">
                          <a:latin typeface="ＭＳ 明朝" panose="02020609040205080304" pitchFamily="17" charset="-128"/>
                          <a:ea typeface="ＭＳ 明朝" panose="02020609040205080304" pitchFamily="17" charset="-128"/>
                        </a:rPr>
                        <a:t>0.13</a:t>
                      </a:r>
                      <a:endParaRPr kumimoji="1" lang="ja-JP" altLang="en-US" sz="2000" dirty="0">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9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ＭＳ 明朝" panose="02020609040205080304" pitchFamily="17" charset="-128"/>
                          <a:ea typeface="ＭＳ 明朝" panose="02020609040205080304" pitchFamily="17" charset="-128"/>
                        </a:rPr>
                        <a:t>20</a:t>
                      </a:r>
                      <a:r>
                        <a:rPr kumimoji="1" lang="ja-JP" altLang="en-US" sz="2000" dirty="0">
                          <a:latin typeface="ＭＳ 明朝" panose="02020609040205080304" pitchFamily="17" charset="-128"/>
                          <a:ea typeface="ＭＳ 明朝" panose="02020609040205080304" pitchFamily="17" charset="-128"/>
                        </a:rPr>
                        <a:t>　～　</a:t>
                      </a:r>
                      <a:r>
                        <a:rPr kumimoji="1" lang="en-US" altLang="ja-JP" sz="2000" dirty="0">
                          <a:latin typeface="ＭＳ 明朝" panose="02020609040205080304" pitchFamily="17" charset="-128"/>
                          <a:ea typeface="ＭＳ 明朝" panose="02020609040205080304" pitchFamily="17" charset="-128"/>
                        </a:rPr>
                        <a:t>24</a:t>
                      </a:r>
                      <a:endParaRPr kumimoji="1" lang="ja-JP" altLang="en-US" sz="2000" dirty="0">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542925" algn="l"/>
                      <a:r>
                        <a:rPr kumimoji="1" lang="en-US" altLang="ja-JP" sz="2000" dirty="0">
                          <a:solidFill>
                            <a:schemeClr val="tx1"/>
                          </a:solidFill>
                          <a:latin typeface="ＭＳ 明朝" panose="02020609040205080304" pitchFamily="17" charset="-128"/>
                          <a:ea typeface="ＭＳ 明朝" panose="02020609040205080304" pitchFamily="17" charset="-128"/>
                        </a:rPr>
                        <a:t>1</a:t>
                      </a:r>
                      <a:endParaRPr kumimoji="1" lang="ja-JP" altLang="en-US" sz="2000" dirty="0">
                        <a:solidFill>
                          <a:schemeClr val="tx1"/>
                        </a:solidFill>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latin typeface="ＭＳ 明朝" panose="02020609040205080304" pitchFamily="17" charset="-128"/>
                          <a:ea typeface="ＭＳ 明朝" panose="02020609040205080304" pitchFamily="17" charset="-128"/>
                        </a:rPr>
                        <a:t>0.05</a:t>
                      </a:r>
                      <a:endParaRPr kumimoji="1" lang="ja-JP" altLang="en-US" sz="2000" dirty="0">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smtClean="0">
                          <a:solidFill>
                            <a:schemeClr val="tx1"/>
                          </a:solidFill>
                          <a:latin typeface="ＭＳ 明朝" panose="02020609040205080304" pitchFamily="17" charset="-128"/>
                          <a:ea typeface="ＭＳ 明朝" panose="02020609040205080304" pitchFamily="17" charset="-128"/>
                        </a:rPr>
                        <a:t>3</a:t>
                      </a:r>
                      <a:endParaRPr kumimoji="1" lang="ja-JP" altLang="en-US" sz="2000" dirty="0">
                        <a:solidFill>
                          <a:schemeClr val="tx1"/>
                        </a:solidFill>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smtClean="0">
                          <a:latin typeface="ＭＳ 明朝" panose="02020609040205080304" pitchFamily="17" charset="-128"/>
                          <a:ea typeface="ＭＳ 明朝" panose="02020609040205080304" pitchFamily="17" charset="-128"/>
                        </a:rPr>
                        <a:t>0.20</a:t>
                      </a:r>
                      <a:endParaRPr kumimoji="1" lang="ja-JP" altLang="en-US" sz="2000" dirty="0">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96000">
                <a:tc>
                  <a:txBody>
                    <a:bodyPr/>
                    <a:lstStyle/>
                    <a:p>
                      <a:pPr algn="ctr"/>
                      <a:r>
                        <a:rPr kumimoji="1" lang="ja-JP" altLang="en-US" sz="2000" dirty="0">
                          <a:latin typeface="ＭＳ ゴシック" panose="020B0609070205080204" pitchFamily="49" charset="-128"/>
                          <a:ea typeface="ＭＳ ゴシック" panose="020B0609070205080204" pitchFamily="49" charset="-128"/>
                        </a:rPr>
                        <a:t>計</a:t>
                      </a: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solidFill>
                            <a:schemeClr val="tx1"/>
                          </a:solidFill>
                          <a:latin typeface="ＭＳ 明朝" panose="02020609040205080304" pitchFamily="17" charset="-128"/>
                          <a:ea typeface="ＭＳ 明朝" panose="02020609040205080304" pitchFamily="17" charset="-128"/>
                        </a:rPr>
                        <a:t>20</a:t>
                      </a:r>
                      <a:endParaRPr kumimoji="1" lang="ja-JP" altLang="en-US" sz="2000" dirty="0">
                        <a:solidFill>
                          <a:schemeClr val="tx1"/>
                        </a:solidFill>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a:latin typeface="ＭＳ 明朝" panose="02020609040205080304" pitchFamily="17" charset="-128"/>
                          <a:ea typeface="ＭＳ 明朝" panose="02020609040205080304" pitchFamily="17" charset="-128"/>
                        </a:rPr>
                        <a:t>1.00</a:t>
                      </a:r>
                      <a:endParaRPr kumimoji="1" lang="ja-JP" altLang="en-US" sz="2000" dirty="0">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smtClean="0">
                          <a:solidFill>
                            <a:schemeClr val="tx1"/>
                          </a:solidFill>
                          <a:latin typeface="ＭＳ 明朝" panose="02020609040205080304" pitchFamily="17" charset="-128"/>
                          <a:ea typeface="ＭＳ 明朝" panose="02020609040205080304" pitchFamily="17" charset="-128"/>
                        </a:rPr>
                        <a:t>15</a:t>
                      </a:r>
                      <a:endParaRPr kumimoji="1" lang="ja-JP" altLang="en-US" sz="2000" dirty="0">
                        <a:solidFill>
                          <a:schemeClr val="tx1"/>
                        </a:solidFill>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smtClean="0">
                          <a:latin typeface="ＭＳ 明朝" panose="02020609040205080304" pitchFamily="17" charset="-128"/>
                          <a:ea typeface="ＭＳ 明朝" panose="02020609040205080304" pitchFamily="17" charset="-128"/>
                        </a:rPr>
                        <a:t>1.00</a:t>
                      </a:r>
                      <a:endParaRPr kumimoji="1" lang="ja-JP" altLang="en-US" sz="2000" dirty="0">
                        <a:latin typeface="ＭＳ 明朝" panose="02020609040205080304" pitchFamily="17" charset="-128"/>
                        <a:ea typeface="ＭＳ 明朝" panose="02020609040205080304" pitchFamily="17" charset="-128"/>
                      </a:endParaRPr>
                    </a:p>
                  </a:txBody>
                  <a:tcPr marL="91417" marR="91417"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11" name="角丸四角形 10"/>
          <p:cNvSpPr/>
          <p:nvPr/>
        </p:nvSpPr>
        <p:spPr>
          <a:xfrm>
            <a:off x="251560" y="911935"/>
            <a:ext cx="720000" cy="396000"/>
          </a:xfrm>
          <a:prstGeom prst="roundRect">
            <a:avLst/>
          </a:prstGeom>
          <a:solidFill>
            <a:schemeClr val="accent4">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51520" y="879103"/>
            <a:ext cx="720080" cy="461665"/>
          </a:xfrm>
          <a:prstGeom prst="rect">
            <a:avLst/>
          </a:prstGeom>
          <a:noFill/>
        </p:spPr>
        <p:txBody>
          <a:bodyPr wrap="square" rtlCol="0">
            <a:spAutoFit/>
          </a:bodyPr>
          <a:lstStyle/>
          <a:p>
            <a:r>
              <a:rPr kumimoji="1" lang="ja-JP" altLang="en-US" sz="2400" dirty="0">
                <a:latin typeface="HGPｺﾞｼｯｸE" panose="020B0900000000000000" pitchFamily="50" charset="-128"/>
                <a:ea typeface="HGPｺﾞｼｯｸE" panose="020B0900000000000000" pitchFamily="50" charset="-128"/>
              </a:rPr>
              <a:t>問２</a:t>
            </a:r>
          </a:p>
        </p:txBody>
      </p:sp>
      <p:sp>
        <p:nvSpPr>
          <p:cNvPr id="2" name="正方形/長方形 1"/>
          <p:cNvSpPr/>
          <p:nvPr/>
        </p:nvSpPr>
        <p:spPr>
          <a:xfrm>
            <a:off x="1042988" y="1844824"/>
            <a:ext cx="8281540" cy="400110"/>
          </a:xfrm>
          <a:prstGeom prst="rect">
            <a:avLst/>
          </a:prstGeom>
        </p:spPr>
        <p:txBody>
          <a:bodyPr wrap="square">
            <a:spAutoFit/>
          </a:bodyPr>
          <a:lstStyle/>
          <a:p>
            <a:pPr>
              <a:spcAft>
                <a:spcPts val="0"/>
              </a:spcAft>
            </a:pPr>
            <a:r>
              <a:rPr lang="en-US" altLang="ja-JP" sz="2000" kern="0" dirty="0">
                <a:latin typeface="ＭＳ 明朝" panose="02020609040205080304" pitchFamily="17" charset="-128"/>
                <a:ea typeface="ＭＳ 明朝" panose="02020609040205080304" pitchFamily="17" charset="-128"/>
                <a:cs typeface="TSMath-Roman"/>
              </a:rPr>
              <a:t>16</a:t>
            </a:r>
            <a:r>
              <a:rPr lang="ja-JP" altLang="ja-JP" sz="2000" kern="0" dirty="0">
                <a:latin typeface="ＭＳ ゴシック" panose="020B0609070205080204" pitchFamily="49" charset="-128"/>
                <a:ea typeface="ＭＳ ゴシック" panose="020B0609070205080204" pitchFamily="49" charset="-128"/>
                <a:cs typeface="HiraMinPro-W3-Identity-H"/>
              </a:rPr>
              <a:t>時間以上</a:t>
            </a:r>
            <a:r>
              <a:rPr lang="en-US" altLang="ja-JP" sz="2000" kern="0" dirty="0">
                <a:latin typeface="ＭＳ 明朝" panose="02020609040205080304" pitchFamily="17" charset="-128"/>
                <a:ea typeface="ＭＳ 明朝" panose="02020609040205080304" pitchFamily="17" charset="-128"/>
                <a:cs typeface="TSMath-Roman"/>
              </a:rPr>
              <a:t>20</a:t>
            </a:r>
            <a:r>
              <a:rPr lang="ja-JP" altLang="ja-JP" sz="2000" kern="0" dirty="0">
                <a:latin typeface="ＭＳ ゴシック" panose="020B0609070205080204" pitchFamily="49" charset="-128"/>
                <a:ea typeface="ＭＳ ゴシック" panose="020B0609070205080204" pitchFamily="49" charset="-128"/>
                <a:cs typeface="HiraMinPro-W3-Identity-H"/>
              </a:rPr>
              <a:t>時間未満の階級では，</a:t>
            </a:r>
            <a:r>
              <a:rPr lang="ja-JP" altLang="ja-JP" sz="2000" b="1" kern="0" dirty="0">
                <a:solidFill>
                  <a:srgbClr val="FF0000"/>
                </a:solidFill>
                <a:latin typeface="ＭＳ ゴシック" panose="020B0609070205080204" pitchFamily="49" charset="-128"/>
                <a:ea typeface="ＭＳ ゴシック" panose="020B0609070205080204" pitchFamily="49" charset="-128"/>
                <a:cs typeface="HiraMinPro-W3-Identity-H"/>
              </a:rPr>
              <a:t>相対度数は</a:t>
            </a:r>
            <a:r>
              <a:rPr lang="en-US" altLang="ja-JP" sz="2000" b="1" kern="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ja-JP" sz="2000" b="1" kern="0" dirty="0">
                <a:solidFill>
                  <a:srgbClr val="FF0000"/>
                </a:solidFill>
                <a:latin typeface="ＭＳ ゴシック" panose="020B0609070205080204" pitchFamily="49" charset="-128"/>
                <a:ea typeface="ＭＳ ゴシック" panose="020B0609070205080204" pitchFamily="49" charset="-128"/>
                <a:cs typeface="HiraKakuStd-W5-Identity-H"/>
              </a:rPr>
              <a:t>班の方が大きい</a:t>
            </a:r>
            <a:r>
              <a:rPr lang="ja-JP" altLang="ja-JP" sz="2000" b="1" kern="0" dirty="0">
                <a:solidFill>
                  <a:srgbClr val="FF0000"/>
                </a:solidFill>
                <a:latin typeface="ＭＳ ゴシック" panose="020B0609070205080204" pitchFamily="49" charset="-128"/>
                <a:ea typeface="ＭＳ ゴシック" panose="020B0609070205080204" pitchFamily="49" charset="-128"/>
                <a:cs typeface="HiraMinPro-W3-Identity-H"/>
              </a:rPr>
              <a:t>。</a:t>
            </a:r>
            <a:endParaRPr lang="ja-JP" altLang="ja-JP" sz="2000" b="1"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 name="正方形/長方形 2"/>
          <p:cNvSpPr/>
          <p:nvPr/>
        </p:nvSpPr>
        <p:spPr>
          <a:xfrm>
            <a:off x="1042988" y="908720"/>
            <a:ext cx="7684069" cy="1015663"/>
          </a:xfrm>
          <a:prstGeom prst="rect">
            <a:avLst/>
          </a:prstGeom>
        </p:spPr>
        <p:txBody>
          <a:bodyPr wrap="square">
            <a:spAutoFit/>
          </a:bodyPr>
          <a:lstStyle/>
          <a:p>
            <a:pPr algn="just">
              <a:spcAft>
                <a:spcPts val="0"/>
              </a:spcAft>
            </a:pPr>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下</a:t>
            </a:r>
            <a:r>
              <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の</a:t>
            </a:r>
            <a:r>
              <a:rPr lang="en-US"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班の読書時間の相対度数分布表を完成しなさい。また，</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16</a:t>
            </a:r>
            <a:r>
              <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時間以上</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20</a:t>
            </a:r>
            <a:r>
              <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時間未満の階級では，</a:t>
            </a:r>
            <a:r>
              <a:rPr lang="en-US"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班と</a:t>
            </a:r>
            <a:r>
              <a:rPr lang="en-US"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ja-JP" sz="2000" kern="100" dirty="0">
                <a:latin typeface="ＭＳ ゴシック" panose="020B0609070205080204" pitchFamily="49" charset="-128"/>
                <a:ea typeface="ＭＳ ゴシック" panose="020B0609070205080204" pitchFamily="49" charset="-128"/>
                <a:cs typeface="Times New Roman" panose="02020603050405020304" pitchFamily="18" charset="0"/>
              </a:rPr>
              <a:t>班で，どちらの相対度数が大きいか答えなさい。</a:t>
            </a:r>
            <a:endParaRPr lang="ja-JP" alt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3" name="正方形/長方形 12"/>
          <p:cNvSpPr/>
          <p:nvPr/>
        </p:nvSpPr>
        <p:spPr>
          <a:xfrm>
            <a:off x="617538" y="2204864"/>
            <a:ext cx="7915274" cy="400110"/>
          </a:xfrm>
          <a:prstGeom prst="rect">
            <a:avLst/>
          </a:prstGeom>
        </p:spPr>
        <p:txBody>
          <a:bodyPr wrap="square">
            <a:spAutoFit/>
          </a:bodyPr>
          <a:lstStyle/>
          <a:p>
            <a:pPr algn="ctr">
              <a:spcAft>
                <a:spcPts val="0"/>
              </a:spcAft>
            </a:pPr>
            <a:r>
              <a:rPr lang="en-US" altLang="ja-JP" sz="2000" kern="100" dirty="0" smtClean="0">
                <a:effectLst/>
                <a:latin typeface="+mj-ea"/>
                <a:ea typeface="+mj-ea"/>
                <a:cs typeface="Times New Roman" panose="02020603050405020304" pitchFamily="18" charset="0"/>
              </a:rPr>
              <a:t>A</a:t>
            </a:r>
            <a:r>
              <a:rPr lang="ja-JP" altLang="en-US" sz="2000" kern="100" dirty="0" smtClean="0">
                <a:effectLst/>
                <a:latin typeface="+mj-ea"/>
                <a:ea typeface="+mj-ea"/>
                <a:cs typeface="Times New Roman" panose="02020603050405020304" pitchFamily="18" charset="0"/>
              </a:rPr>
              <a:t>班，</a:t>
            </a:r>
            <a:r>
              <a:rPr lang="en-US" altLang="ja-JP" sz="2000" kern="100" dirty="0" smtClean="0">
                <a:effectLst/>
                <a:latin typeface="+mj-ea"/>
                <a:ea typeface="+mj-ea"/>
                <a:cs typeface="Times New Roman" panose="02020603050405020304" pitchFamily="18" charset="0"/>
              </a:rPr>
              <a:t>B</a:t>
            </a:r>
            <a:r>
              <a:rPr lang="ja-JP" altLang="en-US" sz="2000" kern="100" dirty="0" smtClean="0">
                <a:effectLst/>
                <a:latin typeface="+mj-ea"/>
                <a:ea typeface="+mj-ea"/>
                <a:cs typeface="Times New Roman" panose="02020603050405020304" pitchFamily="18" charset="0"/>
              </a:rPr>
              <a:t>班</a:t>
            </a:r>
            <a:r>
              <a:rPr lang="ja-JP" altLang="en-US" sz="2000" kern="100" dirty="0">
                <a:effectLst/>
                <a:latin typeface="+mj-ea"/>
                <a:ea typeface="+mj-ea"/>
                <a:cs typeface="Times New Roman" panose="02020603050405020304" pitchFamily="18" charset="0"/>
              </a:rPr>
              <a:t>の読書時間</a:t>
            </a:r>
            <a:endParaRPr lang="ja-JP" altLang="ja-JP" sz="2000" kern="100" dirty="0">
              <a:effectLst/>
              <a:latin typeface="+mj-ea"/>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solidFill>
          <a:srgbClr val="C9E7A7"/>
        </a:solidFill>
        <a:ln w="38100">
          <a:noFill/>
        </a:ln>
        <a:effectLst/>
      </a:spPr>
      <a:bodyPr anchor="ctr"/>
      <a:lstStyle>
        <a:defPPr algn="ctr">
          <a:defRPr dirty="0"/>
        </a:defPPr>
      </a:lstStyle>
      <a:style>
        <a:lnRef idx="3">
          <a:schemeClr val="lt1"/>
        </a:lnRef>
        <a:fillRef idx="1">
          <a:schemeClr val="accent1"/>
        </a:fillRef>
        <a:effectRef idx="1">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0</TotalTime>
  <Words>3873</Words>
  <Application>Microsoft Office PowerPoint</Application>
  <PresentationFormat>画面に合わせる (4:3)</PresentationFormat>
  <Paragraphs>897</Paragraphs>
  <Slides>58</Slides>
  <Notes>32</Notes>
  <HiddenSlides>0</HiddenSlides>
  <MMClips>0</MMClips>
  <ScaleCrop>false</ScaleCrop>
  <HeadingPairs>
    <vt:vector size="4" baseType="variant">
      <vt:variant>
        <vt:lpstr>テーマ</vt:lpstr>
      </vt:variant>
      <vt:variant>
        <vt:i4>1</vt:i4>
      </vt:variant>
      <vt:variant>
        <vt:lpstr>スライド タイトル</vt:lpstr>
      </vt:variant>
      <vt:variant>
        <vt:i4>58</vt:i4>
      </vt:variant>
    </vt:vector>
  </HeadingPairs>
  <TitlesOfParts>
    <vt:vector size="59" baseType="lpstr">
      <vt:lpstr>アース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東京書籍株式会社</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東京書籍株式会社</dc:creator>
  <cp:lastModifiedBy/>
  <cp:revision>1</cp:revision>
  <dcterms:created xsi:type="dcterms:W3CDTF">2013-04-26T06:04:35Z</dcterms:created>
  <dcterms:modified xsi:type="dcterms:W3CDTF">2017-11-13T04:24:00Z</dcterms:modified>
</cp:coreProperties>
</file>