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5"/>
  </p:notesMasterIdLst>
  <p:handoutMasterIdLst>
    <p:handoutMasterId r:id="rId116"/>
  </p:handoutMasterIdLst>
  <p:sldIdLst>
    <p:sldId id="533" r:id="rId2"/>
    <p:sldId id="257" r:id="rId3"/>
    <p:sldId id="527" r:id="rId4"/>
    <p:sldId id="604" r:id="rId5"/>
    <p:sldId id="477" r:id="rId6"/>
    <p:sldId id="599" r:id="rId7"/>
    <p:sldId id="481" r:id="rId8"/>
    <p:sldId id="482" r:id="rId9"/>
    <p:sldId id="483" r:id="rId10"/>
    <p:sldId id="600" r:id="rId11"/>
    <p:sldId id="486" r:id="rId12"/>
    <p:sldId id="534" r:id="rId13"/>
    <p:sldId id="487" r:id="rId14"/>
    <p:sldId id="489" r:id="rId15"/>
    <p:sldId id="488" r:id="rId16"/>
    <p:sldId id="528" r:id="rId17"/>
    <p:sldId id="490" r:id="rId18"/>
    <p:sldId id="491" r:id="rId19"/>
    <p:sldId id="605" r:id="rId20"/>
    <p:sldId id="492" r:id="rId21"/>
    <p:sldId id="493" r:id="rId22"/>
    <p:sldId id="606" r:id="rId23"/>
    <p:sldId id="494" r:id="rId24"/>
    <p:sldId id="495" r:id="rId25"/>
    <p:sldId id="535" r:id="rId26"/>
    <p:sldId id="536" r:id="rId27"/>
    <p:sldId id="537" r:id="rId28"/>
    <p:sldId id="530" r:id="rId29"/>
    <p:sldId id="538" r:id="rId30"/>
    <p:sldId id="539" r:id="rId31"/>
    <p:sldId id="540" r:id="rId32"/>
    <p:sldId id="541" r:id="rId33"/>
    <p:sldId id="542" r:id="rId34"/>
    <p:sldId id="602" r:id="rId35"/>
    <p:sldId id="543" r:id="rId36"/>
    <p:sldId id="601" r:id="rId37"/>
    <p:sldId id="497" r:id="rId38"/>
    <p:sldId id="498" r:id="rId39"/>
    <p:sldId id="544" r:id="rId40"/>
    <p:sldId id="607" r:id="rId41"/>
    <p:sldId id="545" r:id="rId42"/>
    <p:sldId id="546" r:id="rId43"/>
    <p:sldId id="547" r:id="rId44"/>
    <p:sldId id="499" r:id="rId45"/>
    <p:sldId id="531" r:id="rId46"/>
    <p:sldId id="500" r:id="rId47"/>
    <p:sldId id="548" r:id="rId48"/>
    <p:sldId id="501" r:id="rId49"/>
    <p:sldId id="523" r:id="rId50"/>
    <p:sldId id="503" r:id="rId51"/>
    <p:sldId id="550" r:id="rId52"/>
    <p:sldId id="551" r:id="rId53"/>
    <p:sldId id="552" r:id="rId54"/>
    <p:sldId id="549" r:id="rId55"/>
    <p:sldId id="608" r:id="rId56"/>
    <p:sldId id="603" r:id="rId57"/>
    <p:sldId id="553" r:id="rId58"/>
    <p:sldId id="609" r:id="rId59"/>
    <p:sldId id="576" r:id="rId60"/>
    <p:sldId id="505" r:id="rId61"/>
    <p:sldId id="506" r:id="rId62"/>
    <p:sldId id="555" r:id="rId63"/>
    <p:sldId id="556" r:id="rId64"/>
    <p:sldId id="508" r:id="rId65"/>
    <p:sldId id="557" r:id="rId66"/>
    <p:sldId id="578" r:id="rId67"/>
    <p:sldId id="510" r:id="rId68"/>
    <p:sldId id="562" r:id="rId69"/>
    <p:sldId id="610" r:id="rId70"/>
    <p:sldId id="564" r:id="rId71"/>
    <p:sldId id="512" r:id="rId72"/>
    <p:sldId id="563" r:id="rId73"/>
    <p:sldId id="611" r:id="rId74"/>
    <p:sldId id="565" r:id="rId75"/>
    <p:sldId id="579" r:id="rId76"/>
    <p:sldId id="532" r:id="rId77"/>
    <p:sldId id="513" r:id="rId78"/>
    <p:sldId id="566" r:id="rId79"/>
    <p:sldId id="612" r:id="rId80"/>
    <p:sldId id="567" r:id="rId81"/>
    <p:sldId id="514" r:id="rId82"/>
    <p:sldId id="568" r:id="rId83"/>
    <p:sldId id="613" r:id="rId84"/>
    <p:sldId id="569" r:id="rId85"/>
    <p:sldId id="570" r:id="rId86"/>
    <p:sldId id="572" r:id="rId87"/>
    <p:sldId id="517" r:id="rId88"/>
    <p:sldId id="519" r:id="rId89"/>
    <p:sldId id="581" r:id="rId90"/>
    <p:sldId id="520" r:id="rId91"/>
    <p:sldId id="521" r:id="rId92"/>
    <p:sldId id="580" r:id="rId93"/>
    <p:sldId id="582" r:id="rId94"/>
    <p:sldId id="583" r:id="rId95"/>
    <p:sldId id="614" r:id="rId96"/>
    <p:sldId id="584" r:id="rId97"/>
    <p:sldId id="585" r:id="rId98"/>
    <p:sldId id="586" r:id="rId99"/>
    <p:sldId id="587" r:id="rId100"/>
    <p:sldId id="588" r:id="rId101"/>
    <p:sldId id="615" r:id="rId102"/>
    <p:sldId id="589" r:id="rId103"/>
    <p:sldId id="590" r:id="rId104"/>
    <p:sldId id="591" r:id="rId105"/>
    <p:sldId id="616" r:id="rId106"/>
    <p:sldId id="592" r:id="rId107"/>
    <p:sldId id="593" r:id="rId108"/>
    <p:sldId id="617" r:id="rId109"/>
    <p:sldId id="594" r:id="rId110"/>
    <p:sldId id="595" r:id="rId111"/>
    <p:sldId id="596" r:id="rId112"/>
    <p:sldId id="597" r:id="rId113"/>
    <p:sldId id="598" r:id="rId114"/>
  </p:sldIdLst>
  <p:sldSz cx="9144000" cy="6858000" type="screen4x3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835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orient="horz" pos="164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626" userDrawn="1">
          <p15:clr>
            <a:srgbClr val="A4A3A4"/>
          </p15:clr>
        </p15:guide>
        <p15:guide id="7" pos="5511" userDrawn="1">
          <p15:clr>
            <a:srgbClr val="A4A3A4"/>
          </p15:clr>
        </p15:guide>
        <p15:guide id="8" pos="249" userDrawn="1">
          <p15:clr>
            <a:srgbClr val="A4A3A4"/>
          </p15:clr>
        </p15:guide>
        <p15:guide id="9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7A37"/>
    <a:srgbClr val="74926C"/>
    <a:srgbClr val="3FAF38"/>
    <a:srgbClr val="FDE9BC"/>
    <a:srgbClr val="F6F3E8"/>
    <a:srgbClr val="D2ECFB"/>
    <a:srgbClr val="D5E8C2"/>
    <a:srgbClr val="F6F4E5"/>
    <a:srgbClr val="003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366" autoAdjust="0"/>
  </p:normalViewPr>
  <p:slideViewPr>
    <p:cSldViewPr>
      <p:cViewPr>
        <p:scale>
          <a:sx n="100" d="100"/>
          <a:sy n="100" d="100"/>
        </p:scale>
        <p:origin x="102" y="-378"/>
      </p:cViewPr>
      <p:guideLst>
        <p:guide orient="horz" pos="2160"/>
        <p:guide orient="horz" pos="572"/>
        <p:guide orient="horz" pos="164"/>
        <p:guide pos="835"/>
        <p:guide pos="158"/>
        <p:guide pos="626"/>
        <p:guide pos="4876"/>
        <p:guide pos="249"/>
        <p:guide pos="29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0A45F8C-7044-437B-AB66-48CF1A13225F}" type="datetimeFigureOut">
              <a:rPr lang="ja-JP" altLang="en-US"/>
              <a:pPr>
                <a:defRPr/>
              </a:pPr>
              <a:t>2017/12/18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CC6D0FB7-60C3-412B-A55A-86C11B4565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482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9C804816-9C66-4866-825F-A6CBF6DABEAE}" type="datetimeFigureOut">
              <a:rPr lang="ja-JP" altLang="en-US"/>
              <a:pPr>
                <a:defRPr/>
              </a:pPr>
              <a:t>2017/12/18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97342CB-8F6B-45D4-8BE5-1E230C66C1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43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953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93686653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735724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202329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79781236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231700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2317006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004248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860457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860457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589355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71037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57896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357373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3043116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5994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145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32223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60086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9582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93623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98601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9860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722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97779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9301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49301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08939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80590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576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043313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56384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71812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0080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921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197779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42229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4233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561133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25541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27913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50314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248904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51358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8592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8592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710519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92322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933932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4010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64697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681947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97575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26757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106947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188353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7168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725667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13945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902735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35544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11390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11139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15112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15541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815541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64147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7379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290564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505603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972790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794787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663156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800936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0204112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57557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123481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123481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6418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0017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423571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15927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159274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196384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999714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699243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689173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086217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7086217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981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26274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054939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269742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269742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3663921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081078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590615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6852045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9016408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2733056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61179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4092148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223919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143241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0470629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495928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1495928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491973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503426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549451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803679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97357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EDD7C21-0DED-409F-ABF0-450DA26B3C8B}" type="datetimeFigureOut">
              <a:rPr lang="ja-JP" altLang="en-US"/>
              <a:pPr>
                <a:defRPr/>
              </a:pPr>
              <a:t>2017/12/18</a:t>
            </a:fld>
            <a:endParaRPr lang="ja-JP" alt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A65F-1572-456A-AEB4-AD8C657D0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911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75A4-69D2-4DBA-836E-648A6E0E4B19}" type="datetimeFigureOut">
              <a:rPr lang="ja-JP" altLang="en-US"/>
              <a:pPr>
                <a:defRPr/>
              </a:pPr>
              <a:t>2017/12/18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EA44-9FFC-4969-9AC3-57E50E85D1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791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707E-364C-46C4-A2CC-152D0614E4AB}" type="datetimeFigureOut">
              <a:rPr lang="ja-JP" altLang="en-US"/>
              <a:pPr>
                <a:defRPr/>
              </a:pPr>
              <a:t>2017/12/18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B986-2F23-4180-A168-55A1A6ABA4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4611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0E10-BB5F-4F78-84C5-D0D0552422CD}" type="datetimeFigureOut">
              <a:rPr kumimoji="1" lang="ja-JP" altLang="en-US" smtClean="0"/>
              <a:t>2017/12/18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F86F-A90A-4A69-8F1A-FB5396BE6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75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59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61F5-5161-440B-AB74-69CE99D19218}" type="datetimeFigureOut">
              <a:rPr lang="ja-JP" altLang="en-US"/>
              <a:pPr>
                <a:defRPr/>
              </a:pPr>
              <a:t>2017/12/18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8DF1-2408-4475-A1DA-810925BB7F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633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9269-9B99-4F7E-8444-DD3139DA4FA2}" type="datetimeFigureOut">
              <a:rPr lang="ja-JP" altLang="en-US"/>
              <a:pPr>
                <a:defRPr/>
              </a:pPr>
              <a:t>2017/12/18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BACE-3362-47D7-A902-2AD6C08E4A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854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E745-7305-4134-971B-A672E032499C}" type="datetimeFigureOut">
              <a:rPr lang="ja-JP" altLang="en-US"/>
              <a:pPr>
                <a:defRPr/>
              </a:pPr>
              <a:t>2017/12/18</a:t>
            </a:fld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1C92-07E9-49B5-952B-4677F7BBCD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12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33EF-637B-49AF-9E57-6A7394663683}" type="datetimeFigureOut">
              <a:rPr lang="ja-JP" altLang="en-US"/>
              <a:pPr>
                <a:defRPr/>
              </a:pPr>
              <a:t>2017/12/18</a:t>
            </a:fld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FCDE-02E7-447E-A862-E6D3D095C2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204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DE75-FCB2-4106-B747-645892160676}" type="datetimeFigureOut">
              <a:rPr lang="ja-JP" altLang="en-US"/>
              <a:pPr>
                <a:defRPr/>
              </a:pPr>
              <a:t>2017/12/18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6340-A987-4489-96B3-6900970575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67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DA4C-D0BD-4F9C-A69D-2DCD87EE13F8}" type="datetimeFigureOut">
              <a:rPr lang="ja-JP" altLang="en-US"/>
              <a:pPr>
                <a:defRPr/>
              </a:pPr>
              <a:t>2017/12/18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9C84-7BB4-42B1-9B91-C611B496D0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98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/>
              <a:pPr>
                <a:defRPr/>
              </a:pPr>
              <a:t>2017/12/18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2" r:id="rId4"/>
    <p:sldLayoutId id="2147484893" r:id="rId5"/>
    <p:sldLayoutId id="2147484898" r:id="rId6"/>
    <p:sldLayoutId id="2147484899" r:id="rId7"/>
    <p:sldLayoutId id="2147484900" r:id="rId8"/>
    <p:sldLayoutId id="2147484901" r:id="rId9"/>
    <p:sldLayoutId id="2147484894" r:id="rId10"/>
    <p:sldLayoutId id="2147484902" r:id="rId11"/>
    <p:sldLayoutId id="21474849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7" Type="http://schemas.openxmlformats.org/officeDocument/2006/relationships/image" Target="../media/image19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5" Type="http://schemas.openxmlformats.org/officeDocument/2006/relationships/image" Target="../media/image191.png"/><Relationship Id="rId4" Type="http://schemas.openxmlformats.org/officeDocument/2006/relationships/image" Target="../media/image83.jpe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7.png"/><Relationship Id="rId4" Type="http://schemas.openxmlformats.org/officeDocument/2006/relationships/image" Target="../media/image83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slide" Target="slide10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" Target="slide107.xml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8.png"/><Relationship Id="rId4" Type="http://schemas.openxmlformats.org/officeDocument/2006/relationships/image" Target="../media/image83.jpe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slide" Target="slide107.xml"/><Relationship Id="rId7" Type="http://schemas.openxmlformats.org/officeDocument/2006/relationships/image" Target="../media/image20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83.jpeg"/><Relationship Id="rId9" Type="http://schemas.openxmlformats.org/officeDocument/2006/relationships/image" Target="../media/image20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11" Type="http://schemas.openxmlformats.org/officeDocument/2006/relationships/image" Target="../media/image10.emf"/><Relationship Id="rId5" Type="http://schemas.openxmlformats.org/officeDocument/2006/relationships/image" Target="../media/image12.png"/><Relationship Id="rId10" Type="http://schemas.openxmlformats.org/officeDocument/2006/relationships/package" Target="../embeddings/Microsoft_Word_Document1.docx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8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slide" Target="slide39.xml"/><Relationship Id="rId4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125.png"/><Relationship Id="rId7" Type="http://schemas.openxmlformats.org/officeDocument/2006/relationships/image" Target="../media/image12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5" Type="http://schemas.openxmlformats.org/officeDocument/2006/relationships/image" Target="../media/image1460.png"/><Relationship Id="rId4" Type="http://schemas.openxmlformats.org/officeDocument/2006/relationships/image" Target="../media/image145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5.png"/><Relationship Id="rId7" Type="http://schemas.openxmlformats.org/officeDocument/2006/relationships/image" Target="../media/image15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16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11" Type="http://schemas.openxmlformats.org/officeDocument/2006/relationships/image" Target="../media/image183.png"/><Relationship Id="rId5" Type="http://schemas.openxmlformats.org/officeDocument/2006/relationships/slide" Target="slide94.xml"/><Relationship Id="rId10" Type="http://schemas.openxmlformats.org/officeDocument/2006/relationships/image" Target="../media/image185.png"/><Relationship Id="rId4" Type="http://schemas.openxmlformats.org/officeDocument/2006/relationships/image" Target="../media/image181.png"/><Relationship Id="rId9" Type="http://schemas.openxmlformats.org/officeDocument/2006/relationships/image" Target="../media/image184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slide" Target="slide9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17583" y="1499300"/>
            <a:ext cx="978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0753" y="198884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8854" y="1796623"/>
            <a:ext cx="3549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２次関数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33231" y="3279760"/>
            <a:ext cx="7088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１節　２次関数とそのグラフ</a:t>
            </a:r>
          </a:p>
        </p:txBody>
      </p:sp>
    </p:spTree>
    <p:extLst>
      <p:ext uri="{BB962C8B-B14F-4D97-AF65-F5344CB8AC3E}">
        <p14:creationId xmlns:p14="http://schemas.microsoft.com/office/powerpoint/2010/main" val="35452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993775" y="904113"/>
            <a:ext cx="775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次の定義域における関数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の値域を求めよ。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993775" y="1916832"/>
            <a:ext cx="7754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すべての実数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関数の定義域・値域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　　　　　　　　　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734384" y="2459122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すべての実数</a:t>
            </a:r>
            <a:endParaRPr lang="ja-JP" altLang="ja-JP" sz="2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anose="020B060007020508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10329" y="3573016"/>
            <a:ext cx="4572000" cy="15827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000"/>
              </a:lnSpc>
              <a:spcAft>
                <a:spcPts val="0"/>
              </a:spcAft>
            </a:pPr>
            <a:r>
              <a:rPr lang="en-US" altLang="ja-JP" sz="28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HiraMinPro-W3-Identity-H"/>
              </a:rPr>
              <a:t>x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が増加すると</a:t>
            </a:r>
            <a:r>
              <a:rPr lang="en-US" altLang="ja-JP" sz="28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8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は減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少し</a:t>
            </a:r>
          </a:p>
          <a:p>
            <a:pPr>
              <a:lnSpc>
                <a:spcPts val="4000"/>
              </a:lnSpc>
              <a:spcAft>
                <a:spcPts val="0"/>
              </a:spcAft>
            </a:pPr>
            <a:r>
              <a:rPr lang="en-US" altLang="ja-JP" sz="28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8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のとき　</a:t>
            </a:r>
            <a:r>
              <a:rPr lang="en-US" altLang="ja-JP" sz="28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8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5</a:t>
            </a:r>
            <a:endParaRPr lang="ja-JP" altLang="ja-JP" sz="28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spcAft>
                <a:spcPts val="0"/>
              </a:spcAft>
            </a:pPr>
            <a:r>
              <a:rPr lang="en-US" altLang="ja-JP" sz="28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8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のとき　</a:t>
            </a:r>
            <a:r>
              <a:rPr lang="en-US" altLang="ja-JP" sz="28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8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8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endParaRPr lang="ja-JP" altLang="ja-JP" sz="28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706920" y="508518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000"/>
              </a:lnSpc>
              <a:spcAft>
                <a:spcPts val="0"/>
              </a:spcAft>
            </a:pPr>
            <a:r>
              <a:rPr lang="ja-JP" altLang="ja-JP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であるから</a:t>
            </a:r>
            <a:r>
              <a:rPr lang="ja-JP" altLang="en-US" sz="28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，値域は</a:t>
            </a:r>
            <a:endParaRPr lang="en-US" altLang="ja-JP" sz="28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spcAft>
                <a:spcPts val="0"/>
              </a:spcAft>
            </a:pP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 </a:t>
            </a:r>
            <a:r>
              <a:rPr lang="ja-JP" altLang="ja-JP" sz="2800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ja-JP" sz="28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ＭＳ Ｐゴシック" panose="020B0600070205080204" pitchFamily="50" charset="-128"/>
              </a:rPr>
              <a:t>y</a:t>
            </a:r>
            <a:r>
              <a:rPr lang="ja-JP" altLang="ja-JP" sz="28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ts val="4000"/>
              </a:lnSpc>
              <a:spcAft>
                <a:spcPts val="0"/>
              </a:spcAft>
            </a:pP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ＭＳ Ｐゴシック" panose="020B0600070205080204" pitchFamily="50" charset="-128"/>
              </a:rPr>
              <a:t>である。</a:t>
            </a:r>
            <a:endParaRPr lang="ja-JP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ＭＳ Ｐゴシック" panose="020B0600070205080204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45912" y="904545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5872" y="90411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問３</a:t>
            </a: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1021239" y="3068960"/>
            <a:ext cx="7754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1178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1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</a:t>
            </a: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p.96)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４</a:t>
            </a:r>
            <a:endParaRPr lang="en-US" altLang="ja-JP" sz="2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08720"/>
            <a:ext cx="79931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次関数の最大値または最小値を求めよ。また，そのときの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の値を求めよ。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正方形/長方形 29"/>
          <p:cNvSpPr>
            <a:spLocks noChangeArrowheads="1"/>
          </p:cNvSpPr>
          <p:nvPr/>
        </p:nvSpPr>
        <p:spPr bwMode="auto">
          <a:xfrm>
            <a:off x="755576" y="2026225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正方形/長方形 29"/>
          <p:cNvSpPr>
            <a:spLocks noChangeArrowheads="1"/>
          </p:cNvSpPr>
          <p:nvPr/>
        </p:nvSpPr>
        <p:spPr bwMode="auto">
          <a:xfrm>
            <a:off x="755576" y="2674297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en-US" altLang="ja-JP" sz="28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626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755575" y="332656"/>
            <a:ext cx="4470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355667" y="3549013"/>
            <a:ext cx="41887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と変形される。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55667" y="4030662"/>
            <a:ext cx="5689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よって，この関数は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355667" y="901777"/>
            <a:ext cx="5689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与えられた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542223" y="1964381"/>
            <a:ext cx="3931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en-US" altLang="ja-JP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800" kern="1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542222" y="2509956"/>
            <a:ext cx="4040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3{(</a:t>
            </a:r>
            <a:r>
              <a:rPr lang="en-US" altLang="ja-JP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800" kern="1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8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404763" y="1433079"/>
            <a:ext cx="4005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endParaRPr lang="ja-JP" altLang="ja-JP" sz="28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542223" y="3025793"/>
            <a:ext cx="3643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355668" y="4561964"/>
            <a:ext cx="7705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のとき最小値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をとる。最大値はない。</a:t>
            </a:r>
            <a:endParaRPr lang="ja-JP" altLang="ja-JP" sz="2800" b="1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64" y="980728"/>
            <a:ext cx="2880000" cy="317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64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4" grpId="0"/>
      <p:bldP spid="25" grpId="0"/>
      <p:bldP spid="26" grpId="0"/>
      <p:bldP spid="19" grpId="0"/>
      <p:bldP spid="22" grpId="0"/>
      <p:bldP spid="2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755575" y="260648"/>
            <a:ext cx="39973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28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en-US" altLang="ja-JP" sz="280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353685" y="3573016"/>
            <a:ext cx="7755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と変形される。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53685" y="4077072"/>
            <a:ext cx="5087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よって，この関数は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353685" y="757761"/>
            <a:ext cx="5087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与えられた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527734" y="1826894"/>
            <a:ext cx="4974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8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527734" y="2388420"/>
            <a:ext cx="49967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{(</a:t>
            </a:r>
            <a:r>
              <a:rPr lang="en-US" altLang="ja-JP" sz="28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8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8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84165" y="1289063"/>
            <a:ext cx="5087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ja-JP" altLang="ja-JP" sz="28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527734" y="2979022"/>
            <a:ext cx="497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353685" y="4633972"/>
            <a:ext cx="7777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のとき最大値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をとる。最小値はない。</a:t>
            </a:r>
            <a:endParaRPr lang="ja-JP" altLang="ja-JP" sz="2800" b="1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06958"/>
            <a:ext cx="2772000" cy="357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809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4" grpId="0"/>
      <p:bldP spid="25" grpId="0"/>
      <p:bldP spid="26" grpId="0"/>
      <p:bldP spid="19" grpId="0"/>
      <p:bldP spid="22" grpId="0"/>
      <p:bldP spid="27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04864"/>
            <a:ext cx="2520000" cy="311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</a:t>
            </a: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p.96)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５</a:t>
            </a:r>
            <a:endParaRPr lang="en-US" altLang="ja-JP" sz="2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1004535"/>
            <a:ext cx="79931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400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のとき最大値をとる。このとき，定数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の値を求めよ。また，この関数の最大値を求めよ。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55576" y="3941539"/>
            <a:ext cx="7749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と変形される。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55576" y="4432134"/>
            <a:ext cx="5083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のとき，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755576" y="2150697"/>
            <a:ext cx="5083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与えられた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90216" y="3069285"/>
            <a:ext cx="4951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755576" y="2609991"/>
            <a:ext cx="50623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7</a:t>
            </a:r>
            <a:endParaRPr lang="ja-JP" altLang="ja-JP" sz="24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890216" y="3524731"/>
            <a:ext cx="4950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55576" y="4896879"/>
            <a:ext cx="7754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この関数は最大値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をとるから，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55576" y="5356173"/>
            <a:ext cx="7754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最大値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　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1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4" grpId="0"/>
      <p:bldP spid="25" grpId="0"/>
      <p:bldP spid="19" grpId="0"/>
      <p:bldP spid="22" grpId="0"/>
      <p:bldP spid="27" grpId="0"/>
      <p:bldP spid="16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</a:t>
            </a: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p.96)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６</a:t>
            </a:r>
            <a:endParaRPr lang="en-US" altLang="ja-JP" sz="2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08720"/>
            <a:ext cx="79931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次関数の最大値と最小値を求めよ。また，そのときの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の値を求めよ。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正方形/長方形 29"/>
          <p:cNvSpPr>
            <a:spLocks noChangeArrowheads="1"/>
          </p:cNvSpPr>
          <p:nvPr/>
        </p:nvSpPr>
        <p:spPr bwMode="auto">
          <a:xfrm>
            <a:off x="683569" y="1954576"/>
            <a:ext cx="56886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2≦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≦1)</a:t>
            </a:r>
          </a:p>
        </p:txBody>
      </p:sp>
      <p:sp>
        <p:nvSpPr>
          <p:cNvPr id="22" name="正方形/長方形 29"/>
          <p:cNvSpPr>
            <a:spLocks noChangeArrowheads="1"/>
          </p:cNvSpPr>
          <p:nvPr/>
        </p:nvSpPr>
        <p:spPr bwMode="auto">
          <a:xfrm>
            <a:off x="683568" y="2710480"/>
            <a:ext cx="6249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　　　　　　　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8)</a:t>
            </a:r>
            <a:r>
              <a:rPr lang="ja-JP" altLang="en-US" sz="2800" dirty="0">
                <a:latin typeface="+mn-ea"/>
                <a:ea typeface="+mn-ea"/>
              </a:rPr>
              <a:t>　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815" y="2625243"/>
            <a:ext cx="2556000" cy="73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5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82" y="1242161"/>
            <a:ext cx="2988000" cy="3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316509" y="2538074"/>
            <a:ext cx="6287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と変形される。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16509" y="3083649"/>
            <a:ext cx="514713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800"/>
              </a:lnSpc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2≦</a:t>
            </a:r>
            <a:r>
              <a:rPr lang="en-US" altLang="ja-JP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≦1</a:t>
            </a: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におけるこの関数のグラフ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は右の図</a:t>
            </a: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の放物線の実線部分である。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316509" y="939308"/>
            <a:ext cx="6287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与えられた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476766" y="2001912"/>
            <a:ext cx="6147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8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16509" y="1470610"/>
            <a:ext cx="6287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ja-JP" altLang="ja-JP" sz="28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316509" y="4591303"/>
            <a:ext cx="4643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738295" y="5122605"/>
            <a:ext cx="6287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b="1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のとき　最大値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8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29"/>
          <p:cNvSpPr>
            <a:spLocks noChangeArrowheads="1"/>
          </p:cNvSpPr>
          <p:nvPr/>
        </p:nvSpPr>
        <p:spPr bwMode="auto">
          <a:xfrm>
            <a:off x="683567" y="398539"/>
            <a:ext cx="6376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2≦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≦1)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738295" y="5664315"/>
            <a:ext cx="6287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b="1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の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とき　最小値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ja-JP" altLang="ja-JP" sz="28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6" name="図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80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4" grpId="0"/>
      <p:bldP spid="25" grpId="0"/>
      <p:bldP spid="19" grpId="0"/>
      <p:bldP spid="27" grpId="0"/>
      <p:bldP spid="16" grpId="0"/>
      <p:bldP spid="21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28" y="1054445"/>
            <a:ext cx="2880000" cy="30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224167" y="2932674"/>
            <a:ext cx="7684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と変形される。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202370" y="3444741"/>
            <a:ext cx="4897358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en-US" altLang="ja-JP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6≦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≦8</a:t>
            </a: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におけるこの関数のグラフ</a:t>
            </a:r>
            <a:r>
              <a:rPr lang="ja-JP" altLang="en-US" sz="28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は右の図</a:t>
            </a:r>
            <a:r>
              <a:rPr lang="ja-JP" altLang="en-US" sz="28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の放物線の実線部分である。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202370" y="880424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与えられた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202369" y="4774549"/>
            <a:ext cx="5833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</a:t>
            </a:r>
            <a:endParaRPr lang="ja-JP" altLang="ja-JP" sz="28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635232" y="5705126"/>
            <a:ext cx="5833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b="1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のとき　最小値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8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29"/>
          <p:cNvSpPr>
            <a:spLocks noChangeArrowheads="1"/>
          </p:cNvSpPr>
          <p:nvPr/>
        </p:nvSpPr>
        <p:spPr bwMode="auto">
          <a:xfrm>
            <a:off x="611560" y="336920"/>
            <a:ext cx="6696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635232" y="5209688"/>
            <a:ext cx="5833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800" b="1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のとき　最大値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ja-JP" altLang="ja-JP" sz="28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165375"/>
            <a:ext cx="648000" cy="648000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48" y="196795"/>
            <a:ext cx="2556000" cy="731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347200" y="1403644"/>
                <a:ext cx="4464496" cy="781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altLang="ja-JP" sz="2800" i="1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8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8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8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ja-JP" sz="2800" i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ja-JP" sz="2800" baseline="3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8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800" b="0" i="0" kern="10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ja-JP" sz="2800" i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ja-JP" altLang="en-US" sz="28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800" b="0" i="0" kern="10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ja-JP" altLang="ja-JP" sz="2800" kern="1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200" y="1403644"/>
                <a:ext cx="4464496" cy="781304"/>
              </a:xfrm>
              <a:prstGeom prst="rect">
                <a:avLst/>
              </a:prstGeom>
              <a:blipFill rotWithShape="1">
                <a:blip r:embed="rId6"/>
                <a:stretch>
                  <a:fillRect l="-2869" b="-9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1491216" y="2200437"/>
                <a:ext cx="4464496" cy="7813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ja-JP" altLang="en-US" sz="28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8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8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ja-JP" sz="28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ja-JP" sz="2800" i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ja-JP" altLang="en-US" sz="28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800" b="0" i="0" kern="10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ja-JP" sz="28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ja-JP" sz="2800" baseline="3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8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</m:oMath>
                </a14:m>
                <a:r>
                  <a:rPr lang="en-US" altLang="ja-JP" sz="28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3</a:t>
                </a:r>
                <a:endParaRPr lang="ja-JP" altLang="ja-JP" sz="2800" kern="1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216" y="2200437"/>
                <a:ext cx="4464496" cy="781304"/>
              </a:xfrm>
              <a:prstGeom prst="rect">
                <a:avLst/>
              </a:prstGeom>
              <a:blipFill rotWithShape="1">
                <a:blip r:embed="rId7"/>
                <a:stretch>
                  <a:fillRect l="-2869"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34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4" grpId="0"/>
      <p:bldP spid="27" grpId="0"/>
      <p:bldP spid="16" grpId="0"/>
      <p:bldP spid="21" grpId="0"/>
      <p:bldP spid="23" grpId="0"/>
      <p:bldP spid="2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</a:t>
            </a: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p.96)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７</a:t>
            </a:r>
            <a:endParaRPr lang="en-US" altLang="ja-JP" sz="2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08720"/>
            <a:ext cx="799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グラフが次の条件を満たす放物線になるような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正方形/長方形 29"/>
          <p:cNvSpPr>
            <a:spLocks noChangeArrowheads="1"/>
          </p:cNvSpPr>
          <p:nvPr/>
        </p:nvSpPr>
        <p:spPr bwMode="auto">
          <a:xfrm>
            <a:off x="683568" y="1962998"/>
            <a:ext cx="6957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頂点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で，点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1" name="正方形/長方形 29"/>
          <p:cNvSpPr>
            <a:spLocks noChangeArrowheads="1"/>
          </p:cNvSpPr>
          <p:nvPr/>
        </p:nvSpPr>
        <p:spPr bwMode="auto">
          <a:xfrm>
            <a:off x="683568" y="2548027"/>
            <a:ext cx="7705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を軸とし，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正方形/長方形 29"/>
          <p:cNvSpPr>
            <a:spLocks noChangeArrowheads="1"/>
          </p:cNvSpPr>
          <p:nvPr/>
        </p:nvSpPr>
        <p:spPr bwMode="auto">
          <a:xfrm>
            <a:off x="683568" y="3140968"/>
            <a:ext cx="7705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正方形/長方形 29"/>
          <p:cNvSpPr>
            <a:spLocks noChangeArrowheads="1"/>
          </p:cNvSpPr>
          <p:nvPr/>
        </p:nvSpPr>
        <p:spPr bwMode="auto">
          <a:xfrm>
            <a:off x="683568" y="3789040"/>
            <a:ext cx="820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38163" indent="-538163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(4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軸と点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で交わり，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軸と点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で交わる。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6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51" y="1354868"/>
            <a:ext cx="2592000" cy="281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280366" y="1655983"/>
            <a:ext cx="7684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と表される。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258569" y="2132856"/>
            <a:ext cx="5661736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また，グラフが点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4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を通るから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endParaRPr lang="en-US" altLang="ja-JP" sz="2400" kern="1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の式に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おいて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とき　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258568" y="768995"/>
            <a:ext cx="7057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頂点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が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7)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であるから，求める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258568" y="3464959"/>
            <a:ext cx="7705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803246" y="3950549"/>
            <a:ext cx="5185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kern="1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29"/>
          <p:cNvSpPr>
            <a:spLocks noChangeArrowheads="1"/>
          </p:cNvSpPr>
          <p:nvPr/>
        </p:nvSpPr>
        <p:spPr bwMode="auto">
          <a:xfrm>
            <a:off x="666453" y="322082"/>
            <a:ext cx="7101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頂点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で，点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258568" y="4381436"/>
            <a:ext cx="7705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　</a:t>
            </a:r>
            <a:r>
              <a:rPr lang="ja-JP" altLang="en-US" sz="2400" i="1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258569" y="1204184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kern="1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……①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258568" y="4794254"/>
            <a:ext cx="7705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i="1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258568" y="5203744"/>
            <a:ext cx="7705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したがって，求める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569156" y="5688830"/>
            <a:ext cx="5040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="1" kern="1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1" name="図 3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8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4" grpId="0"/>
      <p:bldP spid="27" grpId="0"/>
      <p:bldP spid="16" grpId="0"/>
      <p:bldP spid="21" grpId="0"/>
      <p:bldP spid="25" grpId="0"/>
      <p:bldP spid="28" grpId="0"/>
      <p:bldP spid="29" grpId="0"/>
      <p:bldP spid="30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80" y="898577"/>
            <a:ext cx="2880000" cy="320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208358" y="1978964"/>
            <a:ext cx="7684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と表される。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186561" y="2400221"/>
            <a:ext cx="5257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グラフが点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を通る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から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186561" y="695933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軸が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であるから，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186561" y="4131415"/>
            <a:ext cx="5473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また，グラフが点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4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を通る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から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475656" y="4552672"/>
            <a:ext cx="3529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fr-FR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fr-FR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fr-FR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fr-FR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fr-FR" altLang="ja-JP" sz="2400" kern="1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fr-FR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endParaRPr lang="ja-JP" altLang="ja-JP" sz="2400" i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29"/>
          <p:cNvSpPr>
            <a:spLocks noChangeArrowheads="1"/>
          </p:cNvSpPr>
          <p:nvPr/>
        </p:nvSpPr>
        <p:spPr bwMode="auto">
          <a:xfrm>
            <a:off x="683568" y="260648"/>
            <a:ext cx="7705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を軸とし，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186560" y="4983559"/>
            <a:ext cx="3529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　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186561" y="112677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求める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186561" y="1548077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ja-JP" altLang="ja-JP" sz="2400" i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186561" y="2823460"/>
            <a:ext cx="770591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kern="1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endParaRPr lang="en-US" altLang="ja-JP" sz="2400" kern="1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</a:t>
            </a:r>
            <a:endParaRPr lang="en-US" altLang="ja-JP" sz="2400" kern="1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2" name="図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24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4" grpId="0"/>
      <p:bldP spid="27" grpId="0"/>
      <p:bldP spid="16" grpId="0"/>
      <p:bldP spid="21" grpId="0"/>
      <p:bldP spid="19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8"/>
          <p:cNvSpPr txBox="1">
            <a:spLocks noChangeArrowheads="1"/>
          </p:cNvSpPr>
          <p:nvPr/>
        </p:nvSpPr>
        <p:spPr bwMode="auto">
          <a:xfrm>
            <a:off x="250825" y="2765246"/>
            <a:ext cx="849512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一般に，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800" i="1" dirty="0">
                <a:latin typeface="+mj-ea"/>
                <a:ea typeface="+mj-ea"/>
                <a:cs typeface="Times New Roman" panose="02020603050405020304" pitchFamily="18" charset="0"/>
              </a:rPr>
              <a:t>　　　　</a:t>
            </a:r>
            <a:r>
              <a:rPr lang="en-US" altLang="ja-JP" sz="2800" i="1" dirty="0" smtClean="0">
                <a:latin typeface="+mj-ea"/>
                <a:ea typeface="+mj-ea"/>
                <a:cs typeface="Times New Roman" panose="02020603050405020304" pitchFamily="18" charset="0"/>
              </a:rPr>
              <a:t>	</a:t>
            </a:r>
            <a:r>
              <a:rPr lang="ja-JP" altLang="en-US" sz="2800" i="1" dirty="0" smtClean="0">
                <a:latin typeface="+mj-ea"/>
                <a:ea typeface="+mj-ea"/>
                <a:cs typeface="Times New Roman" panose="02020603050405020304" pitchFamily="18" charset="0"/>
              </a:rPr>
              <a:t>　　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ja-JP" sz="28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の形に表される。ただし，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は定数で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253341" y="827454"/>
            <a:ext cx="849512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　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800" dirty="0">
              <a:latin typeface="+mj-ea"/>
            </a:endParaRPr>
          </a:p>
          <a:p>
            <a:pPr eaLnBrk="1" hangingPunct="1">
              <a:defRPr/>
            </a:pPr>
            <a:r>
              <a:rPr lang="ja-JP" altLang="en-US" sz="28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 </a:t>
            </a:r>
            <a:r>
              <a:rPr lang="ja-JP" altLang="en-US" sz="28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33</a:t>
            </a:r>
            <a:endParaRPr lang="en-US" altLang="ja-JP" sz="28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などのように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次式で表されるとき，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　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あるという。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メモ 21"/>
          <p:cNvSpPr/>
          <p:nvPr/>
        </p:nvSpPr>
        <p:spPr>
          <a:xfrm>
            <a:off x="1475656" y="2155572"/>
            <a:ext cx="1822891" cy="48776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　　　　　　　　　　　　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p.74)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40" y="3779573"/>
            <a:ext cx="270000" cy="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1240834" y="260648"/>
            <a:ext cx="3529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240834" y="1827791"/>
            <a:ext cx="3529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　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240834" y="2402121"/>
            <a:ext cx="3529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 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672882" y="744776"/>
            <a:ext cx="5041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ja-JP" sz="2400" kern="100" dirty="0" smtClean="0">
                <a:solidFill>
                  <a:srgbClr val="FF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 smtClean="0">
                <a:solidFill>
                  <a:srgbClr val="FF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r>
              <a:rPr lang="ja-JP" alt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……</a:t>
            </a:r>
            <a:r>
              <a:rPr lang="ja-JP" altLang="en-US" sz="24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240834" y="2931187"/>
            <a:ext cx="3529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①より　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240834" y="3399418"/>
            <a:ext cx="5761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よって，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求める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1600874" y="3903439"/>
            <a:ext cx="5761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b="1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b="1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="1" kern="1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4" name="図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58" y="596840"/>
            <a:ext cx="2880000" cy="320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左中かっこ 4"/>
          <p:cNvSpPr/>
          <p:nvPr/>
        </p:nvSpPr>
        <p:spPr>
          <a:xfrm>
            <a:off x="1600874" y="847562"/>
            <a:ext cx="144884" cy="834479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8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84256"/>
            <a:ext cx="2448000" cy="382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1280616" y="1962379"/>
            <a:ext cx="568581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さらに，グラフが点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(0</a:t>
            </a:r>
            <a:r>
              <a:rPr lang="ja-JP" altLang="en-US" sz="24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ja-JP" altLang="en-US" sz="2400" kern="10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ja-JP" altLang="en-US" sz="24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を通ることから，同様な式を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つくって</a:t>
            </a:r>
            <a:endParaRPr lang="en-US" altLang="ja-JP" sz="2400" kern="1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整理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すると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258818" y="686968"/>
            <a:ext cx="6337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求める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次関数を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とする。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29"/>
          <p:cNvSpPr>
            <a:spLocks noChangeArrowheads="1"/>
          </p:cNvSpPr>
          <p:nvPr/>
        </p:nvSpPr>
        <p:spPr bwMode="auto">
          <a:xfrm>
            <a:off x="683567" y="260648"/>
            <a:ext cx="8064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258817" y="4426009"/>
            <a:ext cx="5545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まず，①，③の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を消去する。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258818" y="1117811"/>
            <a:ext cx="6337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グラフが点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8)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を通るから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258818" y="1539112"/>
            <a:ext cx="63375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ja-JP" altLang="ja-JP" sz="2400" i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258817" y="4861402"/>
            <a:ext cx="576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①，②より　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　  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en-US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258817" y="5296172"/>
            <a:ext cx="77056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②，③より　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258817" y="5775647"/>
            <a:ext cx="57076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　　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en-US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 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en-US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⑤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690866" y="3195046"/>
            <a:ext cx="5329406" cy="127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➁</a:t>
            </a:r>
            <a:endParaRPr lang="en-US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左中かっこ 15"/>
          <p:cNvSpPr/>
          <p:nvPr/>
        </p:nvSpPr>
        <p:spPr>
          <a:xfrm>
            <a:off x="1645699" y="3295861"/>
            <a:ext cx="144884" cy="108012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23" name="図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51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1" grpId="0"/>
      <p:bldP spid="19" grpId="0"/>
      <p:bldP spid="25" grpId="0"/>
      <p:bldP spid="22" grpId="0"/>
      <p:bldP spid="28" grpId="0"/>
      <p:bldP spid="29" grpId="0"/>
      <p:bldP spid="17" grpId="0"/>
      <p:bldP spid="1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1276788" y="1340768"/>
            <a:ext cx="7705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　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en-US" altLang="ja-JP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29"/>
          <p:cNvSpPr>
            <a:spLocks noChangeArrowheads="1"/>
          </p:cNvSpPr>
          <p:nvPr/>
        </p:nvSpPr>
        <p:spPr bwMode="auto">
          <a:xfrm>
            <a:off x="1277602" y="260648"/>
            <a:ext cx="7705104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④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⑤より　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4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4000"/>
              </a:lnSpc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すなわち　　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1276788" y="177281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よって，求める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664785" y="2286125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665"/>
            <a:ext cx="2448000" cy="382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422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1307838" y="2119832"/>
            <a:ext cx="5072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と表される。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286040" y="2551845"/>
            <a:ext cx="5086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軸と点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(0</a:t>
            </a:r>
            <a:r>
              <a:rPr lang="ja-JP" altLang="en-US" sz="24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で交わるから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286039" y="2997144"/>
            <a:ext cx="5086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(0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)(0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286040" y="1710899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ja-JP" altLang="ja-JP" sz="2400" i="1" kern="1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286039" y="3436996"/>
            <a:ext cx="5086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　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286039" y="4498834"/>
            <a:ext cx="5086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したがって，求める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286039" y="5533179"/>
            <a:ext cx="4510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19" name="正方形/長方形 29"/>
          <p:cNvSpPr>
            <a:spLocks noChangeArrowheads="1"/>
          </p:cNvSpPr>
          <p:nvPr/>
        </p:nvSpPr>
        <p:spPr bwMode="auto">
          <a:xfrm>
            <a:off x="683568" y="199092"/>
            <a:ext cx="820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538163" indent="-538163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(4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軸と点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で交わり，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軸と点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で交わる。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665157" y="5888056"/>
                <a:ext cx="3492896" cy="682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altLang="ja-JP" sz="2400" b="1" i="1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400" b="1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ja-JP" sz="2400" b="1" i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ja-JP" sz="2400" b="1" baseline="3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b="1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f>
                      <m:f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ja-JP" sz="2400" b="1" i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ja-JP" altLang="en-US" sz="24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4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ja-JP" altLang="ja-JP" sz="2400" b="1" kern="1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57" y="5888056"/>
                <a:ext cx="3492896" cy="682944"/>
              </a:xfrm>
              <a:prstGeom prst="rect">
                <a:avLst/>
              </a:prstGeom>
              <a:blipFill rotWithShape="1">
                <a:blip r:embed="rId5"/>
                <a:stretch>
                  <a:fillRect l="-2618" b="-80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464" y="1781781"/>
            <a:ext cx="2664000" cy="287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1665157" y="4879944"/>
                <a:ext cx="3492896" cy="682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altLang="ja-JP" sz="2400" i="1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4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ja-JP" sz="24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ja-JP" sz="24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2)(</m:t>
                    </m:r>
                    <m:r>
                      <m:rPr>
                        <m:nor/>
                      </m:rPr>
                      <a:rPr lang="en-US" altLang="ja-JP" sz="2400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3)</m:t>
                    </m:r>
                  </m:oMath>
                </a14:m>
                <a:endParaRPr lang="ja-JP" altLang="ja-JP" sz="2400" i="1" kern="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57" y="4879944"/>
                <a:ext cx="3492896" cy="682944"/>
              </a:xfrm>
              <a:prstGeom prst="rect">
                <a:avLst/>
              </a:prstGeom>
              <a:blipFill rotWithShape="1">
                <a:blip r:embed="rId7"/>
                <a:stretch>
                  <a:fillRect l="-2618" b="-80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665157" y="3799824"/>
                <a:ext cx="3492896" cy="682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altLang="ja-JP" sz="2400" i="1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ja-JP" altLang="en-US" sz="24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</m:oMath>
                </a14:m>
                <a:endParaRPr lang="ja-JP" altLang="ja-JP" sz="2400" kern="1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157" y="3799824"/>
                <a:ext cx="3492896" cy="682944"/>
              </a:xfrm>
              <a:prstGeom prst="rect">
                <a:avLst/>
              </a:prstGeom>
              <a:blipFill rotWithShape="1">
                <a:blip r:embed="rId8"/>
                <a:stretch>
                  <a:fillRect l="-2618" b="-80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1245082" y="950784"/>
                <a:ext cx="764739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ja-JP" altLang="en-US" sz="2400" kern="100" dirty="0" smtClean="0">
                    <a:solidFill>
                      <a:srgbClr val="FF0000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グラフが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i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ja-JP" altLang="en-US" sz="2400" kern="100" dirty="0" smtClean="0">
                    <a:solidFill>
                      <a:srgbClr val="FF0000"/>
                    </a:solidFill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軸と点</a:t>
                </a:r>
                <a:r>
                  <a:rPr lang="en-US" altLang="ja-JP" sz="24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</a:t>
                </a:r>
                <a:r>
                  <a:rPr lang="ja-JP" altLang="en-US" sz="2400" kern="1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4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kern="100" dirty="0" err="1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0)</a:t>
                </a:r>
                <a:r>
                  <a:rPr lang="ja-JP" altLang="en-US" sz="2400" kern="100" dirty="0" err="1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(3</a:t>
                </a:r>
                <a:r>
                  <a:rPr lang="ja-JP" altLang="en-US" sz="2400" kern="100" dirty="0" err="1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，</a:t>
                </a:r>
                <a:r>
                  <a:rPr lang="en-US" altLang="ja-JP" sz="24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0</a:t>
                </a:r>
                <a:r>
                  <a:rPr lang="en-US" altLang="ja-JP" sz="2400" kern="1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400" kern="100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で</a:t>
                </a:r>
                <a:r>
                  <a:rPr lang="ja-JP" altLang="en-US" sz="24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交わる</a:t>
                </a:r>
                <a:r>
                  <a:rPr lang="ja-JP" altLang="en-US" sz="2400" kern="100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から，求める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lang="ja-JP" altLang="en-US" sz="2400" kern="100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次関数は</a:t>
                </a:r>
                <a:endParaRPr lang="ja-JP" altLang="ja-JP" sz="2400" kern="100" dirty="0">
                  <a:solidFill>
                    <a:srgbClr val="FF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082" y="950784"/>
                <a:ext cx="7647397" cy="830997"/>
              </a:xfrm>
              <a:prstGeom prst="rect">
                <a:avLst/>
              </a:prstGeom>
              <a:blipFill rotWithShape="1">
                <a:blip r:embed="rId9"/>
                <a:stretch>
                  <a:fillRect l="-1195" t="-8088" r="-1195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3269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1" grpId="0"/>
      <p:bldP spid="25" grpId="0"/>
      <p:bldP spid="22" grpId="0"/>
      <p:bldP spid="28" grpId="0"/>
      <p:bldP spid="27" grpId="0"/>
      <p:bldP spid="23" grpId="0"/>
      <p:bldP spid="26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03802" y="863731"/>
            <a:ext cx="752863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周の長さが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cm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の長方形で，横の長さを</a:t>
            </a:r>
            <a:r>
              <a:rPr lang="en-US" altLang="ja-JP" sz="2800" i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ja-JP" sz="28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cm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面積を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cm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するとき，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の式で表せ。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ただし，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＜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＜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とする。</a:t>
            </a: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003802" y="2350156"/>
            <a:ext cx="759703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横の長さと縦の長さの和は</a:t>
            </a:r>
            <a:endParaRPr lang="en-US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12÷2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6(cm)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問４</a:t>
            </a: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　　　　　　　　　　　　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p.74)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03802" y="3519707"/>
            <a:ext cx="7597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であるから，縦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の長さ</a:t>
            </a: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)cm</a:t>
            </a: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となる。</a:t>
            </a:r>
            <a:endParaRPr lang="en-US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020748" y="4005064"/>
            <a:ext cx="5976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</a:t>
            </a:r>
            <a:endParaRPr lang="en-US" altLang="ja-JP" sz="28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115616" y="5589240"/>
            <a:ext cx="4892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(0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</a:p>
        </p:txBody>
      </p:sp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1115616" y="4514333"/>
            <a:ext cx="5976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(6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1020748" y="5090397"/>
            <a:ext cx="5976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</a:t>
            </a:r>
            <a:endParaRPr lang="en-US" altLang="ja-JP" sz="28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9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/>
      <p:bldP spid="1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319669" y="4707502"/>
            <a:ext cx="50710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のグラフは軸が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軸，頂点が原点である放物線である。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テキスト ボックス 8"/>
          <p:cNvSpPr txBox="1">
            <a:spLocks noChangeArrowheads="1"/>
          </p:cNvSpPr>
          <p:nvPr/>
        </p:nvSpPr>
        <p:spPr bwMode="auto">
          <a:xfrm>
            <a:off x="319669" y="4008042"/>
            <a:ext cx="51430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一般に，放物線の対称軸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　</a:t>
            </a:r>
            <a:r>
              <a:rPr lang="ja-JP" altLang="en-US" sz="20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軸と放物線の交点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　</a:t>
            </a:r>
            <a:r>
              <a:rPr lang="ja-JP" altLang="en-US" sz="20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いう。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テキスト ボックス 8"/>
          <p:cNvSpPr txBox="1">
            <a:spLocks noChangeArrowheads="1"/>
          </p:cNvSpPr>
          <p:nvPr/>
        </p:nvSpPr>
        <p:spPr bwMode="auto">
          <a:xfrm>
            <a:off x="319669" y="2989401"/>
            <a:ext cx="507105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のグラフの形の曲線を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　</a:t>
            </a:r>
            <a:r>
              <a:rPr lang="ja-JP" altLang="en-US" sz="20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放物線</a:t>
            </a:r>
            <a:r>
              <a:rPr lang="ja-JP" altLang="en-US" sz="20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いう。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242007" y="807095"/>
            <a:ext cx="25922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02046" y="1142962"/>
            <a:ext cx="2592288" cy="400509"/>
            <a:chOff x="539552" y="1268760"/>
            <a:chExt cx="2592288" cy="400509"/>
          </a:xfrm>
        </p:grpSpPr>
        <p:sp>
          <p:nvSpPr>
            <p:cNvPr id="14" name="テキスト ボックス 8"/>
            <p:cNvSpPr txBox="1">
              <a:spLocks noChangeArrowheads="1"/>
            </p:cNvSpPr>
            <p:nvPr/>
          </p:nvSpPr>
          <p:spPr bwMode="auto">
            <a:xfrm>
              <a:off x="1979712" y="1269159"/>
              <a:ext cx="1152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……</a:t>
              </a:r>
              <a:r>
                <a:rPr lang="ja-JP" altLang="en-US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①</a:t>
              </a:r>
              <a:endPara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3" name="テキスト ボックス 8"/>
            <p:cNvSpPr txBox="1">
              <a:spLocks noChangeArrowheads="1"/>
            </p:cNvSpPr>
            <p:nvPr/>
          </p:nvSpPr>
          <p:spPr bwMode="auto">
            <a:xfrm>
              <a:off x="539552" y="1268760"/>
              <a:ext cx="1152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ja-JP" altLang="en-US" sz="2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＝</a:t>
              </a:r>
              <a:r>
                <a:rPr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ja-JP" sz="2000" baseline="30000" dirty="0"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2</a:t>
              </a:r>
              <a:endParaRPr lang="en-US" altLang="ja-JP" sz="2000" dirty="0">
                <a:latin typeface="+mj-ea"/>
                <a:ea typeface="+mj-ea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661949" y="1556792"/>
            <a:ext cx="2531641" cy="503708"/>
            <a:chOff x="599455" y="1720210"/>
            <a:chExt cx="2531641" cy="503708"/>
          </a:xfrm>
        </p:grpSpPr>
        <p:sp>
          <p:nvSpPr>
            <p:cNvPr id="15" name="テキスト ボックス 8"/>
            <p:cNvSpPr txBox="1">
              <a:spLocks noChangeArrowheads="1"/>
            </p:cNvSpPr>
            <p:nvPr/>
          </p:nvSpPr>
          <p:spPr bwMode="auto">
            <a:xfrm>
              <a:off x="1978968" y="1780372"/>
              <a:ext cx="1152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……</a:t>
              </a:r>
              <a:r>
                <a:rPr lang="ja-JP" altLang="en-US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②</a:t>
              </a:r>
              <a:endPara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55" y="1720210"/>
              <a:ext cx="972000" cy="503708"/>
            </a:xfrm>
            <a:prstGeom prst="rect">
              <a:avLst/>
            </a:prstGeom>
          </p:spPr>
        </p:pic>
      </p:grpSp>
      <p:grpSp>
        <p:nvGrpSpPr>
          <p:cNvPr id="8" name="グループ化 7"/>
          <p:cNvGrpSpPr/>
          <p:nvPr/>
        </p:nvGrpSpPr>
        <p:grpSpPr>
          <a:xfrm>
            <a:off x="319669" y="2132856"/>
            <a:ext cx="2873921" cy="904166"/>
            <a:chOff x="257175" y="2348880"/>
            <a:chExt cx="2873921" cy="904166"/>
          </a:xfrm>
        </p:grpSpPr>
        <p:sp>
          <p:nvSpPr>
            <p:cNvPr id="16" name="テキスト ボックス 8"/>
            <p:cNvSpPr txBox="1">
              <a:spLocks noChangeArrowheads="1"/>
            </p:cNvSpPr>
            <p:nvPr/>
          </p:nvSpPr>
          <p:spPr bwMode="auto">
            <a:xfrm>
              <a:off x="1978968" y="2348880"/>
              <a:ext cx="1152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en-US" altLang="ja-JP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……</a:t>
              </a:r>
              <a:r>
                <a:rPr lang="ja-JP" altLang="en-US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③</a:t>
              </a:r>
              <a:endPara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7" name="テキスト ボックス 8"/>
            <p:cNvSpPr txBox="1">
              <a:spLocks noChangeArrowheads="1"/>
            </p:cNvSpPr>
            <p:nvPr/>
          </p:nvSpPr>
          <p:spPr bwMode="auto">
            <a:xfrm>
              <a:off x="257175" y="2852936"/>
              <a:ext cx="25922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0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のグラフである。</a:t>
              </a:r>
              <a:endPara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55" y="2352984"/>
              <a:ext cx="1152000" cy="483462"/>
            </a:xfrm>
            <a:prstGeom prst="rect">
              <a:avLst/>
            </a:prstGeom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88" y="1484784"/>
            <a:ext cx="3240000" cy="514015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88" y="1484784"/>
            <a:ext cx="3240000" cy="514015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88" y="1484784"/>
            <a:ext cx="3240000" cy="514015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464" y="1484784"/>
            <a:ext cx="3240000" cy="5140151"/>
          </a:xfrm>
          <a:prstGeom prst="rect">
            <a:avLst/>
          </a:prstGeom>
        </p:spPr>
      </p:pic>
      <p:sp>
        <p:nvSpPr>
          <p:cNvPr id="2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　　　　　　　　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p.74)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08128"/>
              </p:ext>
            </p:extLst>
          </p:nvPr>
        </p:nvGraphicFramePr>
        <p:xfrm>
          <a:off x="3374498" y="5546970"/>
          <a:ext cx="4206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文書" r:id="rId10" imgW="424304" imgH="685898" progId="Word.Document.12">
                  <p:embed/>
                </p:oleObj>
              </mc:Choice>
              <mc:Fallback>
                <p:oleObj name="文書" r:id="rId10" imgW="424304" imgH="68589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4498" y="5546970"/>
                        <a:ext cx="420687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メモ 38"/>
          <p:cNvSpPr/>
          <p:nvPr/>
        </p:nvSpPr>
        <p:spPr>
          <a:xfrm>
            <a:off x="3168582" y="3654004"/>
            <a:ext cx="1338423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43" name="メモ 42"/>
          <p:cNvSpPr/>
          <p:nvPr/>
        </p:nvSpPr>
        <p:spPr>
          <a:xfrm>
            <a:off x="3511871" y="4054859"/>
            <a:ext cx="700381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44" name="メモ 43"/>
          <p:cNvSpPr/>
          <p:nvPr/>
        </p:nvSpPr>
        <p:spPr>
          <a:xfrm>
            <a:off x="1977896" y="4361985"/>
            <a:ext cx="1024561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319669" y="5436835"/>
            <a:ext cx="493766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en-US" sz="2000" kern="500" dirty="0">
                <a:latin typeface="ＭＳ 明朝" panose="02020609040205080304" pitchFamily="17" charset="-128"/>
                <a:ea typeface="ＭＳ ゴシック" panose="020B0609070205080204" pitchFamily="49" charset="-128"/>
              </a:rPr>
              <a:t>また，この放物線は</a:t>
            </a:r>
          </a:p>
          <a:p>
            <a:r>
              <a:rPr lang="ja-JP" altLang="en-US" sz="2000" kern="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i="1" kern="5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ja-JP" altLang="en-US" sz="2000" kern="5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＞</a:t>
            </a:r>
            <a:r>
              <a:rPr lang="en-US" altLang="ja-JP" sz="2000" kern="500" dirty="0" smtClean="0">
                <a:latin typeface="ＭＳ 明朝" panose="02020609040205080304" pitchFamily="17" charset="-128"/>
                <a:ea typeface="ＭＳ ゴシック" panose="020B0609070205080204" pitchFamily="49" charset="-128"/>
              </a:rPr>
              <a:t>0</a:t>
            </a:r>
            <a:r>
              <a:rPr lang="ja-JP" altLang="en-US" sz="2000" kern="500" dirty="0" smtClean="0">
                <a:latin typeface="ＭＳ 明朝" panose="02020609040205080304" pitchFamily="17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000" kern="500" dirty="0">
                <a:latin typeface="ＭＳ 明朝" panose="02020609040205080304" pitchFamily="17" charset="-128"/>
                <a:ea typeface="ＭＳ ゴシック" panose="020B0609070205080204" pitchFamily="49" charset="-128"/>
              </a:rPr>
              <a:t>とき</a:t>
            </a:r>
            <a:r>
              <a:rPr lang="ja-JP" altLang="en-US" sz="2000" kern="500" dirty="0" smtClean="0">
                <a:latin typeface="ＭＳ 明朝" panose="02020609040205080304" pitchFamily="17" charset="-128"/>
                <a:ea typeface="ＭＳ ゴシック" panose="020B0609070205080204" pitchFamily="49" charset="-128"/>
              </a:rPr>
              <a:t>は　</a:t>
            </a:r>
            <a:r>
              <a:rPr lang="ja-JP" altLang="en-US" sz="2000" b="1" kern="5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</a:rPr>
              <a:t>下に</a:t>
            </a:r>
            <a:r>
              <a:rPr lang="ja-JP" altLang="en-US" sz="2000" kern="5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kern="500" dirty="0" smtClean="0">
                <a:latin typeface="ＭＳ 明朝" panose="02020609040205080304" pitchFamily="17" charset="-128"/>
                <a:ea typeface="ＭＳ ゴシック" panose="020B0609070205080204" pitchFamily="49" charset="-128"/>
              </a:rPr>
              <a:t>　，</a:t>
            </a:r>
            <a:r>
              <a:rPr lang="en-US" altLang="ja-JP" sz="2000" i="1" kern="500" dirty="0" smtClean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</a:t>
            </a:r>
            <a:r>
              <a:rPr lang="ja-JP" altLang="en-US" sz="2000" kern="5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＜</a:t>
            </a:r>
            <a:r>
              <a:rPr lang="en-US" altLang="ja-JP" sz="2000" kern="500" dirty="0" smtClean="0">
                <a:latin typeface="ＭＳ 明朝" panose="02020609040205080304" pitchFamily="17" charset="-128"/>
                <a:ea typeface="ＭＳ ゴシック" panose="020B0609070205080204" pitchFamily="49" charset="-128"/>
              </a:rPr>
              <a:t>0</a:t>
            </a:r>
            <a:r>
              <a:rPr lang="ja-JP" altLang="en-US" sz="2000" kern="500" dirty="0" smtClean="0">
                <a:latin typeface="ＭＳ 明朝" panose="02020609040205080304" pitchFamily="17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000" kern="500" dirty="0">
                <a:latin typeface="ＭＳ 明朝" panose="02020609040205080304" pitchFamily="17" charset="-128"/>
                <a:ea typeface="ＭＳ ゴシック" panose="020B0609070205080204" pitchFamily="49" charset="-128"/>
              </a:rPr>
              <a:t>とき</a:t>
            </a:r>
            <a:r>
              <a:rPr lang="ja-JP" altLang="en-US" sz="2000" kern="500" dirty="0" smtClean="0">
                <a:latin typeface="ＭＳ 明朝" panose="02020609040205080304" pitchFamily="17" charset="-128"/>
                <a:ea typeface="ＭＳ ゴシック" panose="020B0609070205080204" pitchFamily="49" charset="-128"/>
              </a:rPr>
              <a:t>は　</a:t>
            </a:r>
            <a:r>
              <a:rPr lang="ja-JP" altLang="en-US" sz="2000" b="1" kern="5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</a:rPr>
              <a:t>上</a:t>
            </a:r>
            <a:r>
              <a:rPr lang="ja-JP" altLang="en-US" sz="2000" b="1" kern="500" dirty="0">
                <a:solidFill>
                  <a:srgbClr val="FF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</a:rPr>
              <a:t>に</a:t>
            </a:r>
            <a:r>
              <a:rPr lang="ja-JP" altLang="en-US" sz="2000" b="1" kern="5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ゴシック" panose="020B0609070205080204" pitchFamily="49" charset="-128"/>
              </a:rPr>
              <a:t>凸</a:t>
            </a:r>
            <a:r>
              <a:rPr lang="ja-JP" altLang="en-US" sz="2000" kern="500" dirty="0" smtClean="0">
                <a:latin typeface="ＭＳ 明朝" panose="02020609040205080304" pitchFamily="17" charset="-128"/>
                <a:ea typeface="ＭＳ ゴシック" panose="020B0609070205080204" pitchFamily="49" charset="-128"/>
              </a:rPr>
              <a:t>　で</a:t>
            </a:r>
            <a:r>
              <a:rPr lang="ja-JP" altLang="en-US" sz="2000" kern="500" dirty="0">
                <a:latin typeface="ＭＳ 明朝" panose="02020609040205080304" pitchFamily="17" charset="-128"/>
                <a:ea typeface="ＭＳ ゴシック" panose="020B0609070205080204" pitchFamily="49" charset="-128"/>
              </a:rPr>
              <a:t>あるという。</a:t>
            </a:r>
          </a:p>
        </p:txBody>
      </p:sp>
      <p:sp>
        <p:nvSpPr>
          <p:cNvPr id="50" name="メモ 49"/>
          <p:cNvSpPr/>
          <p:nvPr/>
        </p:nvSpPr>
        <p:spPr>
          <a:xfrm>
            <a:off x="2726076" y="5630768"/>
            <a:ext cx="1111717" cy="39925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51" name="メモ 50"/>
          <p:cNvSpPr/>
          <p:nvPr/>
        </p:nvSpPr>
        <p:spPr>
          <a:xfrm>
            <a:off x="911652" y="6060500"/>
            <a:ext cx="1252997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00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11" grpId="0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9" grpId="0"/>
      <p:bldP spid="50" grpId="0" animBg="1"/>
      <p:bldP spid="50" grpId="1" animBg="1"/>
      <p:bldP spid="51" grpId="0" animBg="1"/>
      <p:bldP spid="5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22055"/>
              </p:ext>
            </p:extLst>
          </p:nvPr>
        </p:nvGraphicFramePr>
        <p:xfrm>
          <a:off x="257173" y="1298920"/>
          <a:ext cx="8563298" cy="5241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16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1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ja-JP" altLang="en-US" sz="2400" b="0" i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altLang="ja-JP" sz="2400" b="0" i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のとき</a:t>
                      </a:r>
                      <a:endParaRPr kumimoji="1" lang="ja-JP" altLang="en-US" sz="2400" b="0" i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ja-JP" altLang="en-US" sz="2400" b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＜</a:t>
                      </a:r>
                      <a:r>
                        <a:rPr lang="en-US" altLang="ja-JP" sz="2400" b="0" i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のとき</a:t>
                      </a:r>
                      <a:endParaRPr kumimoji="1" lang="ja-JP" altLang="en-US" sz="2400" b="0" i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84258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値域は</a:t>
                      </a:r>
                      <a:r>
                        <a:rPr lang="en-US" altLang="ja-JP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ja-JP" altLang="en-US" sz="2400" b="0" i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≧</a:t>
                      </a:r>
                      <a:r>
                        <a:rPr lang="en-US" altLang="ja-JP" sz="2400" b="0" i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である。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の値は</a:t>
                      </a:r>
                      <a:r>
                        <a:rPr lang="en-US" altLang="ja-JP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ja-JP" altLang="en-US" sz="2400" b="1" i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ja-JP" sz="2400" b="0" i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で減少から増加に変わる。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グラフ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は</a:t>
                      </a: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下</a:t>
                      </a:r>
                      <a:r>
                        <a:rPr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に</a:t>
                      </a: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凸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の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放物線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kumimoji="1" lang="ja-JP" altLang="en-US" sz="2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値域は</a:t>
                      </a:r>
                      <a:r>
                        <a:rPr lang="en-US" altLang="ja-JP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ja-JP" altLang="en-US" sz="2400" b="0" i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≦</a:t>
                      </a:r>
                      <a:r>
                        <a:rPr lang="en-US" altLang="ja-JP" sz="2400" b="0" i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である。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ja-JP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の値は</a:t>
                      </a:r>
                      <a:r>
                        <a:rPr lang="en-US" altLang="ja-JP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ja-JP" altLang="en-US" sz="2400" b="1" i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ja-JP" sz="2400" b="0" i="0" dirty="0">
                          <a:solidFill>
                            <a:schemeClr val="tx1"/>
                          </a:solidFill>
                          <a:latin typeface="ＭＳ 明朝" panose="02020609040205080304" pitchFamily="17" charset="-128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で増加から減少に変わる。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グラフ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は</a:t>
                      </a: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上</a:t>
                      </a:r>
                      <a:r>
                        <a:rPr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に</a:t>
                      </a:r>
                      <a:r>
                        <a:rPr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凸</a:t>
                      </a:r>
                      <a:r>
                        <a:rPr kumimoji="1" lang="ja-JP" altLang="en-US" sz="2400" b="0" dirty="0" smtClean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の</a:t>
                      </a:r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放物線</a:t>
                      </a:r>
                      <a:endParaRPr kumimoji="1" lang="en-US" altLang="ja-JP" sz="2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257172" y="836712"/>
            <a:ext cx="8563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一般に，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は次のような性質をもつ。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22" y="3787341"/>
            <a:ext cx="7200000" cy="266599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22" y="3787341"/>
            <a:ext cx="7200000" cy="266599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22" y="3787341"/>
            <a:ext cx="7200000" cy="266599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21" y="3787341"/>
            <a:ext cx="7200000" cy="2665995"/>
          </a:xfrm>
          <a:prstGeom prst="rect">
            <a:avLst/>
          </a:prstGeom>
        </p:spPr>
      </p:pic>
      <p:sp>
        <p:nvSpPr>
          <p:cNvPr id="14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　　　　　　　　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p.75)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9329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993775" y="845129"/>
            <a:ext cx="78266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次関数のグラフをかけ。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060004" y="1435324"/>
            <a:ext cx="77341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en-US" altLang="ja-JP" sz="28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aseline="30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01374"/>
            <a:ext cx="1800200" cy="736445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251560" y="90848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51520" y="90805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　　　　　　　　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p.75)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44" y="2348880"/>
            <a:ext cx="2340000" cy="345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28" y="2276872"/>
            <a:ext cx="2340000" cy="278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685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257174" y="802127"/>
            <a:ext cx="525093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右の図は，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       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33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のグラフをコンピュータでかいたものである。これらのグラフは形や大きさが同じで，位置がずれているだけである。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11" y="980728"/>
            <a:ext cx="2376264" cy="303498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84" y="4221088"/>
            <a:ext cx="2740880" cy="1359939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　　　　　　　　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p.75)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296006" y="3811523"/>
            <a:ext cx="57881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一般に，グラフなどの図形を，一定の方向に，一定の距離だけ動かす移動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　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平行移動</a:t>
            </a: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いう。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②のグラフは①のグラフを平行移動したものである。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メモ 11"/>
          <p:cNvSpPr/>
          <p:nvPr/>
        </p:nvSpPr>
        <p:spPr>
          <a:xfrm>
            <a:off x="1871072" y="4736907"/>
            <a:ext cx="2023133" cy="39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868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5328528" y="5468589"/>
            <a:ext cx="162000" cy="250371"/>
          </a:xfrm>
          <a:prstGeom prst="rect">
            <a:avLst/>
          </a:prstGeom>
          <a:solidFill>
            <a:srgbClr val="D5E8C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4006096" y="3873047"/>
            <a:ext cx="162000" cy="288000"/>
          </a:xfrm>
          <a:prstGeom prst="rect">
            <a:avLst/>
          </a:prstGeom>
          <a:solidFill>
            <a:srgbClr val="D5E8C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4751559" y="4245910"/>
            <a:ext cx="162000" cy="288000"/>
          </a:xfrm>
          <a:prstGeom prst="rect">
            <a:avLst/>
          </a:prstGeom>
          <a:solidFill>
            <a:srgbClr val="D5E8C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971560" y="3783618"/>
            <a:ext cx="53286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上の表から，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のグラフは，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だけ平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行移動した放物線であることがわかる。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995864" y="4983947"/>
            <a:ext cx="50883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この放物線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軸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 ，頂点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は点 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4)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endParaRPr lang="en-US" altLang="ja-JP" sz="240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31" y="3657027"/>
            <a:ext cx="1647313" cy="301233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46" y="3657027"/>
            <a:ext cx="1647313" cy="301233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74" y="3654308"/>
            <a:ext cx="1648800" cy="301505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487" y="3647015"/>
            <a:ext cx="1648800" cy="3015051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5868144" y="908719"/>
            <a:ext cx="2771800" cy="25102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29" y="1912500"/>
            <a:ext cx="6686941" cy="166051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29" y="1912500"/>
            <a:ext cx="6686941" cy="16605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18" y="1912500"/>
            <a:ext cx="6686941" cy="1660516"/>
          </a:xfrm>
          <a:prstGeom prst="rect">
            <a:avLst/>
          </a:prstGeom>
        </p:spPr>
      </p:pic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908720"/>
            <a:ext cx="775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+mj-ea"/>
                <a:ea typeface="+mj-ea"/>
              </a:rPr>
              <a:t>次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比べてみよう。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例３</a:t>
            </a:r>
          </a:p>
        </p:txBody>
      </p:sp>
      <p:sp>
        <p:nvSpPr>
          <p:cNvPr id="2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　　　　　　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p.76)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1" name="テキスト ボックス 8"/>
          <p:cNvSpPr txBox="1">
            <a:spLocks noChangeArrowheads="1"/>
          </p:cNvSpPr>
          <p:nvPr/>
        </p:nvSpPr>
        <p:spPr bwMode="auto">
          <a:xfrm>
            <a:off x="993775" y="1369952"/>
            <a:ext cx="775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これらの関数について，次のような表をつくる。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メモ 20"/>
          <p:cNvSpPr/>
          <p:nvPr/>
        </p:nvSpPr>
        <p:spPr>
          <a:xfrm>
            <a:off x="2339752" y="5431774"/>
            <a:ext cx="607303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6" name="メモ 25"/>
          <p:cNvSpPr/>
          <p:nvPr/>
        </p:nvSpPr>
        <p:spPr>
          <a:xfrm>
            <a:off x="4644008" y="5431774"/>
            <a:ext cx="1008112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4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-5.55556E-7 -0.15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2699792" y="1124744"/>
            <a:ext cx="190061" cy="296022"/>
          </a:xfrm>
          <a:prstGeom prst="rect">
            <a:avLst/>
          </a:prstGeom>
          <a:solidFill>
            <a:srgbClr val="D5E8C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7812360" y="2132856"/>
            <a:ext cx="190061" cy="296022"/>
          </a:xfrm>
          <a:prstGeom prst="rect">
            <a:avLst/>
          </a:prstGeom>
          <a:solidFill>
            <a:srgbClr val="D5E8C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250825" y="902751"/>
            <a:ext cx="8641656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40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一般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に，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のグラフは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 eaLnBrk="1" hangingPunct="1">
              <a:lnSpc>
                <a:spcPts val="4000"/>
              </a:lnSpc>
              <a:defRPr/>
            </a:pP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だけ平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行移動</a:t>
            </a:r>
            <a:endParaRPr lang="en-US" altLang="ja-JP" sz="2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40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した放物線である。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　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軸は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　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頂点は点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400" b="1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　　　　　　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p.76)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7" name="メモ 26"/>
          <p:cNvSpPr/>
          <p:nvPr/>
        </p:nvSpPr>
        <p:spPr>
          <a:xfrm>
            <a:off x="2654421" y="1539757"/>
            <a:ext cx="3744416" cy="41804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8" name="メモ 27"/>
          <p:cNvSpPr/>
          <p:nvPr/>
        </p:nvSpPr>
        <p:spPr>
          <a:xfrm>
            <a:off x="3723144" y="2010831"/>
            <a:ext cx="1584176" cy="41804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0" name="メモ 29"/>
          <p:cNvSpPr/>
          <p:nvPr/>
        </p:nvSpPr>
        <p:spPr>
          <a:xfrm>
            <a:off x="5868144" y="2010831"/>
            <a:ext cx="2448272" cy="41804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544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59601" y="908720"/>
            <a:ext cx="7904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次関数のグラフの軸と頂点を求め，そのグラフをかけ。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059601" y="1787415"/>
            <a:ext cx="7832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   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562321" y="5414799"/>
            <a:ext cx="35640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0)</a:t>
            </a:r>
            <a:r>
              <a:rPr lang="ja-JP" altLang="ja-JP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endParaRPr lang="en-US" altLang="ja-JP" sz="2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0</a:t>
            </a:r>
            <a:r>
              <a:rPr lang="ja-JP" altLang="ja-JP" sz="2400" b="1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87" y="2543221"/>
            <a:ext cx="3343275" cy="279082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777" y="2543221"/>
            <a:ext cx="3348989" cy="2790825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251560" y="931966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51520" y="93153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問６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+mn-ea"/>
                <a:ea typeface="+mn-ea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　　　　　　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p.76)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6"/>
          <a:stretch/>
        </p:blipFill>
        <p:spPr>
          <a:xfrm>
            <a:off x="2672287" y="2543220"/>
            <a:ext cx="1383597" cy="3028629"/>
          </a:xfrm>
          <a:prstGeom prst="rect">
            <a:avLst/>
          </a:prstGeom>
        </p:spPr>
      </p:pic>
      <p:pic>
        <p:nvPicPr>
          <p:cNvPr id="32" name="図 31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89"/>
          <a:stretch/>
        </p:blipFill>
        <p:spPr>
          <a:xfrm flipV="1">
            <a:off x="6292100" y="2261656"/>
            <a:ext cx="1952308" cy="3072390"/>
          </a:xfrm>
          <a:prstGeom prst="rect">
            <a:avLst/>
          </a:prstGeom>
        </p:spPr>
      </p:pic>
      <p:sp>
        <p:nvSpPr>
          <p:cNvPr id="33" name="テキスト ボックス 8"/>
          <p:cNvSpPr txBox="1">
            <a:spLocks noChangeArrowheads="1"/>
          </p:cNvSpPr>
          <p:nvPr/>
        </p:nvSpPr>
        <p:spPr bwMode="auto">
          <a:xfrm>
            <a:off x="5465364" y="5414799"/>
            <a:ext cx="36286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0)</a:t>
            </a:r>
            <a:r>
              <a:rPr lang="ja-JP" altLang="ja-JP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endParaRPr lang="en-US" altLang="ja-JP" sz="2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0</a:t>
            </a:r>
            <a:r>
              <a:rPr lang="ja-JP" altLang="ja-JP" sz="2400" b="1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</p:txBody>
      </p:sp>
      <p:pic>
        <p:nvPicPr>
          <p:cNvPr id="4" name="図 3"/>
          <p:cNvPicPr>
            <a:picLocks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0631" l="8599" r="917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800" y="2543219"/>
            <a:ext cx="1519200" cy="3150000"/>
          </a:xfrm>
          <a:prstGeom prst="rect">
            <a:avLst/>
          </a:prstGeom>
        </p:spPr>
      </p:pic>
      <p:pic>
        <p:nvPicPr>
          <p:cNvPr id="7" name="図 6"/>
          <p:cNvPicPr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907" b="100000" l="7658" r="927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04" y="2160966"/>
            <a:ext cx="2124000" cy="3168000"/>
          </a:xfrm>
          <a:prstGeom prst="rect">
            <a:avLst/>
          </a:prstGeom>
        </p:spPr>
      </p:pic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2973810" y="4841008"/>
            <a:ext cx="537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-4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テキスト ボックス 8"/>
          <p:cNvSpPr txBox="1">
            <a:spLocks noChangeArrowheads="1"/>
          </p:cNvSpPr>
          <p:nvPr/>
        </p:nvSpPr>
        <p:spPr bwMode="auto">
          <a:xfrm>
            <a:off x="7566092" y="2433080"/>
            <a:ext cx="390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5" name="円弧 34"/>
          <p:cNvSpPr/>
          <p:nvPr/>
        </p:nvSpPr>
        <p:spPr>
          <a:xfrm rot="18407509">
            <a:off x="7138172" y="2708897"/>
            <a:ext cx="624060" cy="432048"/>
          </a:xfrm>
          <a:prstGeom prst="arc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2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22" grpId="0"/>
      <p:bldP spid="34" grpId="0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257175" y="836397"/>
            <a:ext cx="552314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自転車に乗って，毎時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Arial" panose="020B0604020202020204" pitchFamily="34" charset="0"/>
              </a:rPr>
              <a:t>15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km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の速さで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時間進む。そのとき，進む距離を</a:t>
            </a:r>
            <a:r>
              <a:rPr lang="en-US" altLang="ja-JP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km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とすると</a:t>
            </a:r>
          </a:p>
        </p:txBody>
      </p:sp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関数　　　　　　　　　　　　　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3" name="テキスト ボックス 2"/>
          <p:cNvSpPr txBox="1">
            <a:spLocks noChangeArrowheads="1"/>
          </p:cNvSpPr>
          <p:nvPr/>
        </p:nvSpPr>
        <p:spPr bwMode="auto">
          <a:xfrm>
            <a:off x="284964" y="2132856"/>
            <a:ext cx="608723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ja-JP" altLang="en-US" sz="28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と表される。ただし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≧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0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ある。</a:t>
            </a:r>
          </a:p>
        </p:txBody>
      </p:sp>
      <p:sp>
        <p:nvSpPr>
          <p:cNvPr id="11" name="テキスト ボックス 2"/>
          <p:cNvSpPr txBox="1">
            <a:spLocks noChangeArrowheads="1"/>
          </p:cNvSpPr>
          <p:nvPr/>
        </p:nvSpPr>
        <p:spPr bwMode="auto">
          <a:xfrm>
            <a:off x="284965" y="3193429"/>
            <a:ext cx="54953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このとき，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とすると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</a:p>
          <a:p>
            <a:pPr eaLnBrk="1" hangingPunct="1">
              <a:defRPr/>
            </a:pPr>
            <a:r>
              <a:rPr lang="ja-JP" altLang="en-US" sz="2800" dirty="0">
                <a:latin typeface="+mn-ea"/>
                <a:ea typeface="+mn-ea"/>
              </a:rPr>
              <a:t>　　　　　　</a:t>
            </a:r>
            <a:r>
              <a:rPr lang="ja-JP" altLang="en-US" sz="2800" dirty="0" smtClean="0">
                <a:latin typeface="+mn-ea"/>
                <a:ea typeface="+mn-ea"/>
              </a:rPr>
              <a:t>　 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とすると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45</a:t>
            </a:r>
            <a:endParaRPr lang="en-US" altLang="ja-JP" sz="28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となる。</a:t>
            </a: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284965" y="4595527"/>
            <a:ext cx="83194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このように，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変数</a:t>
            </a:r>
            <a:r>
              <a:rPr lang="en-US" altLang="ja-JP" sz="28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があって，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の値を定めると，それに応じて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の値がただ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つだけ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定まるとき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　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あるという。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21" y="942861"/>
            <a:ext cx="2642905" cy="1694051"/>
          </a:xfrm>
          <a:prstGeom prst="rect">
            <a:avLst/>
          </a:prstGeom>
        </p:spPr>
      </p:pic>
      <p:sp>
        <p:nvSpPr>
          <p:cNvPr id="16" name="メモ 15"/>
          <p:cNvSpPr/>
          <p:nvPr/>
        </p:nvSpPr>
        <p:spPr>
          <a:xfrm>
            <a:off x="2249526" y="5516654"/>
            <a:ext cx="1341257" cy="436973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26" y="3538233"/>
            <a:ext cx="3240000" cy="3158456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3358320" y="5915650"/>
            <a:ext cx="158960" cy="209600"/>
          </a:xfrm>
          <a:prstGeom prst="rect">
            <a:avLst/>
          </a:prstGeom>
          <a:solidFill>
            <a:srgbClr val="D2ECF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正方形/長方形 25"/>
          <p:cNvSpPr/>
          <p:nvPr/>
        </p:nvSpPr>
        <p:spPr>
          <a:xfrm>
            <a:off x="713416" y="6227237"/>
            <a:ext cx="158960" cy="209600"/>
          </a:xfrm>
          <a:prstGeom prst="rect">
            <a:avLst/>
          </a:prstGeom>
          <a:solidFill>
            <a:srgbClr val="D2ECF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3373693" y="5040471"/>
            <a:ext cx="190195" cy="256266"/>
          </a:xfrm>
          <a:prstGeom prst="rect">
            <a:avLst/>
          </a:prstGeom>
          <a:solidFill>
            <a:srgbClr val="D2ECF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2988120" y="4465084"/>
            <a:ext cx="158960" cy="209600"/>
          </a:xfrm>
          <a:prstGeom prst="rect">
            <a:avLst/>
          </a:prstGeom>
          <a:solidFill>
            <a:srgbClr val="D2ECF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283964" y="4365104"/>
            <a:ext cx="43600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したがって，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 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</a:t>
            </a:r>
            <a:r>
              <a:rPr lang="ja-JP" altLang="en-US" sz="2000" dirty="0">
                <a:latin typeface="+mj-ea"/>
                <a:ea typeface="+mj-ea"/>
              </a:rPr>
              <a:t>は，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 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defRPr/>
            </a:pP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だけ平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行移動した放物線である。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131609" y="845194"/>
            <a:ext cx="76572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比べてみよう。これらの関数について，次のような表をつくる。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55022" y="3846500"/>
            <a:ext cx="250433" cy="209250"/>
          </a:xfrm>
          <a:prstGeom prst="rect">
            <a:avLst/>
          </a:prstGeom>
          <a:solidFill>
            <a:srgbClr val="D2ECF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251520" y="3429000"/>
            <a:ext cx="41764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上の表から，同じ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の値をとる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の値が右に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だけずれていることがわかる。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1961"/>
            <a:ext cx="6840000" cy="183778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1960"/>
            <a:ext cx="6840000" cy="183778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01959"/>
            <a:ext cx="6840000" cy="183778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61" y="3538239"/>
            <a:ext cx="3240000" cy="31584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61" y="3538237"/>
            <a:ext cx="3240000" cy="315845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61" y="3538235"/>
            <a:ext cx="3240000" cy="3158456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例４</a:t>
            </a:r>
          </a:p>
        </p:txBody>
      </p:sp>
      <p:sp>
        <p:nvSpPr>
          <p:cNvPr id="3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ja-JP" sz="2000" b="1" baseline="30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　 　　　　　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p.77)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251518" y="5817458"/>
            <a:ext cx="46805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この放物線の軸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 直線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0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0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メモ 39"/>
          <p:cNvSpPr/>
          <p:nvPr/>
        </p:nvSpPr>
        <p:spPr>
          <a:xfrm>
            <a:off x="2915591" y="4436747"/>
            <a:ext cx="329721" cy="27925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43" name="メモ 42"/>
          <p:cNvSpPr/>
          <p:nvPr/>
        </p:nvSpPr>
        <p:spPr>
          <a:xfrm>
            <a:off x="3356604" y="5040471"/>
            <a:ext cx="213187" cy="27925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44" name="メモ 43"/>
          <p:cNvSpPr/>
          <p:nvPr/>
        </p:nvSpPr>
        <p:spPr>
          <a:xfrm>
            <a:off x="2472865" y="5879733"/>
            <a:ext cx="1105806" cy="27925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106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2712748" y="1043940"/>
            <a:ext cx="187828" cy="295303"/>
          </a:xfrm>
          <a:prstGeom prst="rect">
            <a:avLst/>
          </a:prstGeom>
          <a:solidFill>
            <a:srgbClr val="D2ECF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4349230" y="1538473"/>
            <a:ext cx="187828" cy="295303"/>
          </a:xfrm>
          <a:prstGeom prst="rect">
            <a:avLst/>
          </a:prstGeom>
          <a:solidFill>
            <a:srgbClr val="D2ECF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235847" y="818991"/>
            <a:ext cx="8856984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40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一般に，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のグラフは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 eaLnBrk="1" hangingPunct="1">
              <a:lnSpc>
                <a:spcPts val="4000"/>
              </a:lnSpc>
              <a:defRPr/>
            </a:pP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だけ平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行移動</a:t>
            </a:r>
            <a:endParaRPr lang="en-US" altLang="ja-JP" sz="2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40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した放物線である。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4000"/>
              </a:lnSpc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その　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軸は直線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 </a:t>
            </a:r>
            <a:r>
              <a:rPr lang="ja-JP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　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頂点は</a:t>
            </a:r>
            <a:r>
              <a:rPr lang="ja-JP" altLang="en-US" sz="2400" b="1" dirty="0" smtClean="0">
                <a:solidFill>
                  <a:srgbClr val="FF0000"/>
                </a:solidFill>
                <a:latin typeface="+mn-ea"/>
              </a:rPr>
              <a:t>点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r>
              <a:rPr lang="ja-JP" altLang="en-US" sz="240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0)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メモ 6"/>
          <p:cNvSpPr/>
          <p:nvPr/>
        </p:nvSpPr>
        <p:spPr>
          <a:xfrm>
            <a:off x="1114429" y="2497852"/>
            <a:ext cx="2188034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3851920" y="2492896"/>
            <a:ext cx="2520280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5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ja-JP" sz="2000" b="1" baseline="30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　 　　　　　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p.77)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メモ 7"/>
          <p:cNvSpPr/>
          <p:nvPr/>
        </p:nvSpPr>
        <p:spPr>
          <a:xfrm>
            <a:off x="2806662" y="1469388"/>
            <a:ext cx="3709554" cy="360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022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70" y="2636367"/>
            <a:ext cx="3192354" cy="2664842"/>
          </a:xfrm>
          <a:prstGeom prst="rect">
            <a:avLst/>
          </a:prstGeom>
        </p:spPr>
      </p:pic>
      <p:pic>
        <p:nvPicPr>
          <p:cNvPr id="26" name="図 25"/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865" l="9873" r="89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33" y="2636912"/>
            <a:ext cx="1918127" cy="2712257"/>
          </a:xfrm>
          <a:prstGeom prst="rect">
            <a:avLst/>
          </a:prstGeom>
        </p:spPr>
      </p:pic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59601" y="980728"/>
            <a:ext cx="7904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関数のグラフの軸と頂点を求め，そのグラフをかけ。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059601" y="1916832"/>
            <a:ext cx="7760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    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 smtClean="0">
                <a:latin typeface="+mj-ea"/>
                <a:ea typeface="+mj-ea"/>
              </a:rPr>
              <a:t> 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547664" y="5301209"/>
            <a:ext cx="33134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fontAlgn="ctr"/>
            <a:r>
              <a:rPr lang="ja-JP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endParaRPr lang="ja-JP" altLang="ja-JP" sz="2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ja-JP" altLang="ja-JP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0)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5202100" y="5306924"/>
            <a:ext cx="34743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fontAlgn="ctr"/>
            <a:r>
              <a:rPr lang="ja-JP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endParaRPr lang="ja-JP" altLang="ja-JP" sz="2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0)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367"/>
            <a:ext cx="3202839" cy="2669033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257215" y="1002004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7175" y="1001572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問７</a:t>
            </a:r>
          </a:p>
        </p:txBody>
      </p:sp>
      <p:sp>
        <p:nvSpPr>
          <p:cNvPr id="25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ja-JP" sz="2000" b="1" baseline="30000" dirty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　 　　　　　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p.77)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95" b="100000" l="9910" r="8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426948" y="2628290"/>
            <a:ext cx="1350143" cy="2669877"/>
          </a:xfrm>
          <a:prstGeom prst="rect">
            <a:avLst/>
          </a:prstGeom>
        </p:spPr>
      </p:pic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3516905" y="4691236"/>
            <a:ext cx="537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5795035" y="2780928"/>
            <a:ext cx="5377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0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-3</a:t>
            </a:r>
            <a:endParaRPr lang="en-US" altLang="ja-JP" sz="20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14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3433800" y="5463255"/>
            <a:ext cx="180000" cy="241200"/>
          </a:xfrm>
          <a:prstGeom prst="rect">
            <a:avLst/>
          </a:prstGeom>
          <a:solidFill>
            <a:srgbClr val="D5E8C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正方形/長方形 23"/>
          <p:cNvSpPr/>
          <p:nvPr/>
        </p:nvSpPr>
        <p:spPr>
          <a:xfrm>
            <a:off x="3015874" y="5463255"/>
            <a:ext cx="180000" cy="241707"/>
          </a:xfrm>
          <a:prstGeom prst="rect">
            <a:avLst/>
          </a:prstGeom>
          <a:solidFill>
            <a:srgbClr val="D2ECF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3289020" y="5119133"/>
            <a:ext cx="180000" cy="241707"/>
          </a:xfrm>
          <a:prstGeom prst="rect">
            <a:avLst/>
          </a:prstGeom>
          <a:solidFill>
            <a:srgbClr val="D2ECF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993775" y="5024224"/>
            <a:ext cx="348397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軸は 直線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，</a:t>
            </a:r>
            <a:endParaRPr lang="en-US" altLang="ja-JP" sz="22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頂点は 点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277972" y="4381987"/>
            <a:ext cx="180000" cy="230685"/>
          </a:xfrm>
          <a:prstGeom prst="rect">
            <a:avLst/>
          </a:prstGeom>
          <a:solidFill>
            <a:srgbClr val="D5E8C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3274422" y="4038972"/>
            <a:ext cx="180000" cy="241707"/>
          </a:xfrm>
          <a:prstGeom prst="rect">
            <a:avLst/>
          </a:prstGeom>
          <a:solidFill>
            <a:srgbClr val="D2ECF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993775" y="2924673"/>
            <a:ext cx="35782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，①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のグラフは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2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グラフを</a:t>
            </a:r>
            <a:endParaRPr lang="en-US" altLang="ja-JP" sz="2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 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 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</a:p>
          <a:p>
            <a:pPr eaLnBrk="1" hangingPunct="1">
              <a:defRPr/>
            </a:pP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だけ平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行移動した放物線で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671920" y="1325201"/>
            <a:ext cx="180000" cy="230685"/>
          </a:xfrm>
          <a:prstGeom prst="rect">
            <a:avLst/>
          </a:prstGeom>
          <a:solidFill>
            <a:srgbClr val="D5E8C2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2998203" y="1331934"/>
            <a:ext cx="180000" cy="241707"/>
          </a:xfrm>
          <a:prstGeom prst="rect">
            <a:avLst/>
          </a:prstGeom>
          <a:solidFill>
            <a:srgbClr val="D2ECF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4" y="884164"/>
            <a:ext cx="403435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endParaRPr lang="en-US" altLang="ja-JP" sz="2200" i="1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2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2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グラフは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200" i="1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</a:t>
            </a:r>
            <a:r>
              <a:rPr lang="en-US" altLang="ja-JP" sz="22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だけ</a:t>
            </a:r>
            <a:endParaRPr lang="en-US" altLang="ja-JP" sz="2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平行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移動した放物線である。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49" y="1410970"/>
            <a:ext cx="3599723" cy="508590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839" y="1410970"/>
            <a:ext cx="3593633" cy="508590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72" y="1410970"/>
            <a:ext cx="3600000" cy="508590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72" y="1411244"/>
            <a:ext cx="3600000" cy="5085905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例５</a:t>
            </a:r>
          </a:p>
        </p:txBody>
      </p:sp>
      <p:sp>
        <p:nvSpPr>
          <p:cNvPr id="3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en-US" altLang="ja-JP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　　 　　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p.78)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6" name="メモ 25"/>
          <p:cNvSpPr/>
          <p:nvPr/>
        </p:nvSpPr>
        <p:spPr>
          <a:xfrm>
            <a:off x="3777160" y="2314208"/>
            <a:ext cx="227158" cy="27925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1" name="メモ 30"/>
          <p:cNvSpPr/>
          <p:nvPr/>
        </p:nvSpPr>
        <p:spPr>
          <a:xfrm>
            <a:off x="3244319" y="4011824"/>
            <a:ext cx="252000" cy="27925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2" name="メモ 31"/>
          <p:cNvSpPr/>
          <p:nvPr/>
        </p:nvSpPr>
        <p:spPr>
          <a:xfrm>
            <a:off x="2285917" y="5092775"/>
            <a:ext cx="1267717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3" name="メモ 32"/>
          <p:cNvSpPr/>
          <p:nvPr/>
        </p:nvSpPr>
        <p:spPr>
          <a:xfrm>
            <a:off x="2537777" y="5434222"/>
            <a:ext cx="1239383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34" name="メモ 33"/>
          <p:cNvSpPr/>
          <p:nvPr/>
        </p:nvSpPr>
        <p:spPr>
          <a:xfrm>
            <a:off x="3247635" y="4351507"/>
            <a:ext cx="252000" cy="27925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724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7 L 0.12795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95 -0.00046 L 0.12795 -0.227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56" y="1484783"/>
            <a:ext cx="8280000" cy="4500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4909135" y="1988840"/>
            <a:ext cx="3535118" cy="2797665"/>
          </a:xfrm>
          <a:prstGeom prst="rect">
            <a:avLst/>
          </a:prstGeom>
          <a:solidFill>
            <a:srgbClr val="F6F3E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57" y="2189531"/>
            <a:ext cx="3228671" cy="259697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57" y="2189531"/>
            <a:ext cx="3228671" cy="259697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757" y="2189531"/>
            <a:ext cx="3228671" cy="259697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82" y="2189531"/>
            <a:ext cx="3228671" cy="2596975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en-US" altLang="ja-JP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　　 　　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p.78)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251520" y="908720"/>
            <a:ext cx="81359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一般に，次のことが成り立つ。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15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59601" y="908720"/>
            <a:ext cx="79048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次関数のグラフの軸と頂点を求め，そのグラフをかけ。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994460" y="1743749"/>
            <a:ext cx="7544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524804" y="5904656"/>
            <a:ext cx="3310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頂点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　点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5297752" y="5910371"/>
            <a:ext cx="35227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　直線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頂点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　点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57215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7175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問８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542" y="2261129"/>
            <a:ext cx="3329309" cy="360094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56" y="2261129"/>
            <a:ext cx="3329308" cy="360094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73" r="981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41" y="2277422"/>
            <a:ext cx="1633995" cy="249367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585" r="988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54" y="2554287"/>
            <a:ext cx="1569301" cy="3294615"/>
          </a:xfrm>
          <a:prstGeom prst="rect">
            <a:avLst/>
          </a:prstGeom>
        </p:spPr>
      </p:pic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en-US" altLang="ja-JP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　　 　　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p.79)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7" name="テキスト ボックス"/>
          <p:cNvSpPr txBox="1">
            <a:spLocks noChangeArrowheads="1"/>
          </p:cNvSpPr>
          <p:nvPr/>
        </p:nvSpPr>
        <p:spPr bwMode="auto">
          <a:xfrm>
            <a:off x="2770669" y="4522390"/>
            <a:ext cx="312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000" b="1" dirty="0">
              <a:latin typeface="+mn-ea"/>
              <a:ea typeface="+mn-ea"/>
            </a:endParaRPr>
          </a:p>
        </p:txBody>
      </p:sp>
      <p:sp>
        <p:nvSpPr>
          <p:cNvPr id="18" name="テキスト ボックス"/>
          <p:cNvSpPr txBox="1">
            <a:spLocks noChangeArrowheads="1"/>
          </p:cNvSpPr>
          <p:nvPr/>
        </p:nvSpPr>
        <p:spPr bwMode="auto">
          <a:xfrm>
            <a:off x="3962028" y="5229200"/>
            <a:ext cx="312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endParaRPr lang="en-US" altLang="ja-JP" sz="2000" b="1" dirty="0">
              <a:latin typeface="+mn-ea"/>
              <a:ea typeface="+mn-ea"/>
            </a:endParaRPr>
          </a:p>
        </p:txBody>
      </p:sp>
      <p:sp>
        <p:nvSpPr>
          <p:cNvPr id="20" name="テキスト ボックス"/>
          <p:cNvSpPr txBox="1">
            <a:spLocks noChangeArrowheads="1"/>
          </p:cNvSpPr>
          <p:nvPr/>
        </p:nvSpPr>
        <p:spPr bwMode="auto">
          <a:xfrm>
            <a:off x="6300192" y="3284984"/>
            <a:ext cx="504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-2</a:t>
            </a:r>
            <a:endParaRPr lang="en-US" altLang="ja-JP" sz="2000" b="1" dirty="0">
              <a:latin typeface="+mn-ea"/>
              <a:ea typeface="+mn-ea"/>
            </a:endParaRPr>
          </a:p>
        </p:txBody>
      </p:sp>
      <p:sp>
        <p:nvSpPr>
          <p:cNvPr id="21" name="テキスト ボックス"/>
          <p:cNvSpPr txBox="1">
            <a:spLocks noChangeArrowheads="1"/>
          </p:cNvSpPr>
          <p:nvPr/>
        </p:nvSpPr>
        <p:spPr bwMode="auto">
          <a:xfrm>
            <a:off x="7027892" y="2352308"/>
            <a:ext cx="3120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0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256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6" y="884164"/>
            <a:ext cx="46583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endParaRPr lang="en-US" altLang="ja-JP" sz="2400" i="1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のグラフを，頂点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が点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になるように平行移動した放物線をグラフと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次関数を求めてみよう。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993775" y="3074879"/>
            <a:ext cx="393826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求める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次関数のグラフは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グラフを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 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defRPr/>
            </a:pP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だけ平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行移動した放物線である。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例６</a:t>
            </a:r>
          </a:p>
        </p:txBody>
      </p:sp>
      <p:sp>
        <p:nvSpPr>
          <p:cNvPr id="3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en-US" altLang="ja-JP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　　 　　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p.79)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6" name="テキスト ボックス 8"/>
          <p:cNvSpPr txBox="1">
            <a:spLocks noChangeArrowheads="1"/>
          </p:cNvSpPr>
          <p:nvPr/>
        </p:nvSpPr>
        <p:spPr bwMode="auto">
          <a:xfrm>
            <a:off x="993775" y="5661248"/>
            <a:ext cx="37942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i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="1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4680"/>
            <a:ext cx="3358902" cy="3596648"/>
          </a:xfrm>
          <a:prstGeom prst="rect">
            <a:avLst/>
          </a:prstGeom>
        </p:spPr>
      </p:pic>
      <p:sp>
        <p:nvSpPr>
          <p:cNvPr id="11" name="メモ 10"/>
          <p:cNvSpPr/>
          <p:nvPr/>
        </p:nvSpPr>
        <p:spPr>
          <a:xfrm>
            <a:off x="3446767" y="4628698"/>
            <a:ext cx="251146" cy="32054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12" name="メモ 11"/>
          <p:cNvSpPr/>
          <p:nvPr/>
        </p:nvSpPr>
        <p:spPr>
          <a:xfrm>
            <a:off x="3446767" y="4245748"/>
            <a:ext cx="251146" cy="32054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13" name="メモ 12"/>
          <p:cNvSpPr/>
          <p:nvPr/>
        </p:nvSpPr>
        <p:spPr>
          <a:xfrm>
            <a:off x="1564275" y="6102588"/>
            <a:ext cx="2736304" cy="41549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79" y="2988012"/>
            <a:ext cx="2596902" cy="33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7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908720"/>
            <a:ext cx="79707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グラフを，頂点が次の点になるように平行移動した放物線をグラフとする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次関数を求めよ。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010537" y="2276872"/>
            <a:ext cx="3111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(4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endParaRPr lang="en-US" altLang="ja-JP" sz="2800" dirty="0">
              <a:latin typeface="+mj-ea"/>
              <a:ea typeface="+mj-ea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57215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7175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問９</a:t>
            </a: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1748884" y="2800184"/>
            <a:ext cx="3096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993775" y="3356992"/>
            <a:ext cx="3578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(7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endParaRPr lang="en-US" altLang="ja-JP" sz="2800" dirty="0">
              <a:latin typeface="+mj-ea"/>
              <a:ea typeface="+mj-ea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762699" y="3880396"/>
            <a:ext cx="3096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7)</a:t>
            </a:r>
            <a:r>
              <a:rPr lang="en-US" altLang="ja-JP" sz="28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993775" y="4437112"/>
            <a:ext cx="3578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(3)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5)</a:t>
            </a:r>
            <a:endParaRPr lang="en-US" altLang="ja-JP" sz="2800" dirty="0">
              <a:latin typeface="+mj-ea"/>
              <a:ea typeface="+mj-ea"/>
            </a:endParaRPr>
          </a:p>
        </p:txBody>
      </p:sp>
      <p:sp>
        <p:nvSpPr>
          <p:cNvPr id="21" name="テキスト ボックス 8"/>
          <p:cNvSpPr txBox="1">
            <a:spLocks noChangeArrowheads="1"/>
          </p:cNvSpPr>
          <p:nvPr/>
        </p:nvSpPr>
        <p:spPr bwMode="auto">
          <a:xfrm>
            <a:off x="1762699" y="4957739"/>
            <a:ext cx="3096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977215" y="5517232"/>
            <a:ext cx="42518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(4) 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5)</a:t>
            </a:r>
            <a:endParaRPr lang="en-US" altLang="ja-JP" sz="2800" dirty="0">
              <a:latin typeface="+mj-ea"/>
              <a:ea typeface="+mj-ea"/>
            </a:endParaRPr>
          </a:p>
        </p:txBody>
      </p:sp>
      <p:sp>
        <p:nvSpPr>
          <p:cNvPr id="26" name="テキスト ボックス 8"/>
          <p:cNvSpPr txBox="1">
            <a:spLocks noChangeArrowheads="1"/>
          </p:cNvSpPr>
          <p:nvPr/>
        </p:nvSpPr>
        <p:spPr bwMode="auto">
          <a:xfrm>
            <a:off x="1763688" y="6040451"/>
            <a:ext cx="30963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－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lang="en-US" altLang="ja-JP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　　 　　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p.79)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86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1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6" y="895818"/>
            <a:ext cx="77546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次関数を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の形に変形してみよう。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993777" y="2000336"/>
            <a:ext cx="2570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ja-JP" sz="2800" dirty="0">
              <a:latin typeface="+mj-ea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1691680" y="3428485"/>
            <a:ext cx="25922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endParaRPr lang="en-US" altLang="ja-JP" sz="2800" dirty="0">
              <a:latin typeface="+mj-ea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993775" y="4479165"/>
            <a:ext cx="3146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(2)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800" dirty="0">
              <a:latin typeface="+mj-ea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691680" y="5858108"/>
            <a:ext cx="3240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  <a:endParaRPr lang="en-US" altLang="ja-JP" sz="2800" dirty="0">
              <a:latin typeface="+mj-ea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71" y="2132703"/>
            <a:ext cx="1462155" cy="216000"/>
          </a:xfrm>
          <a:prstGeom prst="rect">
            <a:avLst/>
          </a:prstGeom>
        </p:spPr>
      </p:pic>
      <p:grpSp>
        <p:nvGrpSpPr>
          <p:cNvPr id="37" name="グループ化 36"/>
          <p:cNvGrpSpPr/>
          <p:nvPr/>
        </p:nvGrpSpPr>
        <p:grpSpPr>
          <a:xfrm>
            <a:off x="1691680" y="2523532"/>
            <a:ext cx="5733601" cy="873346"/>
            <a:chOff x="1691680" y="1825121"/>
            <a:chExt cx="5733601" cy="873346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1691680" y="1825121"/>
              <a:ext cx="3096344" cy="873346"/>
              <a:chOff x="1691680" y="1758291"/>
              <a:chExt cx="3096344" cy="873346"/>
            </a:xfrm>
          </p:grpSpPr>
          <p:sp>
            <p:nvSpPr>
              <p:cNvPr id="1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691680" y="2108417"/>
                <a:ext cx="30243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8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3)</a:t>
                </a:r>
                <a:r>
                  <a:rPr lang="en-US" altLang="ja-JP" sz="2800" baseline="300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8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3</a:t>
                </a:r>
                <a:r>
                  <a:rPr lang="en-US" altLang="ja-JP" sz="2800" baseline="300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endParaRPr lang="en-US" altLang="ja-JP" sz="2800" dirty="0">
                  <a:latin typeface="+mj-ea"/>
                </a:endParaRPr>
              </a:p>
            </p:txBody>
          </p:sp>
          <p:sp>
            <p:nvSpPr>
              <p:cNvPr id="23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3563888" y="1758291"/>
                <a:ext cx="1224136" cy="369332"/>
              </a:xfrm>
              <a:prstGeom prst="rect">
                <a:avLst/>
              </a:prstGeom>
              <a:solidFill>
                <a:srgbClr val="FDE9BC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ja-JP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(6</a:t>
                </a:r>
                <a:r>
                  <a:rPr lang="ja-JP" altLang="en-US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の半分</a:t>
                </a:r>
                <a:r>
                  <a:rPr lang="en-US" altLang="ja-JP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)</a:t>
                </a:r>
                <a:endParaRPr lang="en-US" altLang="ja-JP" dirty="0">
                  <a:latin typeface="+mj-ea"/>
                </a:endParaRPr>
              </a:p>
            </p:txBody>
          </p:sp>
          <p:cxnSp>
            <p:nvCxnSpPr>
              <p:cNvPr id="3" name="直線矢印コネクタ 2"/>
              <p:cNvCxnSpPr/>
              <p:nvPr/>
            </p:nvCxnSpPr>
            <p:spPr>
              <a:xfrm>
                <a:off x="2878249" y="1758291"/>
                <a:ext cx="613631" cy="446573"/>
              </a:xfrm>
              <a:prstGeom prst="straightConnector1">
                <a:avLst/>
              </a:prstGeom>
              <a:ln w="19050" cmpd="sng">
                <a:solidFill>
                  <a:srgbClr val="3FAF3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矢印コネクタ 26"/>
              <p:cNvCxnSpPr/>
              <p:nvPr/>
            </p:nvCxnSpPr>
            <p:spPr>
              <a:xfrm>
                <a:off x="2882669" y="1758291"/>
                <a:ext cx="0" cy="426006"/>
              </a:xfrm>
              <a:prstGeom prst="straightConnector1">
                <a:avLst/>
              </a:prstGeom>
              <a:ln w="19050" cmpd="sng">
                <a:solidFill>
                  <a:srgbClr val="3FAF3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2" y="2158467"/>
              <a:ext cx="2493239" cy="504000"/>
            </a:xfrm>
            <a:prstGeom prst="rect">
              <a:avLst/>
            </a:prstGeom>
          </p:spPr>
        </p:pic>
      </p:grpSp>
      <p:pic>
        <p:nvPicPr>
          <p:cNvPr id="38" name="図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46482"/>
            <a:ext cx="1895511" cy="216000"/>
          </a:xfrm>
          <a:prstGeom prst="rect">
            <a:avLst/>
          </a:prstGeom>
        </p:spPr>
      </p:pic>
      <p:grpSp>
        <p:nvGrpSpPr>
          <p:cNvPr id="40" name="グループ化 39"/>
          <p:cNvGrpSpPr/>
          <p:nvPr/>
        </p:nvGrpSpPr>
        <p:grpSpPr>
          <a:xfrm>
            <a:off x="1691680" y="4910986"/>
            <a:ext cx="6150847" cy="927627"/>
            <a:chOff x="1691680" y="3830977"/>
            <a:chExt cx="6150847" cy="927627"/>
          </a:xfrm>
        </p:grpSpPr>
        <p:grpSp>
          <p:nvGrpSpPr>
            <p:cNvPr id="33" name="グループ化 32"/>
            <p:cNvGrpSpPr/>
            <p:nvPr/>
          </p:nvGrpSpPr>
          <p:grpSpPr>
            <a:xfrm>
              <a:off x="1691680" y="3830977"/>
              <a:ext cx="3240360" cy="927627"/>
              <a:chOff x="1691680" y="3830977"/>
              <a:chExt cx="3240360" cy="927627"/>
            </a:xfrm>
          </p:grpSpPr>
          <p:sp>
            <p:nvSpPr>
              <p:cNvPr id="1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691680" y="4235384"/>
                <a:ext cx="324036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en-US" sz="28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8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800" dirty="0" smtClean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800" dirty="0" smtClean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4)</a:t>
                </a:r>
                <a:r>
                  <a:rPr lang="en-US" altLang="ja-JP" sz="2800" baseline="30000" dirty="0" smtClean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8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800" dirty="0" smtClean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4</a:t>
                </a:r>
                <a:r>
                  <a:rPr lang="en-US" altLang="ja-JP" sz="2800" baseline="30000" dirty="0" smtClean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800" dirty="0" smtClean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800" dirty="0" smtClean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3</a:t>
                </a:r>
                <a:endParaRPr lang="en-US" altLang="ja-JP" sz="2800" dirty="0">
                  <a:latin typeface="+mj-ea"/>
                </a:endParaRPr>
              </a:p>
            </p:txBody>
          </p:sp>
          <p:sp>
            <p:nvSpPr>
              <p:cNvPr id="2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3546667" y="3830977"/>
                <a:ext cx="1224136" cy="369332"/>
              </a:xfrm>
              <a:prstGeom prst="rect">
                <a:avLst/>
              </a:prstGeom>
              <a:solidFill>
                <a:srgbClr val="FDE9BC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altLang="ja-JP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(8</a:t>
                </a:r>
                <a:r>
                  <a:rPr lang="ja-JP" altLang="en-US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の半分</a:t>
                </a:r>
                <a:r>
                  <a:rPr lang="en-US" altLang="ja-JP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)</a:t>
                </a:r>
                <a:endParaRPr lang="en-US" altLang="ja-JP" dirty="0">
                  <a:latin typeface="+mj-ea"/>
                </a:endParaRPr>
              </a:p>
            </p:txBody>
          </p:sp>
          <p:cxnSp>
            <p:nvCxnSpPr>
              <p:cNvPr id="30" name="直線矢印コネクタ 29"/>
              <p:cNvCxnSpPr/>
              <p:nvPr/>
            </p:nvCxnSpPr>
            <p:spPr>
              <a:xfrm>
                <a:off x="2878249" y="3831369"/>
                <a:ext cx="613631" cy="446573"/>
              </a:xfrm>
              <a:prstGeom prst="straightConnector1">
                <a:avLst/>
              </a:prstGeom>
              <a:ln w="19050" cmpd="sng">
                <a:solidFill>
                  <a:srgbClr val="3FAF3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矢印コネクタ 30"/>
              <p:cNvCxnSpPr/>
              <p:nvPr/>
            </p:nvCxnSpPr>
            <p:spPr>
              <a:xfrm>
                <a:off x="2878249" y="3851936"/>
                <a:ext cx="0" cy="426006"/>
              </a:xfrm>
              <a:prstGeom prst="straightConnector1">
                <a:avLst/>
              </a:prstGeom>
              <a:ln w="19050" cmpd="sng">
                <a:solidFill>
                  <a:srgbClr val="3FAF3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4238099"/>
              <a:ext cx="2910487" cy="504000"/>
            </a:xfrm>
            <a:prstGeom prst="rect">
              <a:avLst/>
            </a:prstGeom>
          </p:spPr>
        </p:pic>
      </p:grpSp>
      <p:sp>
        <p:nvSpPr>
          <p:cNvPr id="41" name="正方形/長方形 40"/>
          <p:cNvSpPr/>
          <p:nvPr/>
        </p:nvSpPr>
        <p:spPr>
          <a:xfrm>
            <a:off x="247102" y="908482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47062" y="908050"/>
            <a:ext cx="72008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例７</a:t>
            </a:r>
          </a:p>
        </p:txBody>
      </p:sp>
      <p:sp>
        <p:nvSpPr>
          <p:cNvPr id="4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ja-JP" altLang="en-US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－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の変形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p.80)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9093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908696"/>
            <a:ext cx="7727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次関数を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の形に変形せよ。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993775" y="1844824"/>
            <a:ext cx="3021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ja-JP" sz="2800" dirty="0">
              <a:latin typeface="+mj-ea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1854746" y="3167390"/>
            <a:ext cx="2664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8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8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ja-JP" altLang="en-US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－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の変形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p.80)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59102" y="909128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9376" y="908696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6" name="テキスト ボックス 8"/>
          <p:cNvSpPr txBox="1">
            <a:spLocks noChangeArrowheads="1"/>
          </p:cNvSpPr>
          <p:nvPr/>
        </p:nvSpPr>
        <p:spPr bwMode="auto">
          <a:xfrm>
            <a:off x="1854746" y="2491959"/>
            <a:ext cx="2664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7" name="テキスト ボックス 8"/>
          <p:cNvSpPr txBox="1">
            <a:spLocks noChangeArrowheads="1"/>
          </p:cNvSpPr>
          <p:nvPr/>
        </p:nvSpPr>
        <p:spPr bwMode="auto">
          <a:xfrm>
            <a:off x="4719141" y="1844824"/>
            <a:ext cx="3957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(2)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ja-JP" sz="2800" dirty="0">
              <a:latin typeface="+mj-ea"/>
            </a:endParaRPr>
          </a:p>
        </p:txBody>
      </p:sp>
      <p:sp>
        <p:nvSpPr>
          <p:cNvPr id="48" name="テキスト ボックス 8"/>
          <p:cNvSpPr txBox="1">
            <a:spLocks noChangeArrowheads="1"/>
          </p:cNvSpPr>
          <p:nvPr/>
        </p:nvSpPr>
        <p:spPr bwMode="auto">
          <a:xfrm>
            <a:off x="5580112" y="3167390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25</a:t>
            </a:r>
            <a:endParaRPr lang="en-US" altLang="ja-JP" sz="28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49" name="テキスト ボックス 8"/>
          <p:cNvSpPr txBox="1">
            <a:spLocks noChangeArrowheads="1"/>
          </p:cNvSpPr>
          <p:nvPr/>
        </p:nvSpPr>
        <p:spPr bwMode="auto">
          <a:xfrm>
            <a:off x="5580112" y="2491959"/>
            <a:ext cx="2664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50" name="テキスト ボックス 8"/>
          <p:cNvSpPr txBox="1">
            <a:spLocks noChangeArrowheads="1"/>
          </p:cNvSpPr>
          <p:nvPr/>
        </p:nvSpPr>
        <p:spPr bwMode="auto">
          <a:xfrm>
            <a:off x="993775" y="4247510"/>
            <a:ext cx="3021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(3)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1" name="テキスト ボックス 8"/>
          <p:cNvSpPr txBox="1">
            <a:spLocks noChangeArrowheads="1"/>
          </p:cNvSpPr>
          <p:nvPr/>
        </p:nvSpPr>
        <p:spPr bwMode="auto">
          <a:xfrm>
            <a:off x="1854746" y="5570076"/>
            <a:ext cx="26642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11</a:t>
            </a:r>
            <a:endParaRPr lang="en-US" altLang="ja-JP" sz="28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52" name="テキスト ボックス 8"/>
          <p:cNvSpPr txBox="1">
            <a:spLocks noChangeArrowheads="1"/>
          </p:cNvSpPr>
          <p:nvPr/>
        </p:nvSpPr>
        <p:spPr bwMode="auto">
          <a:xfrm>
            <a:off x="1854746" y="4894645"/>
            <a:ext cx="3168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53" name="テキスト ボックス 8"/>
          <p:cNvSpPr txBox="1">
            <a:spLocks noChangeArrowheads="1"/>
          </p:cNvSpPr>
          <p:nvPr/>
        </p:nvSpPr>
        <p:spPr bwMode="auto">
          <a:xfrm>
            <a:off x="4719141" y="4247510"/>
            <a:ext cx="3957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(4)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en-US" altLang="ja-JP" sz="2800" dirty="0">
              <a:latin typeface="+mj-ea"/>
            </a:endParaRPr>
          </a:p>
        </p:txBody>
      </p:sp>
      <p:sp>
        <p:nvSpPr>
          <p:cNvPr id="54" name="テキスト ボックス 8"/>
          <p:cNvSpPr txBox="1">
            <a:spLocks noChangeArrowheads="1"/>
          </p:cNvSpPr>
          <p:nvPr/>
        </p:nvSpPr>
        <p:spPr bwMode="auto">
          <a:xfrm>
            <a:off x="5580112" y="5570076"/>
            <a:ext cx="2448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8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55" name="テキスト ボックス 8"/>
          <p:cNvSpPr txBox="1">
            <a:spLocks noChangeArrowheads="1"/>
          </p:cNvSpPr>
          <p:nvPr/>
        </p:nvSpPr>
        <p:spPr bwMode="auto">
          <a:xfrm>
            <a:off x="5580112" y="4894645"/>
            <a:ext cx="30243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en-US" altLang="ja-JP" sz="2800" dirty="0">
              <a:solidFill>
                <a:srgbClr val="FF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276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6" grpId="0"/>
      <p:bldP spid="48" grpId="0"/>
      <p:bldP spid="49" grpId="0"/>
      <p:bldP spid="51" grpId="0"/>
      <p:bldP spid="52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1003802" y="863731"/>
            <a:ext cx="75286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辺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の長さが</a:t>
            </a:r>
            <a:r>
              <a:rPr lang="en-US" altLang="ja-JP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cm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の正方形の面積を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cm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Arial" panose="020B0604020202020204" pitchFamily="34" charset="0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とするとき，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の関数である。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+mn-ea"/>
                <a:ea typeface="+mn-ea"/>
              </a:rPr>
              <a:t>の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式で表せ。</a:t>
            </a:r>
          </a:p>
        </p:txBody>
      </p:sp>
      <p:sp>
        <p:nvSpPr>
          <p:cNvPr id="33" name="テキスト ボックス 2"/>
          <p:cNvSpPr txBox="1">
            <a:spLocks noChangeArrowheads="1"/>
          </p:cNvSpPr>
          <p:nvPr/>
        </p:nvSpPr>
        <p:spPr bwMode="auto">
          <a:xfrm>
            <a:off x="899592" y="1988840"/>
            <a:ext cx="75286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Arial" panose="020B0604020202020204" pitchFamily="34" charset="0"/>
              </a:rPr>
              <a:t>2</a:t>
            </a:r>
            <a:r>
              <a:rPr lang="en-US" altLang="ja-JP" sz="28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KakuStd-W5-Identity-H"/>
              </a:rPr>
              <a:t>(</a:t>
            </a:r>
            <a:r>
              <a:rPr lang="ja-JP" altLang="ja-JP" sz="28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ただし</a:t>
            </a:r>
            <a:r>
              <a:rPr lang="ja-JP" altLang="ja-JP" sz="28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8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8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BoldItalic"/>
              </a:rPr>
              <a:t>＞</a:t>
            </a:r>
            <a:r>
              <a:rPr lang="en-US" altLang="ja-JP" sz="28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0</a:t>
            </a:r>
            <a:r>
              <a:rPr lang="en-US" altLang="ja-JP" sz="28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KakuStd-W5-Identity-H"/>
              </a:rPr>
              <a:t>)</a:t>
            </a:r>
            <a:endParaRPr lang="ja-JP" altLang="ja-JP" sz="2800" b="1" kern="1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問１</a:t>
            </a: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関数　　　　　　　　　　　　　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915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6" y="908720"/>
            <a:ext cx="76106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次関数を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の形に変形してみよう。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190749" y="2037561"/>
            <a:ext cx="29492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en-US" altLang="ja-JP" sz="2800" dirty="0">
              <a:latin typeface="+mj-ea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61424" y="915138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61384" y="914706"/>
            <a:ext cx="72008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例８</a:t>
            </a:r>
          </a:p>
        </p:txBody>
      </p:sp>
      <p:sp>
        <p:nvSpPr>
          <p:cNvPr id="4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ja-JP" altLang="en-US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－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の変形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p.81)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674" y="2198209"/>
            <a:ext cx="2159995" cy="216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98" y="2532869"/>
            <a:ext cx="2007621" cy="67336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625" y="3359147"/>
            <a:ext cx="3209434" cy="540000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81" y="3284984"/>
            <a:ext cx="3062556" cy="68832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81" y="4581128"/>
            <a:ext cx="2164738" cy="66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908050"/>
            <a:ext cx="7727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次関数を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の形に変形せよ。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941727" y="1530171"/>
            <a:ext cx="302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en-US" altLang="ja-JP" sz="2400" dirty="0">
              <a:latin typeface="+mj-ea"/>
            </a:endParaRPr>
          </a:p>
        </p:txBody>
      </p:sp>
      <p:sp>
        <p:nvSpPr>
          <p:cNvPr id="4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ja-JP" altLang="en-US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－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の変形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p.81)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50225" y="909128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0499" y="908696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11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7" name="テキスト ボックス 8"/>
          <p:cNvSpPr txBox="1">
            <a:spLocks noChangeArrowheads="1"/>
          </p:cNvSpPr>
          <p:nvPr/>
        </p:nvSpPr>
        <p:spPr bwMode="auto">
          <a:xfrm>
            <a:off x="4814919" y="1530171"/>
            <a:ext cx="3957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latin typeface="+mj-ea"/>
            </a:endParaRPr>
          </a:p>
        </p:txBody>
      </p:sp>
      <p:sp>
        <p:nvSpPr>
          <p:cNvPr id="50" name="テキスト ボックス 8"/>
          <p:cNvSpPr txBox="1">
            <a:spLocks noChangeArrowheads="1"/>
          </p:cNvSpPr>
          <p:nvPr/>
        </p:nvSpPr>
        <p:spPr bwMode="auto">
          <a:xfrm>
            <a:off x="941727" y="3519603"/>
            <a:ext cx="302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(3)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3" name="テキスト ボックス 8"/>
          <p:cNvSpPr txBox="1">
            <a:spLocks noChangeArrowheads="1"/>
          </p:cNvSpPr>
          <p:nvPr/>
        </p:nvSpPr>
        <p:spPr bwMode="auto">
          <a:xfrm>
            <a:off x="4814919" y="3519603"/>
            <a:ext cx="3957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(4)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21</a:t>
            </a:r>
            <a:endParaRPr lang="en-US" altLang="ja-JP" sz="2400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744491" y="1890211"/>
                <a:ext cx="3125668" cy="151216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ts val="6000"/>
                  </a:lnSpc>
                </a:pPr>
                <a:r>
                  <a:rPr lang="ja-JP" altLang="en-US" sz="2400" dirty="0" smtClean="0">
                    <a:solidFill>
                      <a:srgbClr val="FF0000"/>
                    </a:solidFill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400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ja-JP" altLang="en-US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＋</m:t>
                        </m:r>
                        <m:f>
                          <m:f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0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b="0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400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d>
                      <m:d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400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400" b="0" i="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4</m:t>
                    </m:r>
                  </m:oMath>
                </a14:m>
                <a:endParaRPr lang="en-US" altLang="ja-JP" sz="2400" dirty="0" smtClean="0">
                  <a:solidFill>
                    <a:srgbClr val="FF0000"/>
                  </a:solidFill>
                  <a:ea typeface="ＭＳ 明朝" panose="02020609040205080304" pitchFamily="17" charset="-128"/>
                </a:endParaRPr>
              </a:p>
              <a:p>
                <a:pPr>
                  <a:lnSpc>
                    <a:spcPts val="6000"/>
                  </a:lnSpc>
                </a:pPr>
                <a:r>
                  <a:rPr lang="ja-JP" altLang="en-US" sz="2400" dirty="0">
                    <a:solidFill>
                      <a:srgbClr val="FF0000"/>
                    </a:solidFill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400" b="1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＋</m:t>
                        </m:r>
                        <m:f>
                          <m:fPr>
                            <m:ctrl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400" b="1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f>
                      <m:f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4</m:t>
                        </m:r>
                      </m:den>
                    </m:f>
                  </m:oMath>
                </a14:m>
                <a:endParaRPr kumimoji="1"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491" y="1890211"/>
                <a:ext cx="3125668" cy="1512168"/>
              </a:xfrm>
              <a:prstGeom prst="rect">
                <a:avLst/>
              </a:prstGeom>
              <a:blipFill rotWithShape="1">
                <a:blip r:embed="rId3"/>
                <a:stretch>
                  <a:fillRect l="-5848" b="-2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646566" y="1890211"/>
                <a:ext cx="3125668" cy="151216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ts val="6000"/>
                  </a:lnSpc>
                </a:pPr>
                <a:r>
                  <a:rPr lang="ja-JP" altLang="en-US" sz="2400" dirty="0" smtClean="0">
                    <a:solidFill>
                      <a:srgbClr val="FF0000"/>
                    </a:solidFill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400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ja-JP" altLang="en-US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＋</m:t>
                        </m:r>
                        <m:f>
                          <m:f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0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b="0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400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d>
                      <m:d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0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400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400" b="0" i="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1</m:t>
                    </m:r>
                  </m:oMath>
                </a14:m>
                <a:endParaRPr lang="en-US" altLang="ja-JP" sz="2400" dirty="0" smtClean="0">
                  <a:solidFill>
                    <a:srgbClr val="FF0000"/>
                  </a:solidFill>
                  <a:ea typeface="ＭＳ 明朝" panose="02020609040205080304" pitchFamily="17" charset="-128"/>
                </a:endParaRPr>
              </a:p>
              <a:p>
                <a:pPr>
                  <a:lnSpc>
                    <a:spcPts val="6000"/>
                  </a:lnSpc>
                </a:pPr>
                <a:r>
                  <a:rPr lang="ja-JP" altLang="en-US" sz="2400" dirty="0">
                    <a:solidFill>
                      <a:srgbClr val="FF0000"/>
                    </a:solidFill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400" b="1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＋</m:t>
                        </m:r>
                        <m:f>
                          <m:fPr>
                            <m:ctrl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1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400" b="1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f>
                      <m:f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b="1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4</m:t>
                        </m:r>
                      </m:den>
                    </m:f>
                  </m:oMath>
                </a14:m>
                <a:endParaRPr kumimoji="1"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566" y="1890211"/>
                <a:ext cx="3125668" cy="1512168"/>
              </a:xfrm>
              <a:prstGeom prst="rect">
                <a:avLst/>
              </a:prstGeom>
              <a:blipFill rotWithShape="1">
                <a:blip r:embed="rId4"/>
                <a:stretch>
                  <a:fillRect l="-5848" b="-20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744491" y="3948132"/>
                <a:ext cx="3125668" cy="151216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ts val="6000"/>
                  </a:lnSpc>
                </a:pPr>
                <a:r>
                  <a:rPr lang="ja-JP" altLang="en-US" sz="2400" dirty="0" smtClean="0">
                    <a:solidFill>
                      <a:srgbClr val="FF0000"/>
                    </a:solidFill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400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ja-JP" altLang="en-US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－</m:t>
                        </m:r>
                        <m:f>
                          <m:f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0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b="0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400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d>
                      <m:d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0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400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400" b="0" i="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5</m:t>
                    </m:r>
                  </m:oMath>
                </a14:m>
                <a:endParaRPr lang="en-US" altLang="ja-JP" sz="2400" dirty="0" smtClean="0">
                  <a:solidFill>
                    <a:srgbClr val="FF0000"/>
                  </a:solidFill>
                  <a:ea typeface="ＭＳ 明朝" panose="02020609040205080304" pitchFamily="17" charset="-128"/>
                </a:endParaRPr>
              </a:p>
              <a:p>
                <a:pPr>
                  <a:lnSpc>
                    <a:spcPts val="6000"/>
                  </a:lnSpc>
                </a:pPr>
                <a:r>
                  <a:rPr lang="ja-JP" altLang="en-US" sz="2400" dirty="0">
                    <a:solidFill>
                      <a:srgbClr val="FF0000"/>
                    </a:solidFill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400" b="1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－</m:t>
                        </m:r>
                        <m:f>
                          <m:fPr>
                            <m:ctrl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1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7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400" b="1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f>
                      <m:f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b="1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69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4</m:t>
                        </m:r>
                      </m:den>
                    </m:f>
                  </m:oMath>
                </a14:m>
                <a:endParaRPr kumimoji="1"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491" y="3948132"/>
                <a:ext cx="3125668" cy="1512168"/>
              </a:xfrm>
              <a:prstGeom prst="rect">
                <a:avLst/>
              </a:prstGeom>
              <a:blipFill rotWithShape="1">
                <a:blip r:embed="rId5"/>
                <a:stretch>
                  <a:fillRect l="-5848" b="-1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5646566" y="3948132"/>
                <a:ext cx="3125668" cy="151216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>
                  <a:lnSpc>
                    <a:spcPts val="6000"/>
                  </a:lnSpc>
                </a:pPr>
                <a:r>
                  <a:rPr lang="ja-JP" altLang="en-US" sz="2400" dirty="0" smtClean="0">
                    <a:solidFill>
                      <a:srgbClr val="FF0000"/>
                    </a:solidFill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4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400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ja-JP" altLang="en-US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－</m:t>
                        </m:r>
                        <m:f>
                          <m:f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0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b="0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400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d>
                      <m:d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0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400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400" b="0" i="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21</m:t>
                    </m:r>
                  </m:oMath>
                </a14:m>
                <a:endParaRPr lang="en-US" altLang="ja-JP" sz="2400" dirty="0" smtClean="0">
                  <a:solidFill>
                    <a:srgbClr val="FF0000"/>
                  </a:solidFill>
                  <a:ea typeface="ＭＳ 明朝" panose="02020609040205080304" pitchFamily="17" charset="-128"/>
                </a:endParaRPr>
              </a:p>
              <a:p>
                <a:pPr>
                  <a:lnSpc>
                    <a:spcPts val="6000"/>
                  </a:lnSpc>
                </a:pPr>
                <a:r>
                  <a:rPr lang="ja-JP" altLang="en-US" sz="2400" dirty="0">
                    <a:solidFill>
                      <a:srgbClr val="FF0000"/>
                    </a:solidFill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400" b="1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－</m:t>
                        </m:r>
                        <m:f>
                          <m:fPr>
                            <m:ctrl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1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9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400" b="1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f>
                      <m:f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b="1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4</m:t>
                        </m:r>
                      </m:den>
                    </m:f>
                  </m:oMath>
                </a14:m>
                <a:endParaRPr kumimoji="1" lang="ja-JP" altLang="en-US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566" y="3948132"/>
                <a:ext cx="3125668" cy="1512168"/>
              </a:xfrm>
              <a:prstGeom prst="rect">
                <a:avLst/>
              </a:prstGeom>
              <a:blipFill rotWithShape="1">
                <a:blip r:embed="rId6"/>
                <a:stretch>
                  <a:fillRect l="-5848" b="-16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21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6" y="908720"/>
            <a:ext cx="7610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次関数を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の形に変形してみよう。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962635" y="1464335"/>
            <a:ext cx="302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</a:t>
            </a:r>
            <a:endParaRPr lang="en-US" altLang="ja-JP" sz="2400" dirty="0">
              <a:latin typeface="+mj-ea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1702451" y="3500040"/>
            <a:ext cx="29351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latin typeface="+mj-ea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例９</a:t>
            </a:r>
          </a:p>
        </p:txBody>
      </p:sp>
      <p:sp>
        <p:nvSpPr>
          <p:cNvPr id="4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ja-JP" altLang="en-US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－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の変形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p.81)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9" name="テキスト ボックス 8"/>
          <p:cNvSpPr txBox="1">
            <a:spLocks noChangeArrowheads="1"/>
          </p:cNvSpPr>
          <p:nvPr/>
        </p:nvSpPr>
        <p:spPr bwMode="auto">
          <a:xfrm>
            <a:off x="1702451" y="1973261"/>
            <a:ext cx="2592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</a:t>
            </a:r>
            <a:endParaRPr lang="en-US" altLang="ja-JP" sz="2400" dirty="0">
              <a:latin typeface="+mj-ea"/>
            </a:endParaRPr>
          </a:p>
        </p:txBody>
      </p:sp>
      <p:sp>
        <p:nvSpPr>
          <p:cNvPr id="34" name="テキスト ボックス 8"/>
          <p:cNvSpPr txBox="1">
            <a:spLocks noChangeArrowheads="1"/>
          </p:cNvSpPr>
          <p:nvPr/>
        </p:nvSpPr>
        <p:spPr bwMode="auto">
          <a:xfrm>
            <a:off x="1702451" y="2482187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2{(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</a:t>
            </a:r>
            <a:endParaRPr lang="en-US" altLang="ja-JP" sz="2400" baseline="30000" dirty="0">
              <a:latin typeface="+mj-ea"/>
            </a:endParaRPr>
          </a:p>
        </p:txBody>
      </p:sp>
      <p:sp>
        <p:nvSpPr>
          <p:cNvPr id="44" name="テキスト ボックス 8"/>
          <p:cNvSpPr txBox="1">
            <a:spLocks noChangeArrowheads="1"/>
          </p:cNvSpPr>
          <p:nvPr/>
        </p:nvSpPr>
        <p:spPr bwMode="auto">
          <a:xfrm>
            <a:off x="1702451" y="2991113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19</a:t>
            </a:r>
            <a:endParaRPr lang="en-US" altLang="ja-JP" sz="2400" baseline="30000" dirty="0">
              <a:latin typeface="+mj-ea"/>
            </a:endParaRPr>
          </a:p>
        </p:txBody>
      </p:sp>
      <p:sp>
        <p:nvSpPr>
          <p:cNvPr id="45" name="テキスト ボックス 8"/>
          <p:cNvSpPr txBox="1">
            <a:spLocks noChangeArrowheads="1"/>
          </p:cNvSpPr>
          <p:nvPr/>
        </p:nvSpPr>
        <p:spPr bwMode="auto">
          <a:xfrm>
            <a:off x="962635" y="4148026"/>
            <a:ext cx="381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endParaRPr lang="en-US" altLang="ja-JP" sz="2400" dirty="0">
              <a:latin typeface="+mj-ea"/>
            </a:endParaRPr>
          </a:p>
        </p:txBody>
      </p:sp>
      <p:sp>
        <p:nvSpPr>
          <p:cNvPr id="46" name="テキスト ボックス 8"/>
          <p:cNvSpPr txBox="1">
            <a:spLocks noChangeArrowheads="1"/>
          </p:cNvSpPr>
          <p:nvPr/>
        </p:nvSpPr>
        <p:spPr bwMode="auto">
          <a:xfrm>
            <a:off x="1702451" y="6183731"/>
            <a:ext cx="29351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  <a:endParaRPr lang="en-US" altLang="ja-JP" sz="2400" dirty="0">
              <a:latin typeface="+mj-ea"/>
            </a:endParaRPr>
          </a:p>
        </p:txBody>
      </p:sp>
      <p:sp>
        <p:nvSpPr>
          <p:cNvPr id="47" name="テキスト ボックス 8"/>
          <p:cNvSpPr txBox="1">
            <a:spLocks noChangeArrowheads="1"/>
          </p:cNvSpPr>
          <p:nvPr/>
        </p:nvSpPr>
        <p:spPr bwMode="auto">
          <a:xfrm>
            <a:off x="1702451" y="4656952"/>
            <a:ext cx="30243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endParaRPr lang="en-US" altLang="ja-JP" sz="2400" dirty="0">
              <a:latin typeface="+mj-ea"/>
            </a:endParaRPr>
          </a:p>
        </p:txBody>
      </p:sp>
      <p:sp>
        <p:nvSpPr>
          <p:cNvPr id="48" name="テキスト ボックス 8"/>
          <p:cNvSpPr txBox="1">
            <a:spLocks noChangeArrowheads="1"/>
          </p:cNvSpPr>
          <p:nvPr/>
        </p:nvSpPr>
        <p:spPr bwMode="auto">
          <a:xfrm>
            <a:off x="1702451" y="5165878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3{(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endParaRPr lang="en-US" altLang="ja-JP" sz="2400" baseline="30000" dirty="0">
              <a:latin typeface="+mj-ea"/>
            </a:endParaRPr>
          </a:p>
        </p:txBody>
      </p:sp>
      <p:sp>
        <p:nvSpPr>
          <p:cNvPr id="49" name="テキスト ボックス 8"/>
          <p:cNvSpPr txBox="1">
            <a:spLocks noChangeArrowheads="1"/>
          </p:cNvSpPr>
          <p:nvPr/>
        </p:nvSpPr>
        <p:spPr bwMode="auto">
          <a:xfrm>
            <a:off x="1702451" y="5674804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endParaRPr lang="en-US" altLang="ja-JP" sz="2400" baseline="30000" dirty="0">
              <a:latin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48" y="1536822"/>
            <a:ext cx="2478144" cy="38406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48" y="2084591"/>
            <a:ext cx="2368410" cy="21032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52" y="2502149"/>
            <a:ext cx="3383444" cy="4846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35" y="4232041"/>
            <a:ext cx="2478144" cy="38406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35" y="4812107"/>
            <a:ext cx="2688466" cy="210322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535" y="5188459"/>
            <a:ext cx="3667848" cy="47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4" grpId="0"/>
      <p:bldP spid="44" grpId="0"/>
      <p:bldP spid="46" grpId="0"/>
      <p:bldP spid="47" grpId="0"/>
      <p:bldP spid="48" grpId="0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914640"/>
            <a:ext cx="7727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次関数を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の形に変形せよ。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922452" y="1561276"/>
            <a:ext cx="4156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800" dirty="0">
              <a:latin typeface="+mj-ea"/>
            </a:endParaRPr>
          </a:p>
        </p:txBody>
      </p:sp>
      <p:sp>
        <p:nvSpPr>
          <p:cNvPr id="4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ja-JP" altLang="en-US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(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－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)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の変形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p.81)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50224" y="91507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0498" y="914640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12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922452" y="2276872"/>
            <a:ext cx="3957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(2)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800" dirty="0">
              <a:latin typeface="+mj-ea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922452" y="2996952"/>
            <a:ext cx="38777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(3)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en-US" altLang="ja-JP" sz="2800" dirty="0">
              <a:latin typeface="+mj-ea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922452" y="3717032"/>
            <a:ext cx="3957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(4)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398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テキスト ボックス 8"/>
          <p:cNvSpPr txBox="1">
            <a:spLocks noChangeArrowheads="1"/>
          </p:cNvSpPr>
          <p:nvPr/>
        </p:nvSpPr>
        <p:spPr bwMode="auto">
          <a:xfrm>
            <a:off x="1007111" y="3429000"/>
            <a:ext cx="3957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(2)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800" dirty="0">
              <a:latin typeface="+mj-ea"/>
            </a:endParaRPr>
          </a:p>
        </p:txBody>
      </p:sp>
      <p:pic>
        <p:nvPicPr>
          <p:cNvPr id="16" name="図 1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8" name="テキスト ボックス 8"/>
          <p:cNvSpPr txBox="1">
            <a:spLocks noChangeArrowheads="1"/>
          </p:cNvSpPr>
          <p:nvPr/>
        </p:nvSpPr>
        <p:spPr bwMode="auto">
          <a:xfrm>
            <a:off x="991143" y="325280"/>
            <a:ext cx="4156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800" dirty="0">
              <a:latin typeface="+mj-ea"/>
            </a:endParaRP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1835696" y="931436"/>
            <a:ext cx="3021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1835696" y="1537592"/>
            <a:ext cx="3888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2{(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1835696" y="2143748"/>
            <a:ext cx="3603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1835696" y="2749904"/>
            <a:ext cx="3021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8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1849414" y="4035156"/>
            <a:ext cx="3021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849414" y="4641312"/>
            <a:ext cx="3888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3{(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849414" y="5247468"/>
            <a:ext cx="4216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1849414" y="5822140"/>
            <a:ext cx="3021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8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14</a:t>
            </a:r>
            <a:endParaRPr lang="en-US" altLang="ja-JP" sz="2800" b="1" dirty="0">
              <a:solidFill>
                <a:srgbClr val="FF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92904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007110" y="260648"/>
            <a:ext cx="38777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(3)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en-US" altLang="ja-JP" sz="2800" dirty="0">
              <a:latin typeface="+mj-ea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865281" y="795084"/>
            <a:ext cx="3021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en-US" altLang="ja-JP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865281" y="1340768"/>
            <a:ext cx="3888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{(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en-US" altLang="ja-JP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1865281" y="1946924"/>
            <a:ext cx="3603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8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en-US" altLang="ja-JP" sz="28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1" name="テキスト ボックス 8"/>
          <p:cNvSpPr txBox="1">
            <a:spLocks noChangeArrowheads="1"/>
          </p:cNvSpPr>
          <p:nvPr/>
        </p:nvSpPr>
        <p:spPr bwMode="auto">
          <a:xfrm>
            <a:off x="1865281" y="2553080"/>
            <a:ext cx="3021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  <a:r>
              <a:rPr lang="en-US" altLang="ja-JP" sz="2800" b="1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32</a:t>
            </a:r>
            <a:endParaRPr lang="en-US" altLang="ja-JP" sz="2800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16" name="図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8" name="テキスト ボックス 8"/>
          <p:cNvSpPr txBox="1">
            <a:spLocks noChangeArrowheads="1"/>
          </p:cNvSpPr>
          <p:nvPr/>
        </p:nvSpPr>
        <p:spPr bwMode="auto">
          <a:xfrm>
            <a:off x="1015441" y="3244950"/>
            <a:ext cx="39573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(4)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800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973610" y="3780075"/>
                <a:ext cx="5133910" cy="280831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noAutofit/>
              </a:bodyPr>
              <a:lstStyle/>
              <a:p>
                <a:r>
                  <a:rPr lang="ja-JP" altLang="en-US" sz="2800" dirty="0" smtClean="0">
                    <a:solidFill>
                      <a:srgbClr val="FF0000"/>
                    </a:solidFill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28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800" b="0" i="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2(</m:t>
                    </m:r>
                    <m:r>
                      <m:rPr>
                        <m:nor/>
                      </m:rPr>
                      <a:rPr lang="en-US" altLang="ja-JP" sz="2800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ja-JP" sz="2800" baseline="3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8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800" b="0" i="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3</m:t>
                    </m:r>
                    <m:r>
                      <m:rPr>
                        <m:nor/>
                      </m:rPr>
                      <a:rPr lang="en-US" altLang="ja-JP" sz="2800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ja-JP" sz="2800" b="0" i="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)</m:t>
                    </m:r>
                    <m:r>
                      <m:rPr>
                        <m:nor/>
                      </m:rPr>
                      <a:rPr lang="ja-JP" altLang="en-US" sz="28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8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5</m:t>
                    </m:r>
                  </m:oMath>
                </a14:m>
                <a:endParaRPr lang="en-US" altLang="ja-JP" sz="2800" b="0" i="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r>
                  <a:rPr lang="ja-JP" altLang="en-US" sz="2800" dirty="0" smtClean="0">
                    <a:solidFill>
                      <a:srgbClr val="FF0000"/>
                    </a:solidFill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28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8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2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800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sz="2800" i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ja-JP" altLang="en-US" sz="28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＋</m:t>
                            </m:r>
                            <m:f>
                              <m:fPr>
                                <m:ctrlPr>
                                  <a:rPr lang="en-US" altLang="ja-JP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ＭＳ 明朝" panose="02020609040205080304" pitchFamily="17" charset="-128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ja-JP" sz="2800" dirty="0">
                                    <a:solidFill>
                                      <a:srgbClr val="FF0000"/>
                                    </a:solidFill>
                                    <a:latin typeface="ＭＳ 明朝" panose="02020609040205080304" pitchFamily="17" charset="-128"/>
                                    <a:ea typeface="ＭＳ 明朝" panose="02020609040205080304" pitchFamily="17" charset="-128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ja-JP" sz="2800" dirty="0">
                                    <a:solidFill>
                                      <a:srgbClr val="FF0000"/>
                                    </a:solidFill>
                                    <a:latin typeface="ＭＳ 明朝" panose="02020609040205080304" pitchFamily="17" charset="-128"/>
                                    <a:ea typeface="ＭＳ 明朝" panose="02020609040205080304" pitchFamily="17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altLang="ja-JP" sz="2800" baseline="8000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ja-JP" altLang="en-US" sz="28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－</m:t>
                        </m:r>
                        <m:d>
                          <m:dPr>
                            <m:ctrlPr>
                              <a:rPr lang="en-US" altLang="ja-JP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8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ＭＳ 明朝" panose="02020609040205080304" pitchFamily="17" charset="-128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ja-JP" sz="2800" dirty="0">
                                    <a:solidFill>
                                      <a:srgbClr val="FF0000"/>
                                    </a:solidFill>
                                    <a:latin typeface="ＭＳ 明朝" panose="02020609040205080304" pitchFamily="17" charset="-128"/>
                                    <a:ea typeface="ＭＳ 明朝" panose="02020609040205080304" pitchFamily="17" charset="-128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ja-JP" sz="2800" dirty="0">
                                    <a:solidFill>
                                      <a:srgbClr val="FF0000"/>
                                    </a:solidFill>
                                    <a:latin typeface="ＭＳ 明朝" panose="02020609040205080304" pitchFamily="17" charset="-128"/>
                                    <a:ea typeface="ＭＳ 明朝" panose="02020609040205080304" pitchFamily="17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altLang="ja-JP" sz="2800" baseline="8000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m:rPr>
                        <m:nor/>
                      </m:rPr>
                      <a:rPr lang="ja-JP" altLang="en-US" sz="28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8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5</m:t>
                    </m:r>
                  </m:oMath>
                </a14:m>
                <a:endParaRPr kumimoji="1" lang="en-US" altLang="ja-JP" sz="2800" dirty="0" smtClean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28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8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2</m:t>
                    </m:r>
                    <m:d>
                      <m:dPr>
                        <m:ctrlPr>
                          <a:rPr lang="en-US" altLang="ja-JP" sz="28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800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ja-JP" altLang="en-US" sz="28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＋</m:t>
                        </m:r>
                        <m:f>
                          <m:fPr>
                            <m:ctrlPr>
                              <a:rPr lang="en-US" altLang="ja-JP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8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8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800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8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800" b="0" i="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2</m:t>
                    </m:r>
                    <m:r>
                      <a:rPr lang="ja-JP" altLang="en-US" sz="2800" b="0" i="1" dirty="0" smtClean="0">
                        <a:solidFill>
                          <a:srgbClr val="FF0000"/>
                        </a:solidFill>
                        <a:latin typeface="Cambria Math"/>
                        <a:ea typeface="ＭＳ 明朝" panose="02020609040205080304" pitchFamily="17" charset="-128"/>
                      </a:rPr>
                      <m:t>・</m:t>
                    </m:r>
                    <m:d>
                      <m:dPr>
                        <m:ctrlPr>
                          <a:rPr lang="en-US" altLang="ja-JP" sz="28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ja-JP" sz="28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8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8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800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8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8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5</m:t>
                    </m:r>
                  </m:oMath>
                </a14:m>
                <a:endParaRPr lang="en-US" altLang="ja-JP" sz="2800" dirty="0" smtClean="0">
                  <a:solidFill>
                    <a:srgbClr val="FF0000"/>
                  </a:solidFill>
                  <a:ea typeface="ＭＳ 明朝" panose="02020609040205080304" pitchFamily="17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28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8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2</m:t>
                    </m:r>
                    <m:d>
                      <m:dPr>
                        <m:ctrlPr>
                          <a:rPr lang="en-US" altLang="ja-JP" sz="28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800" b="1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ja-JP" altLang="en-US" sz="28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＋</m:t>
                        </m:r>
                        <m:f>
                          <m:fPr>
                            <m:ctrlPr>
                              <a:rPr lang="en-US" altLang="ja-JP" sz="28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800" b="1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800" b="1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800" b="1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8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f>
                      <m:fPr>
                        <m:ctrlPr>
                          <a:rPr lang="en-US" altLang="ja-JP" sz="28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800" b="1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800" b="1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</m:oMath>
                </a14:m>
                <a:endParaRPr lang="ja-JP" altLang="en-US" sz="28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endParaRPr kumimoji="1" lang="ja-JP" altLang="en-US" sz="28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610" y="3780075"/>
                <a:ext cx="5133910" cy="2808313"/>
              </a:xfrm>
              <a:prstGeom prst="rect">
                <a:avLst/>
              </a:prstGeom>
              <a:blipFill rotWithShape="1">
                <a:blip r:embed="rId5"/>
                <a:stretch>
                  <a:fillRect l="-4276" t="-4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15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993775" y="404664"/>
            <a:ext cx="7885434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4000"/>
              </a:lnSpc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このように，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次式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 err="1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の形に変形すること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　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平方完成</a:t>
            </a: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いう。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1" name="メモ 30"/>
          <p:cNvSpPr/>
          <p:nvPr/>
        </p:nvSpPr>
        <p:spPr>
          <a:xfrm>
            <a:off x="4710636" y="1003588"/>
            <a:ext cx="2021604" cy="39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pic>
        <p:nvPicPr>
          <p:cNvPr id="16" name="図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2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892943"/>
            <a:ext cx="76106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　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のグラフをかいてみよう。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993775" y="2746244"/>
            <a:ext cx="4298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2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 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 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だけ平行移動した放物線である。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993774" y="1672932"/>
            <a:ext cx="681858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①の式は　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2{(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2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 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defRPr/>
            </a:pP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と変形されるから，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①の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グラフは，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993774" y="3854658"/>
            <a:ext cx="422629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したがって，①のグラフは，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軸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 直線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頂点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 点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ja-JP" altLang="en-US" sz="2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  <a:p>
            <a:pPr eaLnBrk="1" hangingPunct="1">
              <a:defRPr/>
            </a:pPr>
            <a:r>
              <a:rPr lang="ja-JP" altLang="en-US" sz="2200" dirty="0">
                <a:latin typeface="+mj-ea"/>
              </a:rPr>
              <a:t>の下に凸の放物線である。</a:t>
            </a:r>
            <a:endParaRPr lang="en-US" altLang="ja-JP" sz="2200" dirty="0">
              <a:latin typeface="+mj-ea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974572" y="5273332"/>
            <a:ext cx="70538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とき 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あるから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endParaRPr lang="en-US" altLang="ja-JP" sz="2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軸と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 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交わる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。よって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，グラフは右の図のようになる。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46509" y="90328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9512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＝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ja-JP" altLang="en-US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91" y="2171310"/>
            <a:ext cx="3240000" cy="3462886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44" y="2171310"/>
            <a:ext cx="3240000" cy="3462886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44" y="2171310"/>
            <a:ext cx="3240000" cy="3462886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44" y="2171310"/>
            <a:ext cx="3240000" cy="3462886"/>
          </a:xfrm>
          <a:prstGeom prst="rect">
            <a:avLst/>
          </a:prstGeom>
        </p:spPr>
      </p:pic>
      <p:sp>
        <p:nvSpPr>
          <p:cNvPr id="43" name="メモ 42"/>
          <p:cNvSpPr/>
          <p:nvPr/>
        </p:nvSpPr>
        <p:spPr>
          <a:xfrm>
            <a:off x="4512979" y="2826649"/>
            <a:ext cx="357213" cy="28803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44" name="メモ 43"/>
          <p:cNvSpPr/>
          <p:nvPr/>
        </p:nvSpPr>
        <p:spPr>
          <a:xfrm>
            <a:off x="2411760" y="3156226"/>
            <a:ext cx="576064" cy="28803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45" name="メモ 44"/>
          <p:cNvSpPr/>
          <p:nvPr/>
        </p:nvSpPr>
        <p:spPr>
          <a:xfrm>
            <a:off x="2267744" y="4260203"/>
            <a:ext cx="1224136" cy="28803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46" name="メモ 45"/>
          <p:cNvSpPr/>
          <p:nvPr/>
        </p:nvSpPr>
        <p:spPr>
          <a:xfrm>
            <a:off x="2530906" y="4600793"/>
            <a:ext cx="1502519" cy="28803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47" name="メモ 46"/>
          <p:cNvSpPr/>
          <p:nvPr/>
        </p:nvSpPr>
        <p:spPr>
          <a:xfrm>
            <a:off x="3307661" y="5359717"/>
            <a:ext cx="733385" cy="28803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48" name="メモ 47"/>
          <p:cNvSpPr/>
          <p:nvPr/>
        </p:nvSpPr>
        <p:spPr>
          <a:xfrm>
            <a:off x="3203849" y="5683314"/>
            <a:ext cx="1008112" cy="28803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89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6" y="903737"/>
            <a:ext cx="8058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のグラフをかけ。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989608" y="1803114"/>
            <a:ext cx="44989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与えられた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002072" y="3638323"/>
            <a:ext cx="402109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よって，そのグラフは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軸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　直線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頂点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　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5)</a:t>
            </a: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の上に凸の放物線である。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010146" y="5153209"/>
            <a:ext cx="35599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また，グラフは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軸と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(0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で交わる。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07219" y="908720"/>
            <a:ext cx="828000" cy="944815"/>
            <a:chOff x="215608" y="908720"/>
            <a:chExt cx="828000" cy="944815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248412" y="126876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  <p:sp>
          <p:nvSpPr>
            <p:cNvPr id="22" name="片側の 2 つの角を丸めた四角形 21"/>
            <p:cNvSpPr/>
            <p:nvPr/>
          </p:nvSpPr>
          <p:spPr>
            <a:xfrm rot="5400000">
              <a:off x="399208" y="779552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215608" y="908720"/>
              <a:ext cx="82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sp>
        <p:nvSpPr>
          <p:cNvPr id="24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＝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ja-JP" altLang="en-US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315554" y="1870370"/>
            <a:ext cx="588262" cy="338554"/>
            <a:chOff x="395653" y="3203879"/>
            <a:chExt cx="588262" cy="338554"/>
          </a:xfrm>
        </p:grpSpPr>
        <p:sp>
          <p:nvSpPr>
            <p:cNvPr id="29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3" y="1648926"/>
            <a:ext cx="3960000" cy="408645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3" y="1648926"/>
            <a:ext cx="3960000" cy="4086454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3" y="1648926"/>
            <a:ext cx="3960000" cy="4086454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63" y="1648926"/>
            <a:ext cx="3960000" cy="4086454"/>
          </a:xfrm>
          <a:prstGeom prst="rect">
            <a:avLst/>
          </a:prstGeom>
        </p:spPr>
      </p:pic>
      <p:sp>
        <p:nvSpPr>
          <p:cNvPr id="41" name="テキスト ボックス 8"/>
          <p:cNvSpPr txBox="1">
            <a:spLocks noChangeArrowheads="1"/>
          </p:cNvSpPr>
          <p:nvPr/>
        </p:nvSpPr>
        <p:spPr bwMode="auto">
          <a:xfrm>
            <a:off x="989608" y="5919619"/>
            <a:ext cx="565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よって，グラフは右の図のようになる。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729275" y="2572734"/>
            <a:ext cx="44989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2{(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defRPr/>
            </a:pP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400" dirty="0">
              <a:latin typeface="+mj-ea"/>
            </a:endParaRPr>
          </a:p>
        </p:txBody>
      </p:sp>
      <p:sp>
        <p:nvSpPr>
          <p:cNvPr id="21" name="テキスト ボックス 8"/>
          <p:cNvSpPr txBox="1">
            <a:spLocks noChangeArrowheads="1"/>
          </p:cNvSpPr>
          <p:nvPr/>
        </p:nvSpPr>
        <p:spPr bwMode="auto">
          <a:xfrm>
            <a:off x="989608" y="3250914"/>
            <a:ext cx="4498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と変形される。</a:t>
            </a:r>
            <a:endParaRPr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8" grpId="0"/>
      <p:bldP spid="41" grpId="0"/>
      <p:bldP spid="19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908050"/>
            <a:ext cx="77274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次関数のグラフの軸と頂点を求め，そのグラフをかけ。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925746" y="1849308"/>
            <a:ext cx="3021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800" dirty="0">
              <a:latin typeface="+mj-ea"/>
            </a:endParaRPr>
          </a:p>
        </p:txBody>
      </p:sp>
      <p:sp>
        <p:nvSpPr>
          <p:cNvPr id="4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</a:t>
            </a:r>
            <a:r>
              <a:rPr lang="ja-JP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関数</a:t>
            </a:r>
            <a:r>
              <a:rPr lang="ja-JP" altLang="en-US" sz="2800" b="1" dirty="0">
                <a:solidFill>
                  <a:prstClr val="black"/>
                </a:solidFill>
                <a:latin typeface="ＭＳ Ｐゴシック"/>
                <a:cs typeface="+mn-cs"/>
              </a:rPr>
              <a:t>　</a:t>
            </a:r>
            <a:r>
              <a:rPr lang="en-US" altLang="ja-JP" sz="2000" b="1" dirty="0">
                <a:solidFill>
                  <a:prstClr val="black"/>
                </a:solidFill>
                <a:latin typeface="ＭＳ Ｐゴシック"/>
                <a:cs typeface="+mn-cs"/>
              </a:rPr>
              <a:t>– </a:t>
            </a:r>
            <a:r>
              <a:rPr lang="en-US" altLang="ja-JP" sz="2000" b="1" i="1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itchFamily="50" charset="-128"/>
                <a:cs typeface="Times New Roman" panose="02020603050405020304" pitchFamily="18" charset="0"/>
              </a:rPr>
              <a:t>y</a:t>
            </a:r>
            <a:r>
              <a:rPr lang="ja-JP" altLang="en-US" sz="2000" b="1" dirty="0" smtClean="0">
                <a:solidFill>
                  <a:prstClr val="black"/>
                </a:solidFill>
                <a:latin typeface="ＭＳ Ｐゴシック"/>
                <a:ea typeface="ＭＳ Ｐゴシック" pitchFamily="50" charset="-128"/>
                <a:cs typeface="Times New Roman" panose="02020603050405020304" pitchFamily="18" charset="0"/>
              </a:rPr>
              <a:t>＝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ja-JP" altLang="en-US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　　　　　　　　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ja-JP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54134" y="91584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84408" y="915410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13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925746" y="2564904"/>
            <a:ext cx="38777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(2)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800" dirty="0">
              <a:latin typeface="+mj-ea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914832" y="3284984"/>
            <a:ext cx="388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(3)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800" dirty="0">
              <a:latin typeface="+mj-ea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914832" y="4005064"/>
            <a:ext cx="388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(4)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59" y="3955163"/>
            <a:ext cx="2808000" cy="6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026511" y="890964"/>
            <a:ext cx="7848872" cy="20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800"/>
              </a:lnSpc>
              <a:defRPr/>
            </a:pP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一般に，</a:t>
            </a:r>
            <a:r>
              <a:rPr lang="en-US" altLang="ja-JP" sz="2800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の関数であることを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800"/>
              </a:lnSpc>
              <a:defRPr/>
            </a:pP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 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800" dirty="0">
              <a:latin typeface="+mj-ea"/>
              <a:ea typeface="+mj-ea"/>
            </a:endParaRPr>
          </a:p>
          <a:p>
            <a:pPr eaLnBrk="1" hangingPunct="1">
              <a:lnSpc>
                <a:spcPts val="3800"/>
              </a:lnSpc>
              <a:defRPr/>
            </a:pP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のような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記号で表す。これを単に，関数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ということもある。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026510" y="2833790"/>
            <a:ext cx="791923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また，関数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において，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に対応する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の値を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おける</a:t>
            </a:r>
            <a:r>
              <a:rPr lang="en-US" altLang="ja-JP" sz="2800" baseline="30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関数の値 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いい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baseline="30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8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表す。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3987717" y="3367269"/>
            <a:ext cx="1751568" cy="44846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2" name="メモ 21"/>
          <p:cNvSpPr/>
          <p:nvPr/>
        </p:nvSpPr>
        <p:spPr>
          <a:xfrm>
            <a:off x="7179733" y="3385199"/>
            <a:ext cx="1296144" cy="44846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関数　　　　　　　　　　　　　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99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899592" y="404664"/>
            <a:ext cx="302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latin typeface="+mj-ea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634912" y="904236"/>
            <a:ext cx="302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1" name="テキスト ボックス 8"/>
          <p:cNvSpPr txBox="1">
            <a:spLocks noChangeArrowheads="1"/>
          </p:cNvSpPr>
          <p:nvPr/>
        </p:nvSpPr>
        <p:spPr bwMode="auto">
          <a:xfrm>
            <a:off x="1634912" y="1442296"/>
            <a:ext cx="302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609006" y="2180188"/>
            <a:ext cx="360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軸は　直線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endParaRPr lang="en-US" altLang="ja-JP" sz="24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頂点は　点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ja-JP" altLang="en-US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10123"/>
            <a:ext cx="2700000" cy="257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897746" y="332656"/>
            <a:ext cx="3877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latin typeface="+mj-ea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634912" y="938812"/>
            <a:ext cx="302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661200" y="3013501"/>
            <a:ext cx="3828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軸は　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直線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頂点は　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1634912" y="1544968"/>
            <a:ext cx="3744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2{(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1634912" y="2151124"/>
            <a:ext cx="302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328" y="987521"/>
            <a:ext cx="3600000" cy="259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46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905024" y="260648"/>
            <a:ext cx="388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(3)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latin typeface="+mj-ea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635309" y="790992"/>
            <a:ext cx="302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16" name="図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635309" y="1367056"/>
                <a:ext cx="4893419" cy="150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ts val="5500"/>
                  </a:lnSpc>
                </a:pPr>
                <a:r>
                  <a:rPr lang="ja-JP" altLang="en-US" sz="2400" dirty="0">
                    <a:solidFill>
                      <a:srgbClr val="FF0000"/>
                    </a:solidFill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2</m:t>
                    </m:r>
                    <m:d>
                      <m:dPr>
                        <m:begChr m:val="{"/>
                        <m:endChr m:val="}"/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ja-JP" sz="2400" i="1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ja-JP" altLang="en-US" sz="24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＋</m:t>
                            </m:r>
                            <m:f>
                              <m:fPr>
                                <m:ctrlPr>
                                  <a:rPr lang="en-US" altLang="ja-JP" sz="2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ＭＳ 明朝" panose="02020609040205080304" pitchFamily="17" charset="-128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ja-JP" sz="2400" dirty="0">
                                    <a:solidFill>
                                      <a:srgbClr val="FF0000"/>
                                    </a:solidFill>
                                    <a:latin typeface="ＭＳ 明朝" panose="02020609040205080304" pitchFamily="17" charset="-128"/>
                                    <a:ea typeface="ＭＳ 明朝" panose="02020609040205080304" pitchFamily="17" charset="-128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ja-JP" sz="2400" dirty="0">
                                    <a:solidFill>
                                      <a:srgbClr val="FF0000"/>
                                    </a:solidFill>
                                    <a:latin typeface="ＭＳ 明朝" panose="02020609040205080304" pitchFamily="17" charset="-128"/>
                                    <a:ea typeface="ＭＳ 明朝" panose="02020609040205080304" pitchFamily="17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altLang="ja-JP" sz="2400" baseline="8000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ja-JP" altLang="en-US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－</m:t>
                        </m:r>
                        <m:d>
                          <m:d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ＭＳ 明朝" panose="02020609040205080304" pitchFamily="17" charset="-128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altLang="ja-JP" sz="2400" dirty="0">
                                    <a:solidFill>
                                      <a:srgbClr val="FF0000"/>
                                    </a:solidFill>
                                    <a:latin typeface="ＭＳ 明朝" panose="02020609040205080304" pitchFamily="17" charset="-128"/>
                                    <a:ea typeface="ＭＳ 明朝" panose="02020609040205080304" pitchFamily="17" charset="-128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altLang="ja-JP" sz="2400" dirty="0">
                                    <a:solidFill>
                                      <a:srgbClr val="FF0000"/>
                                    </a:solidFill>
                                    <a:latin typeface="ＭＳ 明朝" panose="02020609040205080304" pitchFamily="17" charset="-128"/>
                                    <a:ea typeface="ＭＳ 明朝" panose="02020609040205080304" pitchFamily="17" charset="-128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m:rPr>
                            <m:nor/>
                          </m:rPr>
                          <a:rPr lang="en-US" altLang="ja-JP" sz="2400" baseline="8000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400" b="0" i="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3</m:t>
                    </m:r>
                  </m:oMath>
                </a14:m>
                <a:endParaRPr lang="en-US" altLang="ja-JP" sz="24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  <a:p>
                <a:pPr>
                  <a:lnSpc>
                    <a:spcPts val="5500"/>
                  </a:lnSpc>
                </a:pPr>
                <a:r>
                  <a:rPr lang="ja-JP" altLang="en-US" sz="2400" dirty="0">
                    <a:solidFill>
                      <a:srgbClr val="FF0000"/>
                    </a:solidFill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2</m:t>
                    </m:r>
                    <m:d>
                      <m:d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400" i="1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ja-JP" altLang="en-US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＋</m:t>
                        </m:r>
                        <m:f>
                          <m:f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altLang="ja-JP" sz="2400" baseline="8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f>
                      <m:f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</m:oMath>
                </a14:m>
                <a:endParaRPr lang="en-US" altLang="ja-JP" sz="2400" dirty="0">
                  <a:solidFill>
                    <a:srgbClr val="FF0000"/>
                  </a:solidFill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2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5309" y="1367056"/>
                <a:ext cx="4893419" cy="1502976"/>
              </a:xfrm>
              <a:prstGeom prst="rect">
                <a:avLst/>
              </a:prstGeom>
              <a:blipFill rotWithShape="1">
                <a:blip r:embed="rId5"/>
                <a:stretch>
                  <a:fillRect l="-18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635309" y="2996952"/>
                <a:ext cx="3828936" cy="1502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ts val="5500"/>
                  </a:lnSpc>
                  <a:defRPr/>
                </a:pPr>
                <a:r>
                  <a:rPr lang="ja-JP" altLang="en-US" sz="24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軸は　</a:t>
                </a:r>
                <a:r>
                  <a:rPr lang="ja-JP" altLang="en-US" sz="2400" b="1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直線</a:t>
                </a:r>
                <a:r>
                  <a:rPr lang="en-US" altLang="ja-JP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ja-JP" altLang="en-US" sz="2400" b="1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400" b="1" dirty="0">
                    <a:solidFill>
                      <a:srgbClr val="FF0000"/>
                    </a:solidFill>
                    <a:ea typeface="ＭＳ 明朝" panose="02020609040205080304" pitchFamily="17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en-US" sz="24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endPara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ts val="5500"/>
                  </a:lnSpc>
                  <a:defRPr/>
                </a:pPr>
                <a:r>
                  <a:rPr lang="ja-JP" altLang="en-US" sz="24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頂点は　</a:t>
                </a:r>
                <a:r>
                  <a:rPr lang="ja-JP" altLang="en-US" sz="2400" b="1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－</m:t>
                        </m:r>
                        <m:f>
                          <m:fPr>
                            <m:ctrl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rgbClr val="FF0000"/>
                            </a:solidFill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</a:rPr>
                          <m:t>，</m:t>
                        </m:r>
                        <m:f>
                          <m:fPr>
                            <m:ctrl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3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5309" y="2996952"/>
                <a:ext cx="3828936" cy="1502976"/>
              </a:xfrm>
              <a:prstGeom prst="rect">
                <a:avLst/>
              </a:prstGeom>
              <a:blipFill rotWithShape="1">
                <a:blip r:embed="rId6"/>
                <a:stretch>
                  <a:fillRect l="-23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11340"/>
            <a:ext cx="3240000" cy="30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39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877988" y="3678123"/>
            <a:ext cx="41764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軸は　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直線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頂点は　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</a:p>
        </p:txBody>
      </p:sp>
      <p:pic>
        <p:nvPicPr>
          <p:cNvPr id="11" name="図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44" y="1268760"/>
            <a:ext cx="3312000" cy="26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05024" y="476672"/>
            <a:ext cx="388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(4)</a:t>
            </a:r>
            <a:endParaRPr lang="en-US" altLang="ja-JP" sz="2400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1809105" y="1028343"/>
                <a:ext cx="4101331" cy="2400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ts val="6000"/>
                  </a:lnSpc>
                  <a:defRPr/>
                </a:pPr>
                <a:r>
                  <a:rPr lang="ja-JP" altLang="en-US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b="0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/>
                        <a:ea typeface="ＭＳ 明朝" panose="02020609040205080304" pitchFamily="17" charset="-128"/>
                      </a:rPr>
                      <m:t> </m:t>
                    </m:r>
                  </m:oMath>
                </a14:m>
                <a:r>
                  <a:rPr lang="en-US" altLang="ja-JP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400" baseline="300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4</a:t>
                </a:r>
                <a:r>
                  <a:rPr lang="en-US" altLang="ja-JP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)</a:t>
                </a:r>
                <a:r>
                  <a:rPr lang="ja-JP" altLang="en-US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5</a:t>
                </a:r>
              </a:p>
              <a:p>
                <a:pPr eaLnBrk="1" hangingPunct="1">
                  <a:lnSpc>
                    <a:spcPts val="6000"/>
                  </a:lnSpc>
                  <a:defRPr/>
                </a:pPr>
                <a:r>
                  <a:rPr lang="ja-JP" altLang="en-US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/>
                        <a:ea typeface="ＭＳ 明朝" panose="02020609040205080304" pitchFamily="17" charset="-128"/>
                      </a:rPr>
                      <m:t> </m:t>
                    </m:r>
                  </m:oMath>
                </a14:m>
                <a:r>
                  <a:rPr lang="en-US" altLang="ja-JP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{(</a:t>
                </a:r>
                <a:r>
                  <a:rPr lang="en-US" altLang="ja-JP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2)</a:t>
                </a:r>
                <a:r>
                  <a:rPr lang="en-US" altLang="ja-JP" sz="2400" baseline="300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en-US" altLang="ja-JP" sz="2400" baseline="300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}</a:t>
                </a:r>
                <a:r>
                  <a:rPr lang="ja-JP" altLang="en-US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5</a:t>
                </a:r>
                <a:endParaRPr lang="en-US" altLang="ja-JP" sz="2400" dirty="0">
                  <a:solidFill>
                    <a:srgbClr val="FF0000"/>
                  </a:solidFill>
                  <a:latin typeface="+mj-ea"/>
                </a:endParaRPr>
              </a:p>
              <a:p>
                <a:pPr eaLnBrk="1" hangingPunct="1">
                  <a:lnSpc>
                    <a:spcPts val="6000"/>
                  </a:lnSpc>
                  <a:defRPr/>
                </a:pPr>
                <a:r>
                  <a:rPr lang="ja-JP" altLang="en-US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a:rPr lang="en-US" altLang="ja-JP" sz="2400" i="1" dirty="0">
                        <a:solidFill>
                          <a:srgbClr val="FF0000"/>
                        </a:solidFill>
                        <a:latin typeface="Cambria Math"/>
                        <a:ea typeface="ＭＳ 明朝" panose="02020609040205080304" pitchFamily="17" charset="-128"/>
                      </a:rPr>
                      <m:t> 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(</a:t>
                </a:r>
                <a:r>
                  <a:rPr lang="en-US" altLang="ja-JP" sz="24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2)</a:t>
                </a:r>
                <a:r>
                  <a:rPr lang="en-US" altLang="ja-JP" sz="2400" baseline="300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3</a:t>
                </a:r>
                <a:endParaRPr lang="en-US" altLang="ja-JP" sz="2400" dirty="0">
                  <a:solidFill>
                    <a:srgbClr val="FF0000"/>
                  </a:solidFill>
                  <a:latin typeface="+mj-ea"/>
                </a:endParaRPr>
              </a:p>
            </p:txBody>
          </p:sp>
        </mc:Choice>
        <mc:Fallback xmlns="">
          <p:sp>
            <p:nvSpPr>
              <p:cNvPr id="17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9105" y="1028343"/>
                <a:ext cx="4101331" cy="2400657"/>
              </a:xfrm>
              <a:prstGeom prst="rect">
                <a:avLst/>
              </a:prstGeom>
              <a:blipFill rotWithShape="1">
                <a:blip r:embed="rId6"/>
                <a:stretch>
                  <a:fillRect l="-23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947"/>
            <a:ext cx="2808000" cy="6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9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293048" y="900095"/>
            <a:ext cx="478300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に，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ja-JP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は次のように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ja-JP" sz="2400" dirty="0">
              <a:latin typeface="+mj-ea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の形に変形することができる。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＝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ja-JP" altLang="en-US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88" y="2869561"/>
            <a:ext cx="4032000" cy="383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180" y="2955424"/>
            <a:ext cx="3240000" cy="18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3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611560" y="2087645"/>
                <a:ext cx="5256584" cy="1631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lnSpc>
                    <a:spcPts val="6000"/>
                  </a:lnSpc>
                  <a:defRPr/>
                </a:pPr>
                <a:r>
                  <a:rPr lang="ja-JP" altLang="en-US" sz="2400" b="1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軸は　直線</a:t>
                </a:r>
                <a:r>
                  <a:rPr lang="en-US" altLang="ja-JP" sz="24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b="1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ja-JP" altLang="en-US" sz="2400" b="1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b="1" i="1" dirty="0" smtClean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den>
                    </m:f>
                  </m:oMath>
                </a14:m>
                <a:endPara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eaLnBrk="1" hangingPunct="1">
                  <a:lnSpc>
                    <a:spcPts val="6000"/>
                  </a:lnSpc>
                  <a:defRPr/>
                </a:pPr>
                <a:r>
                  <a:rPr lang="ja-JP" altLang="en-US" sz="24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頂点は　</a:t>
                </a:r>
                <a:r>
                  <a:rPr lang="ja-JP" altLang="en-US" sz="2400" b="1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－</m:t>
                        </m:r>
                        <m:f>
                          <m:fPr>
                            <m:ctrl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b="1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rgbClr val="FF0000"/>
                            </a:solidFill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</a:rPr>
                          <m:t>，</m:t>
                        </m:r>
                        <m:r>
                          <m:rPr>
                            <m:nor/>
                          </m:rPr>
                          <a:rPr lang="ja-JP" altLang="en-US" sz="24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－</m:t>
                        </m:r>
                        <m:f>
                          <m:fPr>
                            <m:ctrl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altLang="ja-JP" sz="2400" b="1" baseline="300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ja-JP" altLang="en-US" sz="2400" b="1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  <a:cs typeface="Times New Roman" panose="02020603050405020304" pitchFamily="18" charset="0"/>
                              </a:rPr>
                              <m:t>－</m:t>
                            </m:r>
                            <m:r>
                              <m:rPr>
                                <m:nor/>
                              </m:rPr>
                              <a:rPr lang="en-US" altLang="ja-JP" sz="2400" b="1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altLang="ja-JP" sz="2400" b="1" i="1" dirty="0" smtClean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b="1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4</m:t>
                            </m:r>
                            <m:r>
                              <m:rPr>
                                <m:nor/>
                              </m:rPr>
                              <a:rPr lang="en-US" altLang="ja-JP" sz="2400" b="1" i="1" dirty="0">
                                <a:solidFill>
                                  <a:srgbClr val="FF0000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den>
                        </m:f>
                      </m:e>
                    </m:d>
                  </m:oMath>
                </a14:m>
                <a:endParaRPr lang="en-US" altLang="ja-JP" sz="2400" b="1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13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60" y="2087645"/>
                <a:ext cx="5256584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17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323529" y="260648"/>
            <a:ext cx="43927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よって，そのグラフは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のグラフを平行移動した放物線で，右の図のようになる。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323528" y="1605539"/>
            <a:ext cx="4333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この放物線の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323529" y="3648770"/>
            <a:ext cx="11008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となる。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80" y="351473"/>
            <a:ext cx="3600000" cy="4157647"/>
          </a:xfrm>
          <a:prstGeom prst="rect">
            <a:avLst/>
          </a:prstGeom>
        </p:spPr>
      </p:pic>
      <p:pic>
        <p:nvPicPr>
          <p:cNvPr id="15" name="図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19" name="メモ 18"/>
          <p:cNvSpPr/>
          <p:nvPr/>
        </p:nvSpPr>
        <p:spPr>
          <a:xfrm>
            <a:off x="1475656" y="2261913"/>
            <a:ext cx="2385764" cy="64807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1804510" y="3037474"/>
            <a:ext cx="3271546" cy="68745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54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869811"/>
            <a:ext cx="77350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のグラフをどのように平行移動すると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endParaRPr lang="en-US" altLang="ja-JP" sz="20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のグラフになるか。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993774" y="2326001"/>
            <a:ext cx="437031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とおく。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993775" y="5801543"/>
            <a:ext cx="60264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①と②の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の係数は等しいから，①のグラフを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ja-JP" altLang="en-US" sz="20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</a:p>
          <a:p>
            <a:pPr eaLnBrk="1" hangingPunct="1">
              <a:defRPr/>
            </a:pP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だけ平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行移動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すれば②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のグラフになる。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993775" y="1626501"/>
            <a:ext cx="7980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の係数がともに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であるから，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放物線は平行移動して重ねることができる。よって，頂点の移動について調べるとよい。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993774" y="3577371"/>
            <a:ext cx="37222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①の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と変形できるから，グラフの頂点は点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993774" y="4841864"/>
            <a:ext cx="65305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②の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と変形できるから，グラフの頂点は点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47" y="2260579"/>
            <a:ext cx="3420000" cy="323063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47" y="2260577"/>
            <a:ext cx="3420000" cy="323063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47" y="2260576"/>
            <a:ext cx="3420000" cy="323063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47" y="2252144"/>
            <a:ext cx="3420000" cy="3230637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57598" y="118555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</a:t>
            </a:r>
          </a:p>
        </p:txBody>
      </p:sp>
      <p:sp>
        <p:nvSpPr>
          <p:cNvPr id="22" name="片側の 2 つの角を丸めた四角形 21"/>
          <p:cNvSpPr/>
          <p:nvPr/>
        </p:nvSpPr>
        <p:spPr>
          <a:xfrm rot="5400000">
            <a:off x="384775" y="669649"/>
            <a:ext cx="460800" cy="7200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052" y="798817"/>
            <a:ext cx="109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例題</a:t>
            </a:r>
          </a:p>
        </p:txBody>
      </p:sp>
      <p:sp>
        <p:nvSpPr>
          <p:cNvPr id="24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＝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ja-JP" altLang="en-US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p.84)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313662" y="2374408"/>
            <a:ext cx="588262" cy="338554"/>
            <a:chOff x="395653" y="3203879"/>
            <a:chExt cx="588262" cy="338554"/>
          </a:xfrm>
        </p:grpSpPr>
        <p:sp>
          <p:nvSpPr>
            <p:cNvPr id="21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07504" y="1691358"/>
            <a:ext cx="1000578" cy="338554"/>
            <a:chOff x="189495" y="1831255"/>
            <a:chExt cx="1000578" cy="338554"/>
          </a:xfrm>
        </p:grpSpPr>
        <p:sp>
          <p:nvSpPr>
            <p:cNvPr id="27" name="片側の 2 つの角を丸めた四角形 10"/>
            <p:cNvSpPr/>
            <p:nvPr/>
          </p:nvSpPr>
          <p:spPr>
            <a:xfrm rot="5400000">
              <a:off x="527784" y="1706401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89495" y="1831255"/>
              <a:ext cx="1000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spc="-15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考え方</a:t>
              </a:r>
            </a:p>
          </p:txBody>
        </p: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34" y="6243375"/>
            <a:ext cx="253968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1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16997 0.0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97 0.00023 L 0.17153 0.170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1" grpId="0"/>
      <p:bldP spid="17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4" y="910759"/>
            <a:ext cx="77274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</a:t>
            </a:r>
            <a:r>
              <a:rPr lang="en-US" altLang="ja-JP" sz="20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のグラフをどのように平行移動すると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関数</a:t>
            </a:r>
            <a:r>
              <a:rPr lang="en-US" altLang="ja-JP" sz="20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のグラフになるか。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3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➋ ２次関数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en-US" altLang="ja-JP" sz="2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＝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</a:t>
            </a:r>
            <a:r>
              <a:rPr lang="en-US" altLang="ja-JP" sz="2000" b="1" baseline="30000" dirty="0" smtClean="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bx</a:t>
            </a:r>
            <a:r>
              <a:rPr lang="ja-JP" altLang="en-US" sz="2000" b="1" dirty="0" smtClean="0">
                <a:solidFill>
                  <a:schemeClr val="tx1"/>
                </a:solidFill>
                <a:latin typeface="+mj-ea"/>
                <a:cs typeface="Times New Roman" panose="02020603050405020304" pitchFamily="18" charset="0"/>
              </a:rPr>
              <a:t>＋</a:t>
            </a:r>
            <a:r>
              <a:rPr lang="en-US" altLang="ja-JP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       　　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p.84)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249238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79512" y="908720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14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71600" y="1628800"/>
            <a:ext cx="33321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つの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次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関数を</a:t>
            </a:r>
            <a:endParaRPr lang="ja-JP" altLang="ja-JP" sz="20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629285">
              <a:spcAft>
                <a:spcPts val="0"/>
              </a:spcAft>
            </a:pP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0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8</a:t>
            </a:r>
            <a:r>
              <a:rPr lang="en-US" altLang="ja-JP" sz="20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en-US" sz="20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0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13</a:t>
            </a:r>
            <a:endParaRPr lang="ja-JP" altLang="ja-JP" sz="2000" kern="1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629285">
              <a:spcAft>
                <a:spcPts val="0"/>
              </a:spcAft>
            </a:pP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0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r>
              <a:rPr lang="en-US" altLang="ja-JP" sz="20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en-US" sz="20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0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endParaRPr lang="ja-JP" altLang="ja-JP" sz="2000" kern="1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とおく。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4303764" y="1938964"/>
            <a:ext cx="10801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……</a:t>
            </a:r>
            <a:r>
              <a:rPr lang="ja-JP" altLang="en-US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4303763" y="2225396"/>
            <a:ext cx="10801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……</a:t>
            </a: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②</a:t>
            </a:r>
            <a:endParaRPr lang="en-US" altLang="ja-JP" sz="20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999326" y="2996952"/>
            <a:ext cx="68972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①の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次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関数は</a:t>
            </a:r>
            <a:endParaRPr lang="ja-JP" altLang="ja-JP" sz="20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629285">
              <a:spcAft>
                <a:spcPts val="0"/>
              </a:spcAft>
            </a:pP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4)</a:t>
            </a:r>
            <a:r>
              <a:rPr lang="en-US" altLang="ja-JP" sz="20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endParaRPr lang="ja-JP" altLang="ja-JP" sz="20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と変形できるから，グラフの頂点は点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(4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3)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である。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006946" y="4077072"/>
            <a:ext cx="6753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②の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次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関数は</a:t>
            </a:r>
            <a:endParaRPr lang="ja-JP" altLang="ja-JP" sz="20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539750">
              <a:spcAft>
                <a:spcPts val="0"/>
              </a:spcAft>
            </a:pP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2)</a:t>
            </a:r>
            <a:r>
              <a:rPr lang="en-US" altLang="ja-JP" sz="20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endParaRPr lang="ja-JP" altLang="ja-JP" sz="20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と変形できるから，グラフの頂点は点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(2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2)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である。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91398" y="5229200"/>
            <a:ext cx="7488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①と②の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0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S-Roman"/>
              </a:rPr>
              <a:t>の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係数は等しいから，①のグラフ</a:t>
            </a: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</a:t>
            </a:r>
            <a:endParaRPr lang="en-US" altLang="ja-JP" sz="20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Italic"/>
              </a:rPr>
              <a:t>　</a:t>
            </a:r>
            <a:r>
              <a:rPr lang="ja-JP" altLang="en-US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Italic"/>
              </a:rPr>
              <a:t>　　</a:t>
            </a:r>
            <a:r>
              <a:rPr lang="en-US" altLang="ja-JP" sz="20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0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軸方向に</a:t>
            </a:r>
            <a:r>
              <a:rPr lang="ja-JP" altLang="ja-JP" sz="20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</a:t>
            </a:r>
            <a:r>
              <a:rPr lang="ja-JP" altLang="ja-JP" sz="2000" b="1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y</a:t>
            </a:r>
            <a:r>
              <a:rPr lang="ja-JP" altLang="ja-JP" sz="20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軸方向に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</a:t>
            </a:r>
          </a:p>
          <a:p>
            <a:pPr>
              <a:spcAft>
                <a:spcPts val="0"/>
              </a:spcAft>
            </a:pPr>
            <a:r>
              <a:rPr lang="ja-JP" altLang="ja-JP" sz="2000" kern="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だけ</a:t>
            </a:r>
            <a:r>
              <a:rPr lang="ja-JP" altLang="ja-JP" sz="20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平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行移動すれば②のグラフになる。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3" grpId="0"/>
      <p:bldP spid="15" grpId="0"/>
      <p:bldP spid="1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48" y="2050272"/>
            <a:ext cx="3240000" cy="3718389"/>
          </a:xfrm>
          <a:prstGeom prst="rect">
            <a:avLst/>
          </a:prstGeom>
        </p:spPr>
      </p:pic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1043608" y="940343"/>
            <a:ext cx="7341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のグラフは直線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軸とし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を頂点とする下に凸の放物線である。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967894" y="1902601"/>
            <a:ext cx="45367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したがって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減少から増加に変わる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 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とき最小となり，この関数の最小値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 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で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967894" y="3658256"/>
            <a:ext cx="41081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の値はいくらでも大きくなるから，この関数の最大値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 ない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48" y="2050273"/>
            <a:ext cx="3240000" cy="371839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48" y="2050273"/>
            <a:ext cx="3240000" cy="3718389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256610" y="954301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9613" y="953869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11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２次関数の最大・最小　　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p.85)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2" name="メモ 11"/>
          <p:cNvSpPr/>
          <p:nvPr/>
        </p:nvSpPr>
        <p:spPr>
          <a:xfrm>
            <a:off x="3956021" y="1966865"/>
            <a:ext cx="820339" cy="34146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4" name="メモ 23"/>
          <p:cNvSpPr/>
          <p:nvPr/>
        </p:nvSpPr>
        <p:spPr>
          <a:xfrm>
            <a:off x="1084699" y="2726973"/>
            <a:ext cx="820339" cy="34146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5" name="メモ 24"/>
          <p:cNvSpPr/>
          <p:nvPr/>
        </p:nvSpPr>
        <p:spPr>
          <a:xfrm>
            <a:off x="3227824" y="3079682"/>
            <a:ext cx="379451" cy="34146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  <p:sp>
        <p:nvSpPr>
          <p:cNvPr id="26" name="メモ 25"/>
          <p:cNvSpPr/>
          <p:nvPr/>
        </p:nvSpPr>
        <p:spPr>
          <a:xfrm>
            <a:off x="2317423" y="4471862"/>
            <a:ext cx="966849" cy="34146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40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25" grpId="0" animBg="1"/>
      <p:bldP spid="2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251520" y="836712"/>
            <a:ext cx="864096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一般に，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2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の最大値または最小値は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    　　　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2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ja-JP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と変形して，この関数のグラフを考えることにより求めることができる。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4" y="4634468"/>
            <a:ext cx="8280000" cy="208517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70" y="1990789"/>
            <a:ext cx="7200000" cy="256322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6" y="1992738"/>
            <a:ext cx="7200000" cy="256322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70" y="1990789"/>
            <a:ext cx="7200000" cy="256322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24" y="1988840"/>
            <a:ext cx="7200000" cy="2563224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２次関数の最大・最小　　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p.85)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7043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993775" y="864533"/>
            <a:ext cx="74263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について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2704488" y="2182610"/>
            <a:ext cx="180000" cy="324000"/>
          </a:xfrm>
          <a:prstGeom prst="rect">
            <a:avLst/>
          </a:prstGeom>
          <a:solidFill>
            <a:srgbClr val="FDE9B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1814169" y="1649332"/>
            <a:ext cx="180000" cy="324000"/>
          </a:xfrm>
          <a:prstGeom prst="rect">
            <a:avLst/>
          </a:prstGeom>
          <a:solidFill>
            <a:srgbClr val="FDE9B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1804009" y="3214836"/>
            <a:ext cx="576000" cy="325214"/>
          </a:xfrm>
          <a:prstGeom prst="rect">
            <a:avLst/>
          </a:prstGeom>
          <a:solidFill>
            <a:srgbClr val="FDE9B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正方形/長方形 41"/>
          <p:cNvSpPr/>
          <p:nvPr/>
        </p:nvSpPr>
        <p:spPr>
          <a:xfrm>
            <a:off x="2889568" y="3815026"/>
            <a:ext cx="522000" cy="325214"/>
          </a:xfrm>
          <a:prstGeom prst="rect">
            <a:avLst/>
          </a:prstGeom>
          <a:solidFill>
            <a:srgbClr val="FDE9B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1814169" y="4936820"/>
            <a:ext cx="180000" cy="325214"/>
          </a:xfrm>
          <a:prstGeom prst="rect">
            <a:avLst/>
          </a:prstGeom>
          <a:solidFill>
            <a:srgbClr val="FDE9B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正方形/長方形 44"/>
          <p:cNvSpPr/>
          <p:nvPr/>
        </p:nvSpPr>
        <p:spPr>
          <a:xfrm>
            <a:off x="2380009" y="5530314"/>
            <a:ext cx="180000" cy="325214"/>
          </a:xfrm>
          <a:prstGeom prst="rect">
            <a:avLst/>
          </a:prstGeom>
          <a:solidFill>
            <a:srgbClr val="FDE9BC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147" y="1644906"/>
            <a:ext cx="3038765" cy="656851"/>
          </a:xfrm>
          <a:prstGeom prst="rect">
            <a:avLst/>
          </a:prstGeom>
        </p:spPr>
      </p:pic>
      <p:sp>
        <p:nvSpPr>
          <p:cNvPr id="43" name="正方形/長方形 42"/>
          <p:cNvSpPr/>
          <p:nvPr/>
        </p:nvSpPr>
        <p:spPr>
          <a:xfrm>
            <a:off x="259451" y="91504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59411" y="91461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例１</a:t>
            </a:r>
          </a:p>
        </p:txBody>
      </p:sp>
      <p:sp>
        <p:nvSpPr>
          <p:cNvPr id="4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関数　　　　　　　　　　　　　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1010628" y="2613307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1010628" y="4314597"/>
            <a:ext cx="47365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16" name="テキスト ボックス 2"/>
          <p:cNvSpPr txBox="1">
            <a:spLocks noChangeArrowheads="1"/>
          </p:cNvSpPr>
          <p:nvPr/>
        </p:nvSpPr>
        <p:spPr bwMode="auto">
          <a:xfrm>
            <a:off x="1010628" y="3710943"/>
            <a:ext cx="47365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4×(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テキスト ボックス 2"/>
          <p:cNvSpPr txBox="1">
            <a:spLocks noChangeArrowheads="1"/>
          </p:cNvSpPr>
          <p:nvPr/>
        </p:nvSpPr>
        <p:spPr bwMode="auto">
          <a:xfrm>
            <a:off x="1010628" y="5431311"/>
            <a:ext cx="2670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1010628" y="2083000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4×1</a:t>
            </a: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1094448" y="4837817"/>
            <a:ext cx="26700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ja-JP" altLang="en-US" sz="2800" dirty="0">
              <a:latin typeface="+mn-ea"/>
              <a:ea typeface="+mn-ea"/>
            </a:endParaRPr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1094448" y="1556792"/>
            <a:ext cx="360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i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(1)</a:t>
            </a:r>
          </a:p>
        </p:txBody>
      </p:sp>
      <p:sp>
        <p:nvSpPr>
          <p:cNvPr id="21" name="テキスト ボックス 2"/>
          <p:cNvSpPr txBox="1">
            <a:spLocks noChangeArrowheads="1"/>
          </p:cNvSpPr>
          <p:nvPr/>
        </p:nvSpPr>
        <p:spPr bwMode="auto">
          <a:xfrm>
            <a:off x="1094448" y="3115833"/>
            <a:ext cx="47365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02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2" grpId="0" animBg="1"/>
      <p:bldP spid="45" grpId="0" animBg="1"/>
      <p:bldP spid="20" grpId="0"/>
      <p:bldP spid="22" grpId="0"/>
      <p:bldP spid="16" grpId="0"/>
      <p:bldP spid="17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993775" y="908050"/>
            <a:ext cx="7979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の最大値または最小値を求めよ。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また，そのときの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5508" y="1308983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</a:p>
        </p:txBody>
      </p:sp>
      <p:sp>
        <p:nvSpPr>
          <p:cNvPr id="16" name="片側の 2 つの角を丸めた四角形 15"/>
          <p:cNvSpPr/>
          <p:nvPr/>
        </p:nvSpPr>
        <p:spPr>
          <a:xfrm rot="5400000">
            <a:off x="382430" y="786760"/>
            <a:ext cx="460800" cy="7200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8830" y="915928"/>
            <a:ext cx="8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例題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1016972" y="2383017"/>
            <a:ext cx="4203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latin typeface="+mj-ea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971600" y="4267933"/>
            <a:ext cx="42484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よって，この関数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とき，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最大値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最小値はない。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1139277" y="2862975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1139277" y="3329160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400" dirty="0">
              <a:latin typeface="+mj-ea"/>
              <a:ea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185" y="2330392"/>
            <a:ext cx="3127815" cy="3158988"/>
          </a:xfrm>
          <a:prstGeom prst="rect">
            <a:avLst/>
          </a:prstGeom>
        </p:spPr>
      </p:pic>
      <p:sp>
        <p:nvSpPr>
          <p:cNvPr id="14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２次関数の最大・最小　　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p.86)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971600" y="1916832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与えられた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313662" y="1978387"/>
            <a:ext cx="588262" cy="338554"/>
            <a:chOff x="395653" y="3203879"/>
            <a:chExt cx="588262" cy="338554"/>
          </a:xfrm>
        </p:grpSpPr>
        <p:sp>
          <p:nvSpPr>
            <p:cNvPr id="21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971600" y="3786942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と変形される。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6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7" grpId="0"/>
      <p:bldP spid="19" grpId="0"/>
      <p:bldP spid="2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993775" y="902321"/>
            <a:ext cx="7979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次関数の最大値または最小値を求めよ。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また，そのときの</a:t>
            </a:r>
            <a:r>
              <a:rPr lang="en-US" altLang="ja-JP" sz="24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47148" y="902167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7422" y="901735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1" name="テキスト ボックス 8"/>
          <p:cNvSpPr txBox="1">
            <a:spLocks noChangeArrowheads="1"/>
          </p:cNvSpPr>
          <p:nvPr/>
        </p:nvSpPr>
        <p:spPr bwMode="auto">
          <a:xfrm>
            <a:off x="932600" y="1733907"/>
            <a:ext cx="302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en-US" altLang="ja-JP" sz="2400" dirty="0">
              <a:latin typeface="+mj-ea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1668517" y="2093947"/>
            <a:ext cx="302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1668517" y="2476847"/>
            <a:ext cx="302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1692552" y="2948790"/>
            <a:ext cx="36300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とき　最小値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最大値なし</a:t>
            </a:r>
            <a:endParaRPr lang="en-US" altLang="ja-JP" sz="2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8"/>
          <p:cNvSpPr txBox="1">
            <a:spLocks noChangeArrowheads="1"/>
          </p:cNvSpPr>
          <p:nvPr/>
        </p:nvSpPr>
        <p:spPr bwMode="auto">
          <a:xfrm>
            <a:off x="930072" y="3861048"/>
            <a:ext cx="3589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(2)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dirty="0">
              <a:latin typeface="+mj-ea"/>
            </a:endParaRP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1665392" y="4697406"/>
            <a:ext cx="3335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1665392" y="5115748"/>
            <a:ext cx="30212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9" name="テキスト ボックス 8"/>
          <p:cNvSpPr txBox="1">
            <a:spLocks noChangeArrowheads="1"/>
          </p:cNvSpPr>
          <p:nvPr/>
        </p:nvSpPr>
        <p:spPr bwMode="auto">
          <a:xfrm>
            <a:off x="1673012" y="5640168"/>
            <a:ext cx="3900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とき　最大値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最小値なし</a:t>
            </a:r>
            <a:endParaRPr lang="en-US" altLang="ja-JP" sz="2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1665392" y="4262184"/>
            <a:ext cx="3335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２次関数の最大・最小　　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p.86)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45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993775" y="899993"/>
            <a:ext cx="7979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は最小値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をとる。このとき，定数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63897" y="129327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</a:t>
            </a:r>
          </a:p>
        </p:txBody>
      </p:sp>
      <p:sp>
        <p:nvSpPr>
          <p:cNvPr id="16" name="片側の 2 つの角を丸めた四角形 15"/>
          <p:cNvSpPr/>
          <p:nvPr/>
        </p:nvSpPr>
        <p:spPr>
          <a:xfrm rot="5400000">
            <a:off x="391074" y="778371"/>
            <a:ext cx="460800" cy="7200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5351" y="907539"/>
            <a:ext cx="109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例題</a:t>
            </a:r>
          </a:p>
        </p:txBody>
      </p:sp>
      <p:sp>
        <p:nvSpPr>
          <p:cNvPr id="9" name="テキスト ボックス 8"/>
          <p:cNvSpPr txBox="1">
            <a:spLocks noChangeArrowheads="1"/>
          </p:cNvSpPr>
          <p:nvPr/>
        </p:nvSpPr>
        <p:spPr bwMode="auto">
          <a:xfrm>
            <a:off x="1400967" y="2391296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endParaRPr lang="en-US" altLang="ja-JP" sz="2400" dirty="0">
              <a:latin typeface="+mj-ea"/>
            </a:endParaRPr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982648" y="3900095"/>
            <a:ext cx="48134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と変形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される。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とき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この関数は最小値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とるから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1547664" y="2852961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2{(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1547664" y="3356992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982648" y="5100424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　</a:t>
            </a:r>
            <a:r>
              <a:rPr lang="en-US" altLang="ja-JP" sz="24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39" y="1859439"/>
            <a:ext cx="3190163" cy="4312435"/>
          </a:xfrm>
          <a:prstGeom prst="rect">
            <a:avLst/>
          </a:prstGeom>
        </p:spPr>
      </p:pic>
      <p:sp>
        <p:nvSpPr>
          <p:cNvPr id="1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２次関数の最大・最小　　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p.86)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313662" y="1978387"/>
            <a:ext cx="588262" cy="338554"/>
            <a:chOff x="395653" y="3203879"/>
            <a:chExt cx="588262" cy="338554"/>
          </a:xfrm>
        </p:grpSpPr>
        <p:sp>
          <p:nvSpPr>
            <p:cNvPr id="21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982648" y="1945299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与えられた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6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7" grpId="0"/>
      <p:bldP spid="14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993775" y="980728"/>
            <a:ext cx="77636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は最大値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をとる。このとき，定数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49238" y="981160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79512" y="980728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979220" y="2281163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971600" y="5123284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1115616" y="2785219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1115616" y="3289275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2{(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1" name="テキスト ボックス 30"/>
          <p:cNvSpPr txBox="1">
            <a:spLocks noChangeArrowheads="1"/>
          </p:cNvSpPr>
          <p:nvPr/>
        </p:nvSpPr>
        <p:spPr bwMode="auto">
          <a:xfrm>
            <a:off x="1115616" y="3793331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2" name="テキスト ボックス 31"/>
          <p:cNvSpPr txBox="1">
            <a:spLocks noChangeArrowheads="1"/>
          </p:cNvSpPr>
          <p:nvPr/>
        </p:nvSpPr>
        <p:spPr bwMode="auto">
          <a:xfrm>
            <a:off x="971600" y="5636349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k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71600" y="1806724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与えられた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次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関数は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71600" y="429309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と変形される。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とき，この関数は最大値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k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</a:t>
            </a:r>
            <a:endParaRPr lang="en-US" altLang="ja-JP" sz="24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とるから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２次関数の最大・最小　　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p.86)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107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1" grpId="0"/>
      <p:bldP spid="32" grpId="0"/>
      <p:bldP spid="2" grpId="0"/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993775" y="908720"/>
            <a:ext cx="7979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次関数の最大値と最小値を求めよ。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また，そのときの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の値を求めよ。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55508" y="1337627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５</a:t>
            </a:r>
          </a:p>
        </p:txBody>
      </p:sp>
      <p:sp>
        <p:nvSpPr>
          <p:cNvPr id="16" name="片側の 2 つの角を丸めた四角形 15"/>
          <p:cNvSpPr/>
          <p:nvPr/>
        </p:nvSpPr>
        <p:spPr>
          <a:xfrm rot="5400000">
            <a:off x="382685" y="810524"/>
            <a:ext cx="460800" cy="7200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962" y="939692"/>
            <a:ext cx="109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例題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➌ ２次関数の最大・最小　</a:t>
            </a:r>
            <a:r>
              <a:rPr lang="en-US" altLang="ja-JP" sz="18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1800" b="1" dirty="0">
                <a:solidFill>
                  <a:schemeClr val="tx1"/>
                </a:solidFill>
                <a:latin typeface="+mn-ea"/>
                <a:ea typeface="+mn-ea"/>
              </a:rPr>
              <a:t>定義域が限られたときの最大値・最小値</a:t>
            </a:r>
            <a:r>
              <a:rPr lang="en-US" altLang="ja-JP" sz="1800" b="1" dirty="0">
                <a:solidFill>
                  <a:schemeClr val="tx1"/>
                </a:solidFill>
                <a:latin typeface="+mn-ea"/>
                <a:ea typeface="+mn-ea"/>
              </a:rPr>
              <a:t> -</a:t>
            </a:r>
            <a:r>
              <a:rPr lang="ja-JP" altLang="en-US" sz="1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14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4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400" b="1" dirty="0">
                <a:solidFill>
                  <a:schemeClr val="tx1"/>
                </a:solidFill>
                <a:latin typeface="+mn-ea"/>
                <a:ea typeface="+mn-ea"/>
              </a:rPr>
              <a:t>p.87)</a:t>
            </a:r>
            <a:endParaRPr lang="ja-JP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9" name="テキスト ボックス 8"/>
          <p:cNvSpPr txBox="1">
            <a:spLocks noChangeArrowheads="1"/>
          </p:cNvSpPr>
          <p:nvPr/>
        </p:nvSpPr>
        <p:spPr bwMode="auto">
          <a:xfrm>
            <a:off x="907212" y="2041684"/>
            <a:ext cx="6041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en-US" altLang="ja-JP" sz="2800" dirty="0">
              <a:latin typeface="+mj-ea"/>
            </a:endParaRPr>
          </a:p>
        </p:txBody>
      </p: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907212" y="2699276"/>
            <a:ext cx="6221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6(4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endParaRPr lang="en-US" altLang="ja-JP" sz="2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9990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993775" y="260648"/>
            <a:ext cx="45860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err="1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en-US" altLang="ja-JP" sz="2400" dirty="0">
              <a:latin typeface="+mj-ea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451864" y="722313"/>
            <a:ext cx="3935786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800"/>
              </a:lnSpc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与えられた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関数は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800"/>
              </a:lnSpc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</a:p>
          <a:p>
            <a:pPr eaLnBrk="1" hangingPunct="1">
              <a:lnSpc>
                <a:spcPts val="38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と変形される。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69" y="1012748"/>
            <a:ext cx="2520000" cy="2777920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69" y="1012747"/>
            <a:ext cx="2520000" cy="277792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69" y="1012748"/>
            <a:ext cx="2520000" cy="2777920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69" y="1012748"/>
            <a:ext cx="2520000" cy="2777920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69" y="1012748"/>
            <a:ext cx="2520000" cy="2777920"/>
          </a:xfrm>
          <a:prstGeom prst="rect">
            <a:avLst/>
          </a:prstGeom>
        </p:spPr>
      </p:pic>
      <p:grpSp>
        <p:nvGrpSpPr>
          <p:cNvPr id="26" name="グループ化 25"/>
          <p:cNvGrpSpPr/>
          <p:nvPr/>
        </p:nvGrpSpPr>
        <p:grpSpPr>
          <a:xfrm>
            <a:off x="313662" y="322203"/>
            <a:ext cx="588262" cy="338554"/>
            <a:chOff x="395653" y="3203879"/>
            <a:chExt cx="588262" cy="338554"/>
          </a:xfrm>
        </p:grpSpPr>
        <p:sp>
          <p:nvSpPr>
            <p:cNvPr id="27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pic>
        <p:nvPicPr>
          <p:cNvPr id="29" name="図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33" name="テキスト ボックス 32"/>
          <p:cNvSpPr txBox="1">
            <a:spLocks noChangeArrowheads="1"/>
          </p:cNvSpPr>
          <p:nvPr/>
        </p:nvSpPr>
        <p:spPr bwMode="auto">
          <a:xfrm>
            <a:off x="1451864" y="3656072"/>
            <a:ext cx="4799905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8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800"/>
              </a:lnSpc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　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最大値</a:t>
            </a:r>
            <a:r>
              <a:rPr lang="en-US" altLang="ja-JP" sz="24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  <a:endParaRPr lang="en-US" altLang="ja-JP" sz="24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4" name="テキスト ボックス 8"/>
          <p:cNvSpPr txBox="1">
            <a:spLocks noChangeArrowheads="1"/>
          </p:cNvSpPr>
          <p:nvPr/>
        </p:nvSpPr>
        <p:spPr bwMode="auto">
          <a:xfrm>
            <a:off x="1451864" y="2176214"/>
            <a:ext cx="4878808" cy="148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800"/>
              </a:lnSpc>
              <a:defRPr/>
            </a:pP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におけるこの関数のグラフは，右の図の放物線の実線部分である。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テキスト ボックス 34"/>
          <p:cNvSpPr txBox="1">
            <a:spLocks noChangeArrowheads="1"/>
          </p:cNvSpPr>
          <p:nvPr/>
        </p:nvSpPr>
        <p:spPr bwMode="auto">
          <a:xfrm>
            <a:off x="1451864" y="4725144"/>
            <a:ext cx="4799905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800"/>
              </a:lnSpc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　  </a:t>
            </a:r>
            <a:r>
              <a:rPr lang="ja-JP" altLang="en-US" sz="2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最小値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32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  <p:bldP spid="3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1001388" y="260350"/>
            <a:ext cx="4722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6(4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6)</a:t>
            </a:r>
            <a:endParaRPr lang="en-US" altLang="ja-JP" sz="2400" dirty="0">
              <a:latin typeface="+mj-ea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1467367" y="722015"/>
            <a:ext cx="4101697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8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与えられた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8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38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と変形される。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13" y="1016321"/>
            <a:ext cx="2160000" cy="280872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13" y="1016321"/>
            <a:ext cx="2160000" cy="280872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13" y="1016321"/>
            <a:ext cx="2160000" cy="280872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13" y="1016321"/>
            <a:ext cx="2160000" cy="2808724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13" y="1016321"/>
            <a:ext cx="2160000" cy="2808724"/>
          </a:xfrm>
          <a:prstGeom prst="rect">
            <a:avLst/>
          </a:prstGeom>
        </p:spPr>
      </p:pic>
      <p:pic>
        <p:nvPicPr>
          <p:cNvPr id="26" name="図 2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29" name="テキスト ボックス 28"/>
          <p:cNvSpPr txBox="1">
            <a:spLocks noChangeArrowheads="1"/>
          </p:cNvSpPr>
          <p:nvPr/>
        </p:nvSpPr>
        <p:spPr bwMode="auto">
          <a:xfrm>
            <a:off x="1468915" y="2132856"/>
            <a:ext cx="4101697" cy="148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800"/>
              </a:lnSpc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におけるこの関数のグラフは，右の図の放物線の実線部分である。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1468915" y="3606924"/>
            <a:ext cx="3933316" cy="106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8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8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　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最大値</a:t>
            </a:r>
            <a:r>
              <a:rPr lang="en-US" altLang="ja-JP" sz="2400" b="1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endParaRPr lang="en-US" altLang="ja-JP" sz="2400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1" name="テキスト ボックス 8"/>
          <p:cNvSpPr txBox="1">
            <a:spLocks noChangeArrowheads="1"/>
          </p:cNvSpPr>
          <p:nvPr/>
        </p:nvSpPr>
        <p:spPr bwMode="auto">
          <a:xfrm>
            <a:off x="1468915" y="4619228"/>
            <a:ext cx="3933316" cy="5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8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　</a:t>
            </a:r>
            <a:r>
              <a:rPr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最小値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14403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  <p:bldP spid="30" grpId="0"/>
      <p:bldP spid="3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993775" y="900430"/>
            <a:ext cx="79796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次関数の最大値と最小値を求めよ。また，そのときの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の値を求めよ。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970916" y="1959704"/>
            <a:ext cx="5985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en-US" altLang="ja-JP" sz="2800" dirty="0">
              <a:latin typeface="+mj-ea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➌ ２次関数の最大・最小　</a:t>
            </a:r>
            <a:r>
              <a:rPr lang="en-US" altLang="ja-JP" sz="18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1800" b="1" dirty="0">
                <a:solidFill>
                  <a:schemeClr val="tx1"/>
                </a:solidFill>
                <a:latin typeface="+mn-ea"/>
                <a:ea typeface="+mn-ea"/>
              </a:rPr>
              <a:t>定義域が限られたときの最大値・最小値</a:t>
            </a:r>
            <a:r>
              <a:rPr lang="en-US" altLang="ja-JP" sz="1800" b="1" dirty="0">
                <a:solidFill>
                  <a:schemeClr val="tx1"/>
                </a:solidFill>
                <a:latin typeface="+mn-ea"/>
                <a:ea typeface="+mn-ea"/>
              </a:rPr>
              <a:t> -</a:t>
            </a:r>
            <a:r>
              <a:rPr lang="ja-JP" altLang="en-US" sz="1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14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4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400" b="1" dirty="0">
                <a:solidFill>
                  <a:schemeClr val="tx1"/>
                </a:solidFill>
                <a:latin typeface="+mn-ea"/>
                <a:ea typeface="+mn-ea"/>
              </a:rPr>
              <a:t>p.87)</a:t>
            </a:r>
            <a:endParaRPr lang="ja-JP" altLang="en-US" sz="14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5537" y="911001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5811" y="910569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17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970915" y="2617748"/>
            <a:ext cx="5863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en-US" altLang="ja-JP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527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993776" y="332656"/>
            <a:ext cx="5985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endParaRPr lang="en-US" altLang="ja-JP" sz="2400" dirty="0">
              <a:latin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84176" y="764704"/>
            <a:ext cx="4572000" cy="25288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与えられた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次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関数は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　　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26000"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　　</a:t>
            </a:r>
            <a:r>
              <a:rPr lang="ja-JP" altLang="ja-JP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2)</a:t>
            </a:r>
            <a:r>
              <a:rPr lang="en-US" altLang="ja-JP" sz="24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4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26000"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　　</a:t>
            </a:r>
            <a:r>
              <a:rPr lang="ja-JP" altLang="ja-JP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2)</a:t>
            </a:r>
            <a:r>
              <a:rPr lang="en-US" altLang="ja-JP" sz="24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と変形される。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84176" y="3183359"/>
            <a:ext cx="4355976" cy="148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Relation"/>
              </a:rPr>
              <a:t>≦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MRelation"/>
              </a:rPr>
              <a:t>x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Relation"/>
              </a:rPr>
              <a:t>≦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に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おけるこの関数のグラフは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右の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図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の放物線の実線部分である。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584176" y="4607676"/>
            <a:ext cx="399593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4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Italic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3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の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とき　</a:t>
            </a:r>
            <a:r>
              <a:rPr lang="ja-JP" altLang="en-US" sz="2400" b="1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　</a:t>
            </a:r>
            <a:r>
              <a:rPr lang="ja-JP" altLang="ja-JP" sz="2400" b="1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最大値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24</a:t>
            </a:r>
            <a:endParaRPr lang="ja-JP" altLang="ja-JP" sz="2400" b="1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4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＝－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の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とき　最小値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0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4513"/>
            <a:ext cx="2952000" cy="374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7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993775" y="260350"/>
            <a:ext cx="5863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27408" y="724632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与えられた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次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関数は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en-US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　　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26000">
              <a:lnSpc>
                <a:spcPts val="3800"/>
              </a:lnSpc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　　</a:t>
            </a:r>
            <a:r>
              <a:rPr lang="ja-JP" altLang="ja-JP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)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26000">
              <a:lnSpc>
                <a:spcPts val="3800"/>
              </a:lnSpc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　　</a:t>
            </a:r>
            <a:r>
              <a:rPr lang="ja-JP" altLang="ja-JP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s"/>
              </a:rPr>
              <a:t>{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s"/>
              </a:rPr>
              <a:t>}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26000">
              <a:lnSpc>
                <a:spcPts val="3800"/>
              </a:lnSpc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　　</a:t>
            </a:r>
            <a:r>
              <a:rPr lang="ja-JP" altLang="ja-JP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1)</a:t>
            </a:r>
            <a:r>
              <a:rPr lang="en-US" altLang="ja-JP" sz="24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5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と変形される。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27408" y="3609589"/>
            <a:ext cx="4320480" cy="148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MRelation"/>
              </a:rPr>
              <a:t>≦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MRelation"/>
              </a:rPr>
              <a:t>x</a:t>
            </a:r>
            <a:r>
              <a:rPr lang="en-US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MRelation"/>
              </a:rPr>
              <a:t>≦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に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おけるこの関数のグラフは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右の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図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の放物線の実線部分である。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527408" y="5047344"/>
            <a:ext cx="462876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4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Italic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の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とき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　</a:t>
            </a:r>
            <a:r>
              <a:rPr lang="ja-JP" altLang="ja-JP" sz="2400" b="1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最大値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5</a:t>
            </a:r>
            <a:endParaRPr lang="ja-JP" altLang="ja-JP" sz="2400" b="1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>
              <a:lnSpc>
                <a:spcPts val="3800"/>
              </a:lnSpc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4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＝－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の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とき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　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最小値</a:t>
            </a:r>
            <a:r>
              <a:rPr lang="ja-JP" altLang="ja-JP" sz="24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13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2" name="図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48" y="980728"/>
            <a:ext cx="2916000" cy="379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143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2"/>
          <p:cNvSpPr txBox="1">
            <a:spLocks noChangeArrowheads="1"/>
          </p:cNvSpPr>
          <p:nvPr/>
        </p:nvSpPr>
        <p:spPr bwMode="auto">
          <a:xfrm>
            <a:off x="993775" y="914059"/>
            <a:ext cx="79615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次の関数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について，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(2)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8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を求めよ。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2"/>
          <p:cNvSpPr txBox="1">
            <a:spLocks noChangeArrowheads="1"/>
          </p:cNvSpPr>
          <p:nvPr/>
        </p:nvSpPr>
        <p:spPr bwMode="auto">
          <a:xfrm>
            <a:off x="1642532" y="2413283"/>
            <a:ext cx="5256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(2)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2×2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" name="テキスト ボックス 2"/>
          <p:cNvSpPr txBox="1">
            <a:spLocks noChangeArrowheads="1"/>
          </p:cNvSpPr>
          <p:nvPr/>
        </p:nvSpPr>
        <p:spPr bwMode="auto">
          <a:xfrm>
            <a:off x="1642532" y="2942297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2×(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endParaRPr lang="ja-JP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1642532" y="3471311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8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993776" y="1890063"/>
            <a:ext cx="4010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800" dirty="0">
              <a:latin typeface="+mn-ea"/>
            </a:endParaRP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995742" y="4201217"/>
            <a:ext cx="22280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800" baseline="30000" dirty="0">
              <a:latin typeface="+mn-ea"/>
            </a:endParaRPr>
          </a:p>
        </p:txBody>
      </p:sp>
      <p:sp>
        <p:nvSpPr>
          <p:cNvPr id="33" name="テキスト ボックス 2"/>
          <p:cNvSpPr txBox="1">
            <a:spLocks noChangeArrowheads="1"/>
          </p:cNvSpPr>
          <p:nvPr/>
        </p:nvSpPr>
        <p:spPr bwMode="auto">
          <a:xfrm>
            <a:off x="1642532" y="4739660"/>
            <a:ext cx="52565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(2)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ja-JP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1642532" y="5262880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8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8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endParaRPr lang="ja-JP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5" name="テキスト ボックス 2"/>
          <p:cNvSpPr txBox="1">
            <a:spLocks noChangeArrowheads="1"/>
          </p:cNvSpPr>
          <p:nvPr/>
        </p:nvSpPr>
        <p:spPr bwMode="auto">
          <a:xfrm>
            <a:off x="1642532" y="5786100"/>
            <a:ext cx="5904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8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en-US" sz="2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245912" y="904545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45872" y="90411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問２</a:t>
            </a:r>
          </a:p>
        </p:txBody>
      </p:sp>
      <p:sp>
        <p:nvSpPr>
          <p:cNvPr id="4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関数　　　　　　　　　　　　　　　　　　　　　　　　　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38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5" grpId="0"/>
      <p:bldP spid="33" grpId="0"/>
      <p:bldP spid="34" grpId="0"/>
      <p:bldP spid="3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rgbClr val="007A37"/>
                </a:solidFill>
                <a:latin typeface="+mn-ea"/>
              </a:rPr>
              <a:t>Challenge</a:t>
            </a:r>
            <a:r>
              <a:rPr lang="ja-JP" altLang="en-US" sz="2800" b="1" dirty="0">
                <a:solidFill>
                  <a:srgbClr val="007A37"/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　　定義域が変化するときの最大・最小 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 smtClean="0">
                <a:solidFill>
                  <a:schemeClr val="tx1"/>
                </a:solidFill>
                <a:latin typeface="+mn-ea"/>
              </a:rPr>
              <a:t>            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p.88)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903866"/>
            <a:ext cx="7754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＞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5(0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の最小値を求めよ。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993774" y="1734863"/>
            <a:ext cx="81502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グラフの軸は直線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より，定義域に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を含まない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の場合と，定義域に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を含む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の場合とに分けて考える</a:t>
            </a:r>
            <a:r>
              <a:rPr lang="ja-JP" altLang="en-US" sz="2400" dirty="0">
                <a:latin typeface="+mj-ea"/>
              </a:rPr>
              <a:t>。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16" name="片側の 2 つの角を丸めた四角形 15"/>
          <p:cNvSpPr/>
          <p:nvPr/>
        </p:nvSpPr>
        <p:spPr>
          <a:xfrm rot="5400000">
            <a:off x="377789" y="774698"/>
            <a:ext cx="460800" cy="720000"/>
          </a:xfrm>
          <a:prstGeom prst="round2Same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066" y="903866"/>
            <a:ext cx="109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例題</a:t>
            </a:r>
          </a:p>
        </p:txBody>
      </p:sp>
      <p:sp>
        <p:nvSpPr>
          <p:cNvPr id="7" name="テキスト ボックス 8"/>
          <p:cNvSpPr txBox="1">
            <a:spLocks noChangeArrowheads="1"/>
          </p:cNvSpPr>
          <p:nvPr/>
        </p:nvSpPr>
        <p:spPr bwMode="auto">
          <a:xfrm>
            <a:off x="993774" y="2516703"/>
            <a:ext cx="77549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グラフは，軸が直線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頂点が点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の下に凸の放物線である。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313662" y="2549075"/>
            <a:ext cx="588262" cy="338554"/>
            <a:chOff x="395653" y="3203879"/>
            <a:chExt cx="588262" cy="338554"/>
          </a:xfrm>
        </p:grpSpPr>
        <p:sp>
          <p:nvSpPr>
            <p:cNvPr id="24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07504" y="1815931"/>
            <a:ext cx="1000578" cy="338554"/>
            <a:chOff x="189495" y="1831255"/>
            <a:chExt cx="1000578" cy="338554"/>
          </a:xfrm>
        </p:grpSpPr>
        <p:sp>
          <p:nvSpPr>
            <p:cNvPr id="27" name="片側の 2 つの角を丸めた四角形 10"/>
            <p:cNvSpPr/>
            <p:nvPr/>
          </p:nvSpPr>
          <p:spPr>
            <a:xfrm rot="5400000">
              <a:off x="527784" y="1706401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189495" y="1831255"/>
              <a:ext cx="1000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spc="-15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考え方</a:t>
              </a:r>
            </a:p>
          </p:txBody>
        </p:sp>
      </p:grpSp>
      <p:grpSp>
        <p:nvGrpSpPr>
          <p:cNvPr id="4" name="グループ化 3"/>
          <p:cNvGrpSpPr/>
          <p:nvPr/>
        </p:nvGrpSpPr>
        <p:grpSpPr>
          <a:xfrm>
            <a:off x="2051720" y="276919"/>
            <a:ext cx="612000" cy="432048"/>
            <a:chOff x="6308755" y="5805264"/>
            <a:chExt cx="612000" cy="432048"/>
          </a:xfrm>
        </p:grpSpPr>
        <p:sp>
          <p:nvSpPr>
            <p:cNvPr id="3" name="楕円 2"/>
            <p:cNvSpPr/>
            <p:nvPr/>
          </p:nvSpPr>
          <p:spPr>
            <a:xfrm>
              <a:off x="6398731" y="5805264"/>
              <a:ext cx="432048" cy="4320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6308755" y="5852011"/>
              <a:ext cx="61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5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pic>
        <p:nvPicPr>
          <p:cNvPr id="36" name="図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80" y="3573016"/>
            <a:ext cx="2160000" cy="214187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80" y="3573016"/>
            <a:ext cx="2160000" cy="2141879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80" y="3573016"/>
            <a:ext cx="2160000" cy="214187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80" y="3573016"/>
            <a:ext cx="2160000" cy="2141879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80" y="3573016"/>
            <a:ext cx="2160000" cy="2141879"/>
          </a:xfrm>
          <a:prstGeom prst="rect">
            <a:avLst/>
          </a:prstGeom>
        </p:spPr>
      </p:pic>
      <p:sp>
        <p:nvSpPr>
          <p:cNvPr id="47" name="テキスト ボックス 8"/>
          <p:cNvSpPr txBox="1">
            <a:spLocks noChangeArrowheads="1"/>
          </p:cNvSpPr>
          <p:nvPr/>
        </p:nvSpPr>
        <p:spPr bwMode="auto">
          <a:xfrm>
            <a:off x="907212" y="5002658"/>
            <a:ext cx="52344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marL="540000"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</a:t>
            </a:r>
            <a:endParaRPr lang="en-US" altLang="ja-JP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とき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最小値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i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400" dirty="0">
              <a:latin typeface="+mj-ea"/>
            </a:endParaRPr>
          </a:p>
        </p:txBody>
      </p:sp>
      <p:sp>
        <p:nvSpPr>
          <p:cNvPr id="48" name="テキスト ボックス 8"/>
          <p:cNvSpPr txBox="1">
            <a:spLocks noChangeArrowheads="1"/>
          </p:cNvSpPr>
          <p:nvPr/>
        </p:nvSpPr>
        <p:spPr bwMode="auto">
          <a:xfrm>
            <a:off x="993776" y="3727449"/>
            <a:ext cx="5234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とき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9" name="テキスト ボックス 8"/>
          <p:cNvSpPr txBox="1">
            <a:spLocks noChangeArrowheads="1"/>
          </p:cNvSpPr>
          <p:nvPr/>
        </p:nvSpPr>
        <p:spPr bwMode="auto">
          <a:xfrm>
            <a:off x="1441064" y="4158634"/>
            <a:ext cx="52344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におけるこの関数のグラフは，右の図の放物線の実線部分である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01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  <p:bldP spid="47" grpId="0"/>
      <p:bldP spid="48" grpId="0"/>
      <p:bldP spid="4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8"/>
          <p:cNvSpPr txBox="1">
            <a:spLocks noChangeArrowheads="1"/>
          </p:cNvSpPr>
          <p:nvPr/>
        </p:nvSpPr>
        <p:spPr bwMode="auto">
          <a:xfrm>
            <a:off x="1637823" y="1844824"/>
            <a:ext cx="41044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+mj-ea"/>
              </a:rPr>
              <a:t>の</a:t>
            </a:r>
            <a:r>
              <a:rPr lang="ja-JP" altLang="en-US" sz="2400" dirty="0">
                <a:latin typeface="+mj-ea"/>
              </a:rPr>
              <a:t>とき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latin typeface="+mj-ea"/>
              </a:rPr>
              <a:t>最小値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1009060" y="280095"/>
            <a:ext cx="52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(ii)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64" y="728139"/>
            <a:ext cx="2160000" cy="213825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64" y="728139"/>
            <a:ext cx="2160000" cy="2138255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64" y="728139"/>
            <a:ext cx="2160000" cy="213825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64" y="728139"/>
            <a:ext cx="2160000" cy="2138255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464" y="728139"/>
            <a:ext cx="2160000" cy="2138255"/>
          </a:xfrm>
          <a:prstGeom prst="rect">
            <a:avLst/>
          </a:prstGeom>
        </p:spPr>
      </p:pic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1009060" y="645108"/>
            <a:ext cx="52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marL="612000"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におけるこの関数のグラフは，右の図の放物線の実線部分である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5" name="図 3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1625122" y="3102059"/>
            <a:ext cx="62592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で最小値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400" dirty="0">
              <a:latin typeface="+mj-ea"/>
            </a:endParaRPr>
          </a:p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で最小値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en-US" altLang="ja-JP" sz="2400" dirty="0">
              <a:latin typeface="+mj-ea"/>
              <a:ea typeface="+mj-ea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1009060" y="2673797"/>
            <a:ext cx="2482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(ii)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左中かっこ 23"/>
          <p:cNvSpPr/>
          <p:nvPr/>
        </p:nvSpPr>
        <p:spPr>
          <a:xfrm>
            <a:off x="1581281" y="3182496"/>
            <a:ext cx="98587" cy="702951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030200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22" grpId="0"/>
      <p:bldP spid="23" grpId="0"/>
      <p:bldP spid="2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993775" y="901748"/>
            <a:ext cx="79796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＞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1(0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の最大値を求めよ。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5537" y="90261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5811" y="902180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問１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1650916" y="2420888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1786548" y="2958852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1786548" y="3505299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1786548" y="4081363"/>
            <a:ext cx="4248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971600" y="1844824"/>
            <a:ext cx="3108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与えられた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次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関数は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71600" y="4686235"/>
            <a:ext cx="7632848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と変形されるから，この関数のグラフは，軸が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頂点が点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(3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10)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上に凸の放物線である。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rgbClr val="007A37"/>
                </a:solidFill>
                <a:latin typeface="+mn-ea"/>
              </a:rPr>
              <a:t>Challenge</a:t>
            </a:r>
            <a:r>
              <a:rPr lang="ja-JP" altLang="en-US" sz="2800" b="1" dirty="0">
                <a:solidFill>
                  <a:srgbClr val="007A37"/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　　　定義域が変化するときの最大・最小 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 smtClean="0">
                <a:solidFill>
                  <a:schemeClr val="tx1"/>
                </a:solidFill>
                <a:latin typeface="+mn-ea"/>
              </a:rPr>
              <a:t>            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ja-JP" sz="1600" b="1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p.88)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2051720" y="276919"/>
            <a:ext cx="612000" cy="432048"/>
            <a:chOff x="6308755" y="5805264"/>
            <a:chExt cx="612000" cy="432048"/>
          </a:xfrm>
        </p:grpSpPr>
        <p:sp>
          <p:nvSpPr>
            <p:cNvPr id="17" name="楕円 16"/>
            <p:cNvSpPr/>
            <p:nvPr/>
          </p:nvSpPr>
          <p:spPr>
            <a:xfrm>
              <a:off x="6398731" y="5805264"/>
              <a:ext cx="432048" cy="43204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308755" y="5852011"/>
              <a:ext cx="612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5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53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2" grpId="0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1501944" y="1832153"/>
            <a:ext cx="56591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　最大値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010553" y="264462"/>
            <a:ext cx="3320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240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1469381" y="631824"/>
            <a:ext cx="406826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におけるこの関数のグラフは，右の図の放物線の実線部分である。よって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テキスト ボックス 8"/>
          <p:cNvSpPr txBox="1">
            <a:spLocks noChangeArrowheads="1"/>
          </p:cNvSpPr>
          <p:nvPr/>
        </p:nvSpPr>
        <p:spPr bwMode="auto">
          <a:xfrm>
            <a:off x="1593383" y="4058782"/>
            <a:ext cx="4068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　最大値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10</a:t>
            </a: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1619811" y="2828718"/>
            <a:ext cx="494555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におけるこの関数のグラフは，右の図の放物線の実線部分である。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1010554" y="4570458"/>
            <a:ext cx="2864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240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(ii)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12840" y="4984040"/>
            <a:ext cx="6127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0</a:t>
            </a:r>
            <a:r>
              <a:rPr lang="ja-JP" altLang="ja-JP" sz="24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BoldItalic"/>
              </a:rPr>
              <a:t>＜</a:t>
            </a:r>
            <a:r>
              <a:rPr lang="en-US" altLang="ja-JP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a</a:t>
            </a:r>
            <a:r>
              <a:rPr lang="ja-JP" altLang="ja-JP" sz="2400" b="1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BoldItalic"/>
              </a:rPr>
              <a:t>＜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3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の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とき</a:t>
            </a:r>
            <a:endParaRPr lang="ja-JP" altLang="ja-JP" sz="2400" b="1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629285">
              <a:spcAft>
                <a:spcPts val="0"/>
              </a:spcAft>
            </a:pPr>
            <a:r>
              <a:rPr lang="en-US" altLang="ja-JP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4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Italic"/>
              </a:rPr>
              <a:t>＝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a</a:t>
            </a:r>
            <a:r>
              <a:rPr lang="ja-JP" altLang="ja-JP" sz="2400" b="1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で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　最大値</a:t>
            </a:r>
            <a:r>
              <a:rPr lang="ja-JP" altLang="ja-JP" sz="24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a</a:t>
            </a:r>
            <a:r>
              <a:rPr lang="en-US" altLang="ja-JP" sz="2400" b="1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Bold"/>
              </a:rPr>
              <a:t>2</a:t>
            </a:r>
            <a:r>
              <a:rPr lang="ja-JP" altLang="en-US" sz="2400" b="1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6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a</a:t>
            </a:r>
            <a:r>
              <a:rPr lang="ja-JP" altLang="en-US" sz="2400" b="1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010553" y="2397804"/>
            <a:ext cx="3320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(ii)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のとき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612840" y="57552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sz="2400" b="1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3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a</a:t>
            </a:r>
            <a:r>
              <a:rPr lang="ja-JP" altLang="ja-JP" sz="2400" b="1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の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とき</a:t>
            </a:r>
            <a:endParaRPr lang="ja-JP" altLang="ja-JP" sz="2400" b="1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indent="629285">
              <a:spcAft>
                <a:spcPts val="0"/>
              </a:spcAft>
            </a:pPr>
            <a:r>
              <a:rPr lang="en-US" altLang="ja-JP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4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Italic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3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Bold"/>
              </a:rPr>
              <a:t>で</a:t>
            </a:r>
            <a:r>
              <a:rPr lang="ja-JP" altLang="ja-JP" sz="24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　最大値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10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29" name="図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94" y="292521"/>
            <a:ext cx="2520000" cy="251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76" y="2986177"/>
            <a:ext cx="2520000" cy="2402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左中かっこ 15"/>
          <p:cNvSpPr/>
          <p:nvPr/>
        </p:nvSpPr>
        <p:spPr>
          <a:xfrm>
            <a:off x="1532425" y="5056504"/>
            <a:ext cx="177924" cy="1468840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2824139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25" grpId="0"/>
      <p:bldP spid="26" grpId="0"/>
      <p:bldP spid="27" grpId="0"/>
      <p:bldP spid="28" grpId="0"/>
      <p:bldP spid="4" grpId="0"/>
      <p:bldP spid="19" grpId="0"/>
      <p:bldP spid="23" grpId="0"/>
      <p:bldP spid="1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6" y="933688"/>
            <a:ext cx="487436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幅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12cm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の銅板を，断面が右の図の形になるように折り曲げて，深さ</a:t>
            </a:r>
            <a:r>
              <a:rPr lang="en-US" altLang="ja-JP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dirty="0" err="1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cm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の溝をつくる。右の図で示した部分の面積を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cm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とするとき，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の最大値を求めよ。また，そのときの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の値を求めよ。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993775" y="2636912"/>
            <a:ext cx="46583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底の幅は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)cm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993774" y="4270236"/>
            <a:ext cx="45143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面積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cm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 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altLang="ja-JP" sz="2000" baseline="300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   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18</a:t>
            </a:r>
            <a:endParaRPr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993774" y="6165304"/>
            <a:ext cx="50903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よって，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とき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最大値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18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179" y="976264"/>
            <a:ext cx="2837143" cy="15886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660" y="2785086"/>
            <a:ext cx="2465275" cy="3956282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59001" y="126876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</a:t>
            </a:r>
          </a:p>
        </p:txBody>
      </p:sp>
      <p:sp>
        <p:nvSpPr>
          <p:cNvPr id="17" name="片側の 2 つの角を丸めた四角形 16"/>
          <p:cNvSpPr/>
          <p:nvPr/>
        </p:nvSpPr>
        <p:spPr>
          <a:xfrm rot="5400000">
            <a:off x="386178" y="779552"/>
            <a:ext cx="460800" cy="7200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455" y="908720"/>
            <a:ext cx="109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例題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257175" y="84138"/>
            <a:ext cx="871714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２次関数の最大・最小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最大・最小の応用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 -</a:t>
            </a:r>
            <a:r>
              <a:rPr lang="ja-JP" altLang="en-US" sz="1800" b="1" dirty="0">
                <a:solidFill>
                  <a:schemeClr val="tx1"/>
                </a:solidFill>
                <a:latin typeface="+mn-ea"/>
                <a:ea typeface="+mn-ea"/>
              </a:rPr>
              <a:t>　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p.89)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313662" y="2695807"/>
            <a:ext cx="588262" cy="338554"/>
            <a:chOff x="395653" y="3203879"/>
            <a:chExt cx="588262" cy="338554"/>
          </a:xfrm>
        </p:grpSpPr>
        <p:sp>
          <p:nvSpPr>
            <p:cNvPr id="21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sp>
        <p:nvSpPr>
          <p:cNvPr id="29" name="テキスト ボックス 8"/>
          <p:cNvSpPr txBox="1">
            <a:spLocks noChangeArrowheads="1"/>
          </p:cNvSpPr>
          <p:nvPr/>
        </p:nvSpPr>
        <p:spPr bwMode="auto">
          <a:xfrm>
            <a:off x="993775" y="2956744"/>
            <a:ext cx="46583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深さや底の幅は正であるから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＞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＞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endParaRPr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993775" y="3622164"/>
            <a:ext cx="46583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すなわち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720000"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＜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1" name="テキスト ボックス 8"/>
          <p:cNvSpPr txBox="1">
            <a:spLocks noChangeArrowheads="1"/>
          </p:cNvSpPr>
          <p:nvPr/>
        </p:nvSpPr>
        <p:spPr bwMode="auto">
          <a:xfrm>
            <a:off x="993774" y="5517232"/>
            <a:ext cx="50903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①におけるこの関数のグラフは，右の図の放物線の実線部分である。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4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29" grpId="0"/>
      <p:bldP spid="30" grpId="0"/>
      <p:bldP spid="3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901169"/>
            <a:ext cx="54685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直角をはさむ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辺の長さの和が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20cm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であるような直角三角形の面積の最大値を求めよ。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２次関数の最大・最小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最大・最小の応用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 -</a:t>
            </a:r>
            <a:r>
              <a:rPr lang="ja-JP" altLang="en-US" sz="1800" b="1" dirty="0">
                <a:solidFill>
                  <a:schemeClr val="tx1"/>
                </a:solidFill>
                <a:latin typeface="+mn-ea"/>
                <a:ea typeface="+mn-ea"/>
              </a:rPr>
              <a:t>　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p.89)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8712" y="906576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8986" y="906144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18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80728"/>
            <a:ext cx="2386338" cy="134614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993775" y="1731893"/>
            <a:ext cx="6386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直角を</a:t>
            </a: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はさむ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辺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の長さをそれぞれ</a:t>
            </a:r>
            <a:r>
              <a:rPr lang="en-US" altLang="ja-JP" sz="2000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000" dirty="0" err="1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cm</a:t>
            </a:r>
            <a:r>
              <a:rPr lang="ja-JP" altLang="ja-JP" sz="2000" kern="0" dirty="0" err="1" smtClean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，</a:t>
            </a:r>
            <a:endParaRPr lang="en-US" altLang="ja-JP" sz="2000" kern="0" dirty="0">
              <a:solidFill>
                <a:srgbClr val="FF0000"/>
              </a:solidFill>
              <a:latin typeface="+mn-ea"/>
              <a:ea typeface="+mn-ea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(20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)cm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とする。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辺の長さはいずれも正であるから</a:t>
            </a:r>
            <a:endParaRPr lang="ja-JP" altLang="ja-JP" sz="20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＞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0</a:t>
            </a:r>
            <a:r>
              <a:rPr lang="ja-JP" altLang="ja-JP" sz="2000" kern="0" dirty="0" err="1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，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20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＞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0</a:t>
            </a:r>
            <a:endParaRPr lang="ja-JP" altLang="ja-JP" sz="20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93775" y="2649106"/>
            <a:ext cx="4802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</a:t>
            </a:r>
            <a:endParaRPr lang="ja-JP" altLang="ja-JP" sz="20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　</a:t>
            </a:r>
            <a:r>
              <a:rPr lang="en-US" altLang="ja-JP" sz="20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0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＜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0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Italic"/>
              </a:rPr>
              <a:t>＜</a:t>
            </a:r>
            <a:r>
              <a:rPr lang="en-US" altLang="ja-JP" sz="20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20</a:t>
            </a:r>
            <a:r>
              <a:rPr lang="ja-JP" altLang="en-US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　　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en-US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</a:t>
            </a:r>
            <a:r>
              <a:rPr lang="en-US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……</a:t>
            </a:r>
            <a:r>
              <a:rPr lang="ja-JP" altLang="ja-JP" sz="2000" kern="0" dirty="0" smtClean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①</a:t>
            </a:r>
            <a:endParaRPr lang="ja-JP" altLang="ja-JP" sz="20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93775" y="3356992"/>
            <a:ext cx="1655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面積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cm</a:t>
            </a:r>
            <a:r>
              <a:rPr lang="en-US" altLang="ja-JP" sz="20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475656" y="3717032"/>
                <a:ext cx="4802361" cy="584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altLang="ja-JP" sz="2000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SMath-Italic"/>
                  </a:rPr>
                  <a:t>y</a:t>
                </a:r>
                <a:r>
                  <a:rPr lang="ja-JP" altLang="en-US" sz="2000" kern="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SMath-Italic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000" b="0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000" b="0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ja-JP" sz="2000" i="1" kern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SMath-Italic"/>
                      </a:rPr>
                      <m:t>x</m:t>
                    </m:r>
                    <m:r>
                      <m:rPr>
                        <m:nor/>
                      </m:rPr>
                      <a:rPr lang="en-US" altLang="ja-JP" sz="2000" kern="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(20</m:t>
                    </m:r>
                    <m:r>
                      <m:rPr>
                        <m:nor/>
                      </m:rPr>
                      <a:rPr lang="ja-JP" altLang="ja-JP" sz="2000" kern="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ＭＳ 明朝" panose="02020609040205080304" pitchFamily="17" charset="-128"/>
                        <a:cs typeface="TSMath-Roman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000" i="1" kern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SMath-Italic"/>
                      </a:rPr>
                      <m:t>x</m:t>
                    </m:r>
                    <m:r>
                      <m:rPr>
                        <m:nor/>
                      </m:rPr>
                      <a:rPr lang="en-US" altLang="ja-JP" sz="2000" kern="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)</m:t>
                    </m:r>
                  </m:oMath>
                </a14:m>
                <a:endParaRPr lang="ja-JP" altLang="ja-JP" sz="2000" kern="100" dirty="0">
                  <a:solidFill>
                    <a:srgbClr val="FF0000"/>
                  </a:solidFill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717032"/>
                <a:ext cx="4802361" cy="584519"/>
              </a:xfrm>
              <a:prstGeom prst="rect">
                <a:avLst/>
              </a:prstGeom>
              <a:blipFill rotWithShape="1">
                <a:blip r:embed="rId4"/>
                <a:stretch>
                  <a:fillRect l="-1269" b="-62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1569839" y="4301551"/>
                <a:ext cx="4802361" cy="584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ja-JP" altLang="en-US" sz="2000" kern="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SMath-Italic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ja-JP" sz="2000" kern="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ＭＳ 明朝" panose="02020609040205080304" pitchFamily="17" charset="-128"/>
                        <a:cs typeface="TSMath-Roman"/>
                      </a:rPr>
                      <m:t>－</m:t>
                    </m:r>
                    <m:f>
                      <m:fPr>
                        <m:ctrlP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000" b="0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000" b="0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ja-JP" sz="2000" i="1" kern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SMath-Italic"/>
                      </a:rPr>
                      <m:t>x</m:t>
                    </m:r>
                    <m:r>
                      <m:rPr>
                        <m:nor/>
                      </m:rPr>
                      <a:rPr lang="en-US" altLang="ja-JP" sz="2000" baseline="3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0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000" b="0" i="0" kern="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10</m:t>
                    </m:r>
                    <m:r>
                      <m:rPr>
                        <m:nor/>
                      </m:rPr>
                      <a:rPr lang="en-US" altLang="ja-JP" sz="2000" i="1" kern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SMath-Italic"/>
                      </a:rPr>
                      <m:t>x</m:t>
                    </m:r>
                  </m:oMath>
                </a14:m>
                <a:endParaRPr lang="ja-JP" altLang="ja-JP" sz="2000" kern="100" dirty="0">
                  <a:solidFill>
                    <a:srgbClr val="FF0000"/>
                  </a:solidFill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39" y="4301551"/>
                <a:ext cx="4802361" cy="584519"/>
              </a:xfrm>
              <a:prstGeom prst="rect">
                <a:avLst/>
              </a:prstGeom>
              <a:blipFill rotWithShape="1">
                <a:blip r:embed="rId5"/>
                <a:stretch>
                  <a:fillRect l="-1398" b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569839" y="4886070"/>
                <a:ext cx="4802361" cy="584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ja-JP" altLang="en-US" sz="2000" kern="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SMath-Italic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ja-JP" sz="2000" kern="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ＭＳ 明朝" panose="02020609040205080304" pitchFamily="17" charset="-128"/>
                        <a:cs typeface="TSMath-Roman"/>
                      </a:rPr>
                      <m:t>－</m:t>
                    </m:r>
                    <m:f>
                      <m:fPr>
                        <m:ctrlP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0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ja-JP" sz="2000" kern="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(</m:t>
                    </m:r>
                    <m:r>
                      <m:rPr>
                        <m:nor/>
                      </m:rPr>
                      <a:rPr lang="en-US" altLang="ja-JP" sz="2000" i="1" kern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SMath-Italic"/>
                      </a:rPr>
                      <m:t>x</m:t>
                    </m:r>
                    <m:r>
                      <m:rPr>
                        <m:nor/>
                      </m:rPr>
                      <a:rPr lang="en-US" altLang="ja-JP" sz="2000" baseline="3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ja-JP" sz="2000" kern="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ＭＳ 明朝" panose="02020609040205080304" pitchFamily="17" charset="-128"/>
                        <a:cs typeface="TSMath-Roman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000" b="0" i="0" kern="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2</m:t>
                    </m:r>
                    <m:r>
                      <m:rPr>
                        <m:nor/>
                      </m:rPr>
                      <a:rPr lang="en-US" altLang="ja-JP" sz="2000" kern="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0</m:t>
                    </m:r>
                    <m:r>
                      <m:rPr>
                        <m:nor/>
                      </m:rPr>
                      <a:rPr lang="en-US" altLang="ja-JP" sz="2000" i="1" kern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SMath-Italic"/>
                      </a:rPr>
                      <m:t>x</m:t>
                    </m:r>
                    <m:r>
                      <m:rPr>
                        <m:nor/>
                      </m:rPr>
                      <a:rPr lang="ja-JP" altLang="en-US" sz="20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000" b="0" i="0" kern="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1</m:t>
                    </m:r>
                    <m:r>
                      <m:rPr>
                        <m:nor/>
                      </m:rPr>
                      <a:rPr lang="en-US" altLang="ja-JP" sz="2000" kern="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0</m:t>
                    </m:r>
                    <m:r>
                      <m:rPr>
                        <m:nor/>
                      </m:rPr>
                      <a:rPr lang="en-US" altLang="ja-JP" sz="2000" baseline="3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ja-JP" sz="2000" kern="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)</m:t>
                    </m:r>
                    <m:r>
                      <m:rPr>
                        <m:nor/>
                      </m:rPr>
                      <a:rPr lang="ja-JP" altLang="en-US" sz="20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f>
                      <m:fPr>
                        <m:ctrlP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000" b="0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000" b="0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a:rPr lang="ja-JP" altLang="en-US" sz="2000" i="1" dirty="0">
                        <a:solidFill>
                          <a:srgbClr val="FF0000"/>
                        </a:solidFill>
                        <a:latin typeface="Cambria Math"/>
                        <a:ea typeface="ＭＳ 明朝" panose="02020609040205080304" pitchFamily="17" charset="-128"/>
                      </a:rPr>
                      <m:t>・</m:t>
                    </m:r>
                    <m:r>
                      <m:rPr>
                        <m:nor/>
                      </m:rPr>
                      <a:rPr lang="en-US" altLang="ja-JP" sz="2000" kern="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10</m:t>
                    </m:r>
                    <m:r>
                      <m:rPr>
                        <m:nor/>
                      </m:rPr>
                      <a:rPr lang="en-US" altLang="ja-JP" sz="2000" baseline="3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ja-JP" altLang="ja-JP" sz="2000" kern="100" dirty="0">
                  <a:solidFill>
                    <a:srgbClr val="FF0000"/>
                  </a:solidFill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39" y="4886070"/>
                <a:ext cx="4802361" cy="584519"/>
              </a:xfrm>
              <a:prstGeom prst="rect">
                <a:avLst/>
              </a:prstGeom>
              <a:blipFill rotWithShape="1">
                <a:blip r:embed="rId6"/>
                <a:stretch>
                  <a:fillRect l="-1398" b="-4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1569839" y="5470589"/>
                <a:ext cx="4802361" cy="584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ja-JP" altLang="en-US" sz="2000" kern="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SMath-Italic"/>
                  </a:rPr>
                  <a:t>＝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ja-JP" sz="2000" kern="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ＭＳ 明朝" panose="02020609040205080304" pitchFamily="17" charset="-128"/>
                        <a:cs typeface="TSMath-Roman"/>
                      </a:rPr>
                      <m:t>－</m:t>
                    </m:r>
                    <m:f>
                      <m:fPr>
                        <m:ctrlPr>
                          <a:rPr lang="en-US" altLang="ja-JP" sz="20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000" b="0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000" b="0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ja-JP" sz="2000" kern="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(</m:t>
                    </m:r>
                    <m:r>
                      <m:rPr>
                        <m:nor/>
                      </m:rPr>
                      <a:rPr lang="en-US" altLang="ja-JP" sz="2000" i="1" kern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HG丸ｺﾞｼｯｸM-PRO" panose="020F0600000000000000" pitchFamily="50" charset="-128"/>
                        <a:cs typeface="TSMath-Italic"/>
                      </a:rPr>
                      <m:t>x</m:t>
                    </m:r>
                    <m:r>
                      <m:rPr>
                        <m:nor/>
                      </m:rPr>
                      <a:rPr lang="ja-JP" altLang="ja-JP" sz="2000" kern="0" dirty="0">
                        <a:solidFill>
                          <a:srgbClr val="FF0000"/>
                        </a:solidFill>
                        <a:latin typeface="HG丸ｺﾞｼｯｸM-PRO" panose="020F0600000000000000" pitchFamily="50" charset="-128"/>
                        <a:ea typeface="ＭＳ 明朝" panose="02020609040205080304" pitchFamily="17" charset="-128"/>
                        <a:cs typeface="TSMath-Roman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000" kern="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10</m:t>
                    </m:r>
                    <m:r>
                      <m:rPr>
                        <m:nor/>
                      </m:rPr>
                      <a:rPr lang="en-US" altLang="ja-JP" sz="2000" baseline="3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ja-JP" sz="2000" kern="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)</m:t>
                    </m:r>
                    <m:r>
                      <m:rPr>
                        <m:nor/>
                      </m:rPr>
                      <a:rPr lang="ja-JP" altLang="en-US" sz="20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000" b="0" i="0" kern="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5</m:t>
                    </m:r>
                    <m:r>
                      <m:rPr>
                        <m:nor/>
                      </m:rPr>
                      <a:rPr lang="en-US" altLang="ja-JP" sz="2000" kern="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SMath-Roman"/>
                      </a:rPr>
                      <m:t>0</m:t>
                    </m:r>
                  </m:oMath>
                </a14:m>
                <a:endParaRPr lang="ja-JP" altLang="ja-JP" sz="2000" kern="100" dirty="0">
                  <a:solidFill>
                    <a:srgbClr val="FF0000"/>
                  </a:solidFill>
                  <a:effectLst/>
                  <a:latin typeface="+mn-ea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839" y="5470589"/>
                <a:ext cx="4802361" cy="584519"/>
              </a:xfrm>
              <a:prstGeom prst="rect">
                <a:avLst/>
              </a:prstGeom>
              <a:blipFill rotWithShape="1">
                <a:blip r:embed="rId7"/>
                <a:stretch>
                  <a:fillRect l="-1398" b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60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2" grpId="0"/>
      <p:bldP spid="23" grpId="0"/>
      <p:bldP spid="2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93775" y="260350"/>
            <a:ext cx="7499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①におけるこの関数のグラフは，図の放物線の実線部分である。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93775" y="4164347"/>
            <a:ext cx="6858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よって，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10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とき，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は最大値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50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をとる。</a:t>
            </a:r>
            <a:endParaRPr lang="ja-JP" altLang="ja-JP" sz="20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93776" y="4568829"/>
            <a:ext cx="7826696" cy="898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400"/>
              </a:lnSpc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すなわち，直角をはさむ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辺がともに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10cm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のとき面積の</a:t>
            </a:r>
            <a:r>
              <a:rPr lang="ja-JP" altLang="ja-JP" sz="2000" b="1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KakuStd-W5-Identity-H"/>
              </a:rPr>
              <a:t>最大値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50cm</a:t>
            </a:r>
            <a:r>
              <a:rPr lang="en-US" altLang="ja-JP" sz="2000" b="1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Bold"/>
              </a:rPr>
              <a:t>2</a:t>
            </a:r>
          </a:p>
          <a:p>
            <a:pPr algn="just">
              <a:lnSpc>
                <a:spcPts val="3400"/>
              </a:lnSpc>
              <a:spcAft>
                <a:spcPts val="0"/>
              </a:spcAft>
            </a:pP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をとる</a:t>
            </a: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。</a:t>
            </a:r>
            <a:endParaRPr lang="ja-JP" altLang="ja-JP" sz="20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06232"/>
            <a:ext cx="3060000" cy="32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135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921374"/>
            <a:ext cx="78420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グラフが点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0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を頂点とし，点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0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を通る放物線になるような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次関数を求めよ。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991095" y="1831661"/>
            <a:ext cx="45361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頂点が点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0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であるから，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求める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　　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と表される。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991095" y="3095974"/>
            <a:ext cx="45863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また，グラフが点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0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を通るから，①の式に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おいて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とき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99" y="3213352"/>
            <a:ext cx="2752372" cy="3384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99" y="3213352"/>
            <a:ext cx="2752372" cy="33840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99" y="3213352"/>
            <a:ext cx="2752372" cy="3384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699" y="3190194"/>
            <a:ext cx="2752372" cy="338400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55508" y="126876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７</a:t>
            </a:r>
          </a:p>
        </p:txBody>
      </p:sp>
      <p:sp>
        <p:nvSpPr>
          <p:cNvPr id="25" name="片側の 2 つの角を丸めた四角形 24"/>
          <p:cNvSpPr/>
          <p:nvPr/>
        </p:nvSpPr>
        <p:spPr>
          <a:xfrm rot="5400000">
            <a:off x="382685" y="783045"/>
            <a:ext cx="460800" cy="7200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6962" y="912213"/>
            <a:ext cx="109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例題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➍ ２次関数の決定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頂点に関する条件が与えられたとき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 -</a:t>
            </a:r>
            <a:r>
              <a:rPr lang="ja-JP" altLang="en-US" sz="1800" b="1" dirty="0">
                <a:solidFill>
                  <a:schemeClr val="tx1"/>
                </a:solidFill>
                <a:latin typeface="+mn-ea"/>
                <a:ea typeface="+mn-ea"/>
              </a:rPr>
              <a:t>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p.90)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313662" y="1896372"/>
            <a:ext cx="588262" cy="338554"/>
            <a:chOff x="395653" y="3203879"/>
            <a:chExt cx="588262" cy="338554"/>
          </a:xfrm>
        </p:grpSpPr>
        <p:sp>
          <p:nvSpPr>
            <p:cNvPr id="19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pic>
        <p:nvPicPr>
          <p:cNvPr id="34" name="図 33" descr="C:\Users\MAT002\Desktop\I-Std-Photo-161107\I-Std-091-0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5893" y="2564903"/>
            <a:ext cx="1908000" cy="30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テキスト ボックス 8"/>
          <p:cNvSpPr txBox="1">
            <a:spLocks noChangeArrowheads="1"/>
          </p:cNvSpPr>
          <p:nvPr/>
        </p:nvSpPr>
        <p:spPr bwMode="auto">
          <a:xfrm>
            <a:off x="991095" y="4347980"/>
            <a:ext cx="40596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+mj-ea"/>
              </a:rPr>
              <a:t>よって</a:t>
            </a:r>
            <a:endParaRPr lang="en-US" altLang="ja-JP" sz="2000" dirty="0">
              <a:latin typeface="+mj-ea"/>
            </a:endParaRPr>
          </a:p>
          <a:p>
            <a:pPr marL="1080000"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000" dirty="0">
              <a:latin typeface="+mj-ea"/>
              <a:ea typeface="+mj-ea"/>
            </a:endParaRPr>
          </a:p>
        </p:txBody>
      </p:sp>
      <p:sp>
        <p:nvSpPr>
          <p:cNvPr id="43" name="テキスト ボックス 8"/>
          <p:cNvSpPr txBox="1">
            <a:spLocks noChangeArrowheads="1"/>
          </p:cNvSpPr>
          <p:nvPr/>
        </p:nvSpPr>
        <p:spPr bwMode="auto">
          <a:xfrm>
            <a:off x="991095" y="5006451"/>
            <a:ext cx="40452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 smtClean="0">
                <a:latin typeface="+mj-ea"/>
              </a:rPr>
              <a:t>すなわち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000" dirty="0">
              <a:latin typeface="+mj-ea"/>
            </a:endParaRPr>
          </a:p>
        </p:txBody>
      </p:sp>
      <p:sp>
        <p:nvSpPr>
          <p:cNvPr id="44" name="テキスト ボックス 8"/>
          <p:cNvSpPr txBox="1">
            <a:spLocks noChangeArrowheads="1"/>
          </p:cNvSpPr>
          <p:nvPr/>
        </p:nvSpPr>
        <p:spPr bwMode="auto">
          <a:xfrm>
            <a:off x="991095" y="5745450"/>
            <a:ext cx="40452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+mj-ea"/>
              </a:rPr>
              <a:t>したがって，求める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+mj-ea"/>
              </a:rPr>
              <a:t>次関数は</a:t>
            </a:r>
            <a:endParaRPr lang="en-US" altLang="ja-JP" sz="2000" dirty="0">
              <a:latin typeface="+mj-ea"/>
            </a:endParaRPr>
          </a:p>
          <a:p>
            <a:pPr marL="1080000" eaLnBrk="1" hangingPunct="1">
              <a:defRPr/>
            </a:pP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000" dirty="0">
              <a:latin typeface="+mj-ea"/>
              <a:ea typeface="+mj-ea"/>
            </a:endParaRPr>
          </a:p>
        </p:txBody>
      </p:sp>
      <p:sp>
        <p:nvSpPr>
          <p:cNvPr id="45" name="テキスト ボックス 8"/>
          <p:cNvSpPr txBox="1">
            <a:spLocks noChangeArrowheads="1"/>
          </p:cNvSpPr>
          <p:nvPr/>
        </p:nvSpPr>
        <p:spPr bwMode="auto">
          <a:xfrm>
            <a:off x="991095" y="5373216"/>
            <a:ext cx="40452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+mj-ea"/>
              </a:rPr>
              <a:t>ゆえに　 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0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418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8" grpId="0"/>
      <p:bldP spid="42" grpId="0"/>
      <p:bldP spid="43" grpId="0"/>
      <p:bldP spid="44" grpId="0"/>
      <p:bldP spid="4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908332"/>
            <a:ext cx="78266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グラフが次の条件を満たす放物線になるような</a:t>
            </a:r>
            <a:r>
              <a:rPr lang="en-US" altLang="ja-JP" sz="24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➍ ２次関数の決定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頂点に関する条件が与えられたとき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ja-JP" sz="2000" b="1" dirty="0" smtClean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     </a:t>
            </a:r>
            <a:r>
              <a:rPr lang="en-US" altLang="ja-JP" sz="1600" b="1" dirty="0" smtClean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p.90)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0323" y="906577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0597" y="906145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19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6" name="テキスト ボックス 8"/>
          <p:cNvSpPr txBox="1">
            <a:spLocks noChangeArrowheads="1"/>
          </p:cNvSpPr>
          <p:nvPr/>
        </p:nvSpPr>
        <p:spPr bwMode="auto">
          <a:xfrm>
            <a:off x="993775" y="1794409"/>
            <a:ext cx="7826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頂点が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で，点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993775" y="2443748"/>
            <a:ext cx="7448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で，点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19)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1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8"/>
          <p:cNvSpPr txBox="1">
            <a:spLocks noChangeArrowheads="1"/>
          </p:cNvSpPr>
          <p:nvPr/>
        </p:nvSpPr>
        <p:spPr bwMode="auto">
          <a:xfrm>
            <a:off x="993775" y="260648"/>
            <a:ext cx="7826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頂点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で，点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1114931" y="4229390"/>
            <a:ext cx="5018385" cy="52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marL="432000" eaLnBrk="1" hangingPunct="1">
              <a:lnSpc>
                <a:spcPts val="3800"/>
              </a:lnSpc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　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4(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146756" y="836712"/>
            <a:ext cx="7898705" cy="1988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頂点が点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5)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であるから，求める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次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関数は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32000" indent="269240">
              <a:lnSpc>
                <a:spcPts val="3800"/>
              </a:lnSpc>
              <a:spcAft>
                <a:spcPts val="0"/>
              </a:spcAft>
            </a:pP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1)</a:t>
            </a:r>
            <a:r>
              <a:rPr lang="en-US" altLang="ja-JP" sz="24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5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……①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32000"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と表される。また，グラフが点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(1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11)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を通るから，</a:t>
            </a:r>
            <a:endParaRPr lang="en-US" altLang="ja-JP" sz="24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 marL="432000"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①の式において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とき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11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である。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37791" y="2794369"/>
            <a:ext cx="541464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4800"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11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(1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1)</a:t>
            </a:r>
            <a:r>
              <a:rPr lang="en-US" altLang="ja-JP" sz="24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5</a:t>
            </a:r>
            <a:endParaRPr lang="en-US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432000">
              <a:lnSpc>
                <a:spcPts val="38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16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432000">
              <a:lnSpc>
                <a:spcPts val="3800"/>
              </a:lnSpc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Italic"/>
              </a:rPr>
              <a:t>     　 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Italic"/>
              </a:rPr>
              <a:t> 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0" name="図 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250824" y="836712"/>
            <a:ext cx="4609208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800"/>
              </a:lnSpc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一般に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，関数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において，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の値とそれに対応する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の組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を座標とする点全体からなる図形を，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800"/>
              </a:lnSpc>
              <a:defRPr/>
            </a:pP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</a:t>
            </a: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いう。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04" y="1052736"/>
            <a:ext cx="4103976" cy="278189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504" y="1052736"/>
            <a:ext cx="4103976" cy="2781890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関数のグラフ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 　　　　　　　　　　　　　　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7" name="メモ 6"/>
          <p:cNvSpPr/>
          <p:nvPr/>
        </p:nvSpPr>
        <p:spPr>
          <a:xfrm>
            <a:off x="323528" y="2852936"/>
            <a:ext cx="4032448" cy="44846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79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8"/>
          <p:cNvSpPr txBox="1">
            <a:spLocks noChangeArrowheads="1"/>
          </p:cNvSpPr>
          <p:nvPr/>
        </p:nvSpPr>
        <p:spPr bwMode="auto">
          <a:xfrm>
            <a:off x="993775" y="260350"/>
            <a:ext cx="7448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</a:t>
            </a:r>
            <a:r>
              <a:rPr lang="ja-JP" altLang="ja-JP" sz="2400" kern="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で，点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19)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7" name="テキスト ボックス 8"/>
          <p:cNvSpPr txBox="1">
            <a:spLocks noChangeArrowheads="1"/>
          </p:cNvSpPr>
          <p:nvPr/>
        </p:nvSpPr>
        <p:spPr bwMode="auto">
          <a:xfrm>
            <a:off x="1137792" y="3930749"/>
            <a:ext cx="4904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marL="432000"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したがって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146756" y="764704"/>
            <a:ext cx="7898705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頂点が点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(2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1)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で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あるから，求める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次関数は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32000">
              <a:spcAft>
                <a:spcPts val="0"/>
              </a:spcAft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……②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marL="432000">
              <a:lnSpc>
                <a:spcPts val="38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と表される。また，グラフが点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ja-JP" altLang="ja-JP" sz="2400" kern="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400" kern="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19)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を通るから，②の式において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の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とき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19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で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ある。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137792" y="2572876"/>
            <a:ext cx="53419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ja-JP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19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2)</a:t>
            </a:r>
            <a:r>
              <a:rPr lang="en-US" altLang="ja-JP" sz="24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endParaRPr lang="en-US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7" name="図 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2401868" y="3027744"/>
            <a:ext cx="5341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269240">
              <a:spcAft>
                <a:spcPts val="0"/>
              </a:spcAft>
            </a:pP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9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18</a:t>
            </a:r>
            <a:endParaRPr lang="en-US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432000" indent="269240">
              <a:spcAft>
                <a:spcPts val="0"/>
              </a:spcAft>
            </a:pP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Italic"/>
              </a:rPr>
              <a:t> 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34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  <p:bldP spid="3" grpId="0"/>
      <p:bldP spid="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図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518" y="3774858"/>
            <a:ext cx="1771669" cy="2804962"/>
          </a:xfrm>
          <a:prstGeom prst="rect">
            <a:avLst/>
          </a:prstGeom>
        </p:spPr>
      </p:pic>
      <p:pic>
        <p:nvPicPr>
          <p:cNvPr id="59" name="図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94" y="3774858"/>
            <a:ext cx="2412000" cy="2804962"/>
          </a:xfrm>
          <a:prstGeom prst="rect">
            <a:avLst/>
          </a:prstGeom>
        </p:spPr>
      </p:pic>
      <p:pic>
        <p:nvPicPr>
          <p:cNvPr id="60" name="図 5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742" y="3774858"/>
            <a:ext cx="2124000" cy="2804961"/>
          </a:xfrm>
          <a:prstGeom prst="rect">
            <a:avLst/>
          </a:prstGeom>
        </p:spPr>
      </p:pic>
      <p:pic>
        <p:nvPicPr>
          <p:cNvPr id="61" name="図 60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494" y="3774858"/>
            <a:ext cx="2134800" cy="2804962"/>
          </a:xfrm>
          <a:prstGeom prst="rect">
            <a:avLst/>
          </a:prstGeom>
        </p:spPr>
      </p:pic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973828" y="2742313"/>
            <a:ext cx="4081975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1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グラフが点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を通るから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2100"/>
              </a:lnSpc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テキスト ボックス 8"/>
          <p:cNvSpPr txBox="1">
            <a:spLocks noChangeArrowheads="1"/>
          </p:cNvSpPr>
          <p:nvPr/>
        </p:nvSpPr>
        <p:spPr bwMode="auto">
          <a:xfrm>
            <a:off x="973828" y="3573016"/>
            <a:ext cx="4416519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1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また，グラフが点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を通るから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 eaLnBrk="1" hangingPunct="1">
              <a:lnSpc>
                <a:spcPts val="2100"/>
              </a:lnSpc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(0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ja-JP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8"/>
          <p:cNvSpPr txBox="1">
            <a:spLocks noChangeArrowheads="1"/>
          </p:cNvSpPr>
          <p:nvPr/>
        </p:nvSpPr>
        <p:spPr bwMode="auto">
          <a:xfrm>
            <a:off x="973828" y="3284984"/>
            <a:ext cx="3886204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1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すなわち　 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000" dirty="0">
              <a:latin typeface="+mj-ea"/>
            </a:endParaRPr>
          </a:p>
        </p:txBody>
      </p:sp>
      <p:sp>
        <p:nvSpPr>
          <p:cNvPr id="42" name="テキスト ボックス 8"/>
          <p:cNvSpPr txBox="1">
            <a:spLocks noChangeArrowheads="1"/>
          </p:cNvSpPr>
          <p:nvPr/>
        </p:nvSpPr>
        <p:spPr bwMode="auto">
          <a:xfrm>
            <a:off x="973828" y="4149080"/>
            <a:ext cx="3886204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1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すなわち　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endParaRPr lang="en-US" altLang="ja-JP" sz="2000" dirty="0">
              <a:latin typeface="+mj-ea"/>
            </a:endParaRP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993776" y="899297"/>
            <a:ext cx="7970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グラフが直線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を軸とし，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9)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を通る放物線になるような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次関数を求めよ。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テキスト ボックス 8"/>
          <p:cNvSpPr txBox="1">
            <a:spLocks noChangeArrowheads="1"/>
          </p:cNvSpPr>
          <p:nvPr/>
        </p:nvSpPr>
        <p:spPr bwMode="auto">
          <a:xfrm>
            <a:off x="973828" y="6399002"/>
            <a:ext cx="5614396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1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したがって，求める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000" dirty="0">
              <a:latin typeface="+mj-ea"/>
              <a:ea typeface="+mj-ea"/>
            </a:endParaRPr>
          </a:p>
        </p:txBody>
      </p:sp>
      <p:sp>
        <p:nvSpPr>
          <p:cNvPr id="32" name="テキスト ボックス 8"/>
          <p:cNvSpPr txBox="1">
            <a:spLocks noChangeArrowheads="1"/>
          </p:cNvSpPr>
          <p:nvPr/>
        </p:nvSpPr>
        <p:spPr bwMode="auto">
          <a:xfrm>
            <a:off x="989422" y="1772816"/>
            <a:ext cx="5238762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1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軸が直線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であるから，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求める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2100"/>
              </a:lnSpc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sz="2000" dirty="0" smtClean="0">
              <a:latin typeface="+mj-ea"/>
            </a:endParaRPr>
          </a:p>
          <a:p>
            <a:pPr eaLnBrk="1" hangingPunct="1">
              <a:lnSpc>
                <a:spcPts val="2100"/>
              </a:lnSpc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表される。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1331688" y="4705712"/>
            <a:ext cx="3502056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100"/>
              </a:lnSpc>
              <a:defRPr/>
            </a:pP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1331688" y="5084916"/>
            <a:ext cx="2848258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100"/>
              </a:lnSpc>
              <a:defRPr/>
            </a:pP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左中かっこ 25"/>
          <p:cNvSpPr/>
          <p:nvPr/>
        </p:nvSpPr>
        <p:spPr>
          <a:xfrm>
            <a:off x="1290112" y="4804297"/>
            <a:ext cx="144014" cy="611425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3" name="テキスト ボックス 8"/>
          <p:cNvSpPr txBox="1">
            <a:spLocks noChangeArrowheads="1"/>
          </p:cNvSpPr>
          <p:nvPr/>
        </p:nvSpPr>
        <p:spPr bwMode="auto">
          <a:xfrm>
            <a:off x="973828" y="4437112"/>
            <a:ext cx="1603532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1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57175" y="126876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</a:t>
            </a:r>
          </a:p>
        </p:txBody>
      </p:sp>
      <p:sp>
        <p:nvSpPr>
          <p:cNvPr id="36" name="片側の 2 つの角を丸めた四角形 35"/>
          <p:cNvSpPr/>
          <p:nvPr/>
        </p:nvSpPr>
        <p:spPr>
          <a:xfrm rot="5400000">
            <a:off x="384352" y="777928"/>
            <a:ext cx="460800" cy="7200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8629" y="907096"/>
            <a:ext cx="109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例題</a:t>
            </a:r>
          </a:p>
        </p:txBody>
      </p:sp>
      <p:sp>
        <p:nvSpPr>
          <p:cNvPr id="28" name="タイトル 1"/>
          <p:cNvSpPr txBox="1">
            <a:spLocks/>
          </p:cNvSpPr>
          <p:nvPr/>
        </p:nvSpPr>
        <p:spPr bwMode="auto">
          <a:xfrm>
            <a:off x="257175" y="84138"/>
            <a:ext cx="8635305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➍ ２次関数の決定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軸に関する条件が与えられたとき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 -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p.91)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313662" y="1791374"/>
            <a:ext cx="588262" cy="338554"/>
            <a:chOff x="395653" y="3203879"/>
            <a:chExt cx="588262" cy="338554"/>
          </a:xfrm>
        </p:grpSpPr>
        <p:sp>
          <p:nvSpPr>
            <p:cNvPr id="30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pic>
        <p:nvPicPr>
          <p:cNvPr id="45" name="図 44" descr="C:\Users\MAT002\Desktop\I-Std-Photo-161107\I-Std-091-01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0399" y="2176669"/>
            <a:ext cx="1779713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テキスト ボックス 8"/>
          <p:cNvSpPr txBox="1">
            <a:spLocks noChangeArrowheads="1"/>
          </p:cNvSpPr>
          <p:nvPr/>
        </p:nvSpPr>
        <p:spPr bwMode="auto">
          <a:xfrm>
            <a:off x="1068696" y="5475704"/>
            <a:ext cx="3886204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>
              <a:lnSpc>
                <a:spcPts val="2100"/>
              </a:lnSpc>
            </a:pPr>
            <a:r>
              <a:rPr lang="ja-JP" altLang="en-US" sz="2000" kern="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</a:t>
            </a:r>
            <a:r>
              <a:rPr lang="ja-JP" altLang="en-US" sz="2000" kern="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　　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en-US" altLang="ja-JP" sz="2000" kern="5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7" name="テキスト ボックス 8"/>
          <p:cNvSpPr txBox="1">
            <a:spLocks noChangeArrowheads="1"/>
          </p:cNvSpPr>
          <p:nvPr/>
        </p:nvSpPr>
        <p:spPr bwMode="auto">
          <a:xfrm>
            <a:off x="1068696" y="5763736"/>
            <a:ext cx="3886204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>
              <a:lnSpc>
                <a:spcPts val="2100"/>
              </a:lnSpc>
            </a:pPr>
            <a:r>
              <a:rPr lang="ja-JP" altLang="en-US" sz="2000" kern="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すなわち　　 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en-US" altLang="ja-JP" sz="2000" kern="5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8" name="テキスト ボックス 8"/>
          <p:cNvSpPr txBox="1">
            <a:spLocks noChangeArrowheads="1"/>
          </p:cNvSpPr>
          <p:nvPr/>
        </p:nvSpPr>
        <p:spPr bwMode="auto">
          <a:xfrm>
            <a:off x="1068696" y="5949280"/>
            <a:ext cx="4534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>
              <a:lnSpc>
                <a:spcPts val="3600"/>
              </a:lnSpc>
            </a:pPr>
            <a:r>
              <a:rPr lang="en-US" altLang="ja-JP" sz="2000" kern="5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</a:t>
            </a:r>
            <a:r>
              <a:rPr lang="ja-JP" altLang="en-US" sz="2000" kern="5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ja-JP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000" kern="5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57" name="図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230" y="3774858"/>
            <a:ext cx="1797957" cy="2804962"/>
          </a:xfrm>
          <a:prstGeom prst="rect">
            <a:avLst/>
          </a:prstGeom>
        </p:spPr>
      </p:pic>
      <p:sp>
        <p:nvSpPr>
          <p:cNvPr id="62" name="楕円 2"/>
          <p:cNvSpPr/>
          <p:nvPr/>
        </p:nvSpPr>
        <p:spPr>
          <a:xfrm>
            <a:off x="8013277" y="534372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517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4" grpId="0"/>
      <p:bldP spid="41" grpId="0"/>
      <p:bldP spid="42" grpId="0"/>
      <p:bldP spid="29" grpId="0"/>
      <p:bldP spid="32" grpId="0"/>
      <p:bldP spid="22" grpId="0"/>
      <p:bldP spid="24" grpId="0"/>
      <p:bldP spid="26" grpId="0" animBg="1"/>
      <p:bldP spid="33" grpId="0"/>
      <p:bldP spid="46" grpId="0"/>
      <p:bldP spid="47" grpId="0"/>
      <p:bldP spid="48" grpId="0"/>
      <p:bldP spid="6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906144"/>
            <a:ext cx="78266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グラフが次の条件を満たす放物線になるような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次関数を求めよ。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➍ ２次関数の決定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軸に関する条件が与えられたとき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ja-JP" sz="2000" b="1" dirty="0" smtClean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  <a:ea typeface="+mn-ea"/>
              </a:rPr>
              <a:t>     </a:t>
            </a:r>
            <a:r>
              <a:rPr lang="en-US" altLang="ja-JP" sz="1600" b="1" dirty="0" smtClean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p.91)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8712" y="906576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88986" y="906144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20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6" name="テキスト ボックス 8"/>
          <p:cNvSpPr txBox="1">
            <a:spLocks noChangeArrowheads="1"/>
          </p:cNvSpPr>
          <p:nvPr/>
        </p:nvSpPr>
        <p:spPr bwMode="auto">
          <a:xfrm>
            <a:off x="993775" y="1923138"/>
            <a:ext cx="782669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600"/>
              </a:lnSpc>
              <a:defRPr/>
            </a:pPr>
            <a:r>
              <a:rPr lang="en-US" altLang="ja-JP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軸が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997178" y="2499202"/>
            <a:ext cx="74481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頂点の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13)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(6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4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8"/>
          <p:cNvSpPr txBox="1">
            <a:spLocks noChangeArrowheads="1"/>
          </p:cNvSpPr>
          <p:nvPr/>
        </p:nvSpPr>
        <p:spPr bwMode="auto">
          <a:xfrm>
            <a:off x="993775" y="404664"/>
            <a:ext cx="7826697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600"/>
              </a:lnSpc>
              <a:defRPr/>
            </a:pPr>
            <a:r>
              <a:rPr lang="en-US" altLang="ja-JP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軸が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</a:t>
            </a:r>
            <a:r>
              <a:rPr lang="en-US" altLang="ja-JP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1532424" y="804774"/>
            <a:ext cx="6984776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軸が直線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あるから，求める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endParaRPr lang="en-US" altLang="ja-JP" sz="2200" i="1" dirty="0">
              <a:solidFill>
                <a:srgbClr val="FF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と表される。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32423" y="2160422"/>
            <a:ext cx="6840759" cy="93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グラフが点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(1</a:t>
            </a:r>
            <a:r>
              <a:rPr lang="ja-JP" altLang="ja-JP" sz="22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2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1)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通るから</a:t>
            </a:r>
            <a:endParaRPr lang="en-US" altLang="ja-JP" sz="22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en-US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　　　　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(1</a:t>
            </a:r>
            <a:r>
              <a:rPr lang="ja-JP" altLang="en-US" sz="22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2)</a:t>
            </a:r>
            <a:r>
              <a:rPr lang="en-US" altLang="ja-JP" sz="22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en-US" sz="22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q</a:t>
            </a:r>
            <a:endParaRPr lang="ja-JP" altLang="ja-JP" sz="22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532424" y="3010280"/>
            <a:ext cx="5904656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　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9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en-US" sz="22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q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ja-JP" altLang="en-US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　　　　　　　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…①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532424" y="3430567"/>
            <a:ext cx="5616623" cy="93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また，グラフが点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2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2)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通るから</a:t>
            </a:r>
            <a:endParaRPr lang="en-US" altLang="ja-JP" sz="22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en-US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　　</a:t>
            </a:r>
            <a:r>
              <a:rPr lang="ja-JP" altLang="en-US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　  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en-US" sz="22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2)</a:t>
            </a:r>
            <a:r>
              <a:rPr lang="en-US" altLang="ja-JP" sz="22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en-US" sz="22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q</a:t>
            </a:r>
            <a:endParaRPr lang="ja-JP" altLang="ja-JP" sz="22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532424" y="4354259"/>
            <a:ext cx="6408712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　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q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en-US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　　　　　　　　　　</a:t>
            </a:r>
            <a:r>
              <a:rPr lang="ja-JP" altLang="ja-JP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…②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532424" y="4941168"/>
                <a:ext cx="4104455" cy="477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2600"/>
                  </a:lnSpc>
                </a:pPr>
                <a:r>
                  <a:rPr lang="ja-JP" altLang="ja-JP" sz="2200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②を①に代入して</a:t>
                </a:r>
                <a:r>
                  <a:rPr lang="ja-JP" altLang="ja-JP" sz="2200" kern="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　</a:t>
                </a:r>
                <a:r>
                  <a:rPr lang="en-US" altLang="ja-JP" sz="2200" i="1" kern="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SMath-Italic"/>
                  </a:rPr>
                  <a:t>a</a:t>
                </a:r>
                <a:r>
                  <a:rPr lang="ja-JP" altLang="ja-JP" sz="2200" kern="0" dirty="0" smtClean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ＭＳ 明朝" panose="02020609040205080304" pitchFamily="17" charset="-128"/>
                    <a:cs typeface="TSMath-Roman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2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200" b="0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200" b="0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3</m:t>
                        </m:r>
                      </m:den>
                    </m:f>
                  </m:oMath>
                </a14:m>
                <a:endParaRPr lang="ja-JP" altLang="en-US" sz="22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424" y="4941168"/>
                <a:ext cx="4104455" cy="477759"/>
              </a:xfrm>
              <a:prstGeom prst="rect">
                <a:avLst/>
              </a:prstGeom>
              <a:blipFill rotWithShape="1">
                <a:blip r:embed="rId3"/>
                <a:stretch>
                  <a:fillRect l="-1780" t="-17949" b="-102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532424" y="5533037"/>
                <a:ext cx="6602000" cy="425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2600"/>
                  </a:lnSpc>
                  <a:spcAft>
                    <a:spcPts val="0"/>
                  </a:spcAft>
                </a:pPr>
                <a:r>
                  <a:rPr lang="ja-JP" altLang="ja-JP" sz="2200" kern="0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したがって，求める</a:t>
                </a:r>
                <a:r>
                  <a:rPr lang="en-US" altLang="ja-JP" sz="22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</a:rPr>
                  <a:t>2</a:t>
                </a:r>
                <a:r>
                  <a:rPr lang="ja-JP" altLang="ja-JP" sz="2200" kern="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SMath-Roman"/>
                  </a:rPr>
                  <a:t>次</a:t>
                </a:r>
                <a:r>
                  <a:rPr lang="ja-JP" altLang="ja-JP" sz="2200" kern="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関数</a:t>
                </a:r>
                <a:r>
                  <a:rPr lang="ja-JP" altLang="ja-JP" sz="2200" kern="0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は</a:t>
                </a:r>
                <a:r>
                  <a:rPr lang="ja-JP" altLang="en-US" sz="2200" kern="0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HiraMinPro-W3-Identity-H"/>
                  </a:rPr>
                  <a:t>　</a:t>
                </a:r>
                <a:r>
                  <a:rPr lang="en-US" altLang="ja-JP" sz="2200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ja-JP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200" b="1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ja-JP" altLang="ja-JP" sz="2200" b="1" kern="0" dirty="0" smtClean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ＭＳ 明朝" panose="02020609040205080304" pitchFamily="17" charset="-128"/>
                    <a:cs typeface="TSMath-Roman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200" b="1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2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200" b="1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US" altLang="ja-JP" sz="22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ja-JP" sz="2200" b="1" i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ja-JP" altLang="en-US" sz="22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2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2)</m:t>
                    </m:r>
                    <m:r>
                      <m:rPr>
                        <m:nor/>
                      </m:rPr>
                      <a:rPr lang="en-US" altLang="ja-JP" sz="2200" b="1" baseline="300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200" b="1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200" b="1" i="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ja-JP" altLang="ja-JP" sz="2200" b="1" kern="100" dirty="0">
                  <a:solidFill>
                    <a:srgbClr val="FF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424" y="5533037"/>
                <a:ext cx="6602000" cy="425758"/>
              </a:xfrm>
              <a:prstGeom prst="rect">
                <a:avLst/>
              </a:prstGeom>
              <a:blipFill rotWithShape="1">
                <a:blip r:embed="rId4"/>
                <a:stretch>
                  <a:fillRect l="-1108" t="-20290" b="-246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図 1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57232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8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4" grpId="0"/>
      <p:bldP spid="6" grpId="0"/>
      <p:bldP spid="7" grpId="0"/>
      <p:bldP spid="8" grpId="0"/>
      <p:bldP spid="1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8"/>
          <p:cNvSpPr txBox="1">
            <a:spLocks noChangeArrowheads="1"/>
          </p:cNvSpPr>
          <p:nvPr/>
        </p:nvSpPr>
        <p:spPr bwMode="auto">
          <a:xfrm>
            <a:off x="997178" y="268642"/>
            <a:ext cx="74481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頂点の</a:t>
            </a:r>
            <a:r>
              <a:rPr lang="en-US" altLang="ja-JP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13)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(6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1541338" y="764704"/>
            <a:ext cx="7423150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頂点の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座標が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であるから，求める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endParaRPr lang="en-US" altLang="ja-JP" sz="2200" i="1" dirty="0">
              <a:solidFill>
                <a:srgbClr val="FF0000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と表される。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2" name="図 2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72472" y="6021360"/>
            <a:ext cx="648000" cy="648000"/>
          </a:xfrm>
          <a:prstGeom prst="rect">
            <a:avLst/>
          </a:prstGeom>
        </p:spPr>
      </p:pic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541339" y="2134152"/>
            <a:ext cx="7423149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グラフが点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13)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を通るから，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endParaRPr lang="en-US" altLang="ja-JP" sz="22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541339" y="3616829"/>
            <a:ext cx="7423149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また，グラフが点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(6</a:t>
            </a:r>
            <a:r>
              <a:rPr lang="ja-JP" altLang="en-US" sz="22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</a:t>
            </a:r>
            <a:r>
              <a:rPr lang="ja-JP" altLang="en-US" sz="2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から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(6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endParaRPr lang="en-US" altLang="ja-JP" sz="220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541339" y="3081343"/>
            <a:ext cx="3156314" cy="491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　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25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en-US" sz="22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q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13</a:t>
            </a:r>
            <a:endParaRPr lang="ja-JP" altLang="ja-JP" sz="22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541339" y="4471416"/>
            <a:ext cx="3156314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　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9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en-US" sz="22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q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endParaRPr lang="ja-JP" altLang="ja-JP" sz="22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541338" y="4871526"/>
            <a:ext cx="1209617" cy="541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4721230" y="5261236"/>
            <a:ext cx="1157472" cy="47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4721230" y="5686513"/>
            <a:ext cx="1157472" cy="47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en-US" altLang="ja-JP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2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➁</a:t>
            </a:r>
            <a:endParaRPr lang="en-US" altLang="ja-JP" sz="2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左中かっこ 25"/>
          <p:cNvSpPr/>
          <p:nvPr/>
        </p:nvSpPr>
        <p:spPr>
          <a:xfrm>
            <a:off x="2195012" y="5427194"/>
            <a:ext cx="88962" cy="717435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7" name="正方形/長方形 26"/>
          <p:cNvSpPr/>
          <p:nvPr/>
        </p:nvSpPr>
        <p:spPr>
          <a:xfrm>
            <a:off x="2207774" y="5260423"/>
            <a:ext cx="3156314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25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en-US" sz="22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q</a:t>
            </a:r>
            <a:r>
              <a:rPr lang="ja-JP" altLang="ja-JP" sz="22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13</a:t>
            </a: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9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en-US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q</a:t>
            </a:r>
            <a:r>
              <a:rPr lang="ja-JP" altLang="ja-JP" sz="22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endParaRPr lang="en-US" altLang="ja-JP" sz="2200" kern="0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SMath-Roman"/>
            </a:endParaRPr>
          </a:p>
        </p:txBody>
      </p:sp>
    </p:spTree>
    <p:extLst>
      <p:ext uri="{BB962C8B-B14F-4D97-AF65-F5344CB8AC3E}">
        <p14:creationId xmlns:p14="http://schemas.microsoft.com/office/powerpoint/2010/main" val="2435320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24" grpId="0"/>
      <p:bldP spid="25" grpId="0"/>
      <p:bldP spid="26" grpId="0" animBg="1"/>
      <p:bldP spid="2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1325563" y="260350"/>
            <a:ext cx="2958367" cy="491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－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②より　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16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16</a:t>
            </a:r>
            <a:endParaRPr lang="ja-JP" altLang="ja-JP" sz="22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25502" y="777087"/>
            <a:ext cx="2454349" cy="491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　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endParaRPr lang="ja-JP" altLang="ja-JP" sz="22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325502" y="1326248"/>
            <a:ext cx="501012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①より　</a:t>
            </a:r>
            <a:r>
              <a:rPr lang="en-US" altLang="ja-JP" sz="22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q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13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2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25</a:t>
            </a:r>
            <a:r>
              <a:rPr lang="en-US" altLang="ja-JP" sz="22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</a:p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　　</a:t>
            </a:r>
            <a:r>
              <a:rPr lang="ja-JP" altLang="en-US" sz="22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 </a:t>
            </a:r>
            <a:r>
              <a:rPr lang="ja-JP" altLang="ja-JP" sz="22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13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25</a:t>
            </a:r>
            <a:r>
              <a:rPr lang="ja-JP" altLang="ja-JP" sz="22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12</a:t>
            </a:r>
            <a:endParaRPr lang="ja-JP" altLang="ja-JP" sz="22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325563" y="2276872"/>
            <a:ext cx="5190652" cy="47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Aft>
                <a:spcPts val="0"/>
              </a:spcAft>
            </a:pP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したがって，求める</a:t>
            </a:r>
            <a:r>
              <a:rPr lang="en-US" altLang="ja-JP" sz="22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次</a:t>
            </a:r>
            <a:r>
              <a:rPr lang="ja-JP" altLang="ja-JP" sz="22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関数は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152186" y="2793311"/>
            <a:ext cx="2109873" cy="4916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en-US" altLang="ja-JP" sz="22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2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(</a:t>
            </a:r>
            <a:r>
              <a:rPr lang="en-US" altLang="ja-JP" sz="22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2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3)</a:t>
            </a:r>
            <a:r>
              <a:rPr lang="en-US" altLang="ja-JP" sz="2200" b="1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Bold"/>
              </a:rPr>
              <a:t>2</a:t>
            </a:r>
            <a:r>
              <a:rPr lang="ja-JP" altLang="ja-JP" sz="22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2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12</a:t>
            </a:r>
            <a:endParaRPr lang="ja-JP" altLang="ja-JP" sz="22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1" name="図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8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76" y="1878469"/>
            <a:ext cx="3180704" cy="4439593"/>
          </a:xfrm>
          <a:prstGeom prst="rect">
            <a:avLst/>
          </a:prstGeom>
        </p:spPr>
      </p:pic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993775" y="903567"/>
            <a:ext cx="77546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Ａ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Ｂ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10)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Ｃ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を通る放物線になるような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テキスト ボックス 8"/>
          <p:cNvSpPr txBox="1">
            <a:spLocks noChangeArrowheads="1"/>
          </p:cNvSpPr>
          <p:nvPr/>
        </p:nvSpPr>
        <p:spPr bwMode="auto">
          <a:xfrm>
            <a:off x="993775" y="1825368"/>
            <a:ext cx="44548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求める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とする。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978739" y="2568094"/>
            <a:ext cx="47291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グラフが点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Ａ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 err="1">
                <a:latin typeface="+mj-ea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を通るから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・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978740" y="4678684"/>
            <a:ext cx="5102539" cy="1846660"/>
            <a:chOff x="978740" y="4678684"/>
            <a:chExt cx="4454834" cy="1846660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1376309" y="4678684"/>
              <a:ext cx="4006565" cy="1384995"/>
              <a:chOff x="586743" y="2775501"/>
              <a:chExt cx="4006565" cy="1384995"/>
            </a:xfrm>
          </p:grpSpPr>
          <p:sp>
            <p:nvSpPr>
              <p:cNvPr id="22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11985" y="2775501"/>
                <a:ext cx="38088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9</a:t>
                </a: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:r>
                  <a:rPr lang="en-US" altLang="ja-JP" sz="2400" dirty="0" smtClean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3</a:t>
                </a:r>
                <a:r>
                  <a:rPr lang="en-US" altLang="ja-JP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ja-JP" altLang="en-US" sz="2400" dirty="0" smtClean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400" dirty="0" smtClean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2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</a:t>
                </a:r>
                <a:r>
                  <a:rPr lang="en-US" altLang="ja-JP" sz="2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……</a:t>
                </a:r>
                <a:r>
                  <a:rPr lang="ja-JP" altLang="en-US" sz="2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①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24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11985" y="3237166"/>
                <a:ext cx="380881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ja-JP" altLang="en-US" sz="2400" dirty="0" smtClean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ja-JP" altLang="en-US" sz="2400" dirty="0" smtClean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＋</a:t>
                </a:r>
                <a:r>
                  <a:rPr lang="en-US" altLang="ja-JP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400" dirty="0" smtClean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10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 </a:t>
                </a:r>
                <a:r>
                  <a:rPr lang="en-US" altLang="ja-JP" sz="2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……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②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  <p:sp>
            <p:nvSpPr>
              <p:cNvPr id="26" name="左中かっこ 25"/>
              <p:cNvSpPr/>
              <p:nvPr/>
            </p:nvSpPr>
            <p:spPr>
              <a:xfrm>
                <a:off x="586743" y="2841415"/>
                <a:ext cx="178464" cy="1257234"/>
              </a:xfrm>
              <a:prstGeom prst="leftBrac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8"/>
              <p:cNvSpPr txBox="1">
                <a:spLocks noChangeArrowheads="1"/>
              </p:cNvSpPr>
              <p:nvPr/>
            </p:nvSpPr>
            <p:spPr bwMode="auto">
              <a:xfrm>
                <a:off x="711985" y="3698831"/>
                <a:ext cx="388132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en-US" altLang="ja-JP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ja-JP" altLang="en-US" sz="2400" dirty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400" dirty="0" smtClean="0"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5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</a:t>
                </a:r>
                <a:r>
                  <a:rPr lang="ja-JP" altLang="en-US" sz="2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  </a:t>
                </a:r>
                <a:r>
                  <a:rPr lang="en-US" altLang="ja-JP" sz="2400" dirty="0" smtClean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……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③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p:grpSp>
        <p:sp>
          <p:nvSpPr>
            <p:cNvPr id="35" name="テキスト ボックス 8"/>
            <p:cNvSpPr txBox="1">
              <a:spLocks noChangeArrowheads="1"/>
            </p:cNvSpPr>
            <p:nvPr/>
          </p:nvSpPr>
          <p:spPr bwMode="auto">
            <a:xfrm>
              <a:off x="978740" y="6063679"/>
              <a:ext cx="44548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ill Sans MT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lang="ja-JP" altLang="en-US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である。</a:t>
              </a:r>
              <a:endPara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29" name="テキスト ボックス 28"/>
          <p:cNvSpPr txBox="1"/>
          <p:nvPr/>
        </p:nvSpPr>
        <p:spPr>
          <a:xfrm>
            <a:off x="261163" y="126876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accent2">
                    <a:lumMod val="50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９</a:t>
            </a:r>
          </a:p>
        </p:txBody>
      </p:sp>
      <p:sp>
        <p:nvSpPr>
          <p:cNvPr id="33" name="片側の 2 つの角を丸めた四角形 32"/>
          <p:cNvSpPr/>
          <p:nvPr/>
        </p:nvSpPr>
        <p:spPr>
          <a:xfrm rot="5400000">
            <a:off x="388340" y="782588"/>
            <a:ext cx="460800" cy="720000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2617" y="911756"/>
            <a:ext cx="109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例題</a:t>
            </a:r>
          </a:p>
        </p:txBody>
      </p:sp>
      <p:sp>
        <p:nvSpPr>
          <p:cNvPr id="1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➍ ２次関数の決定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グラフ上の３点が与えられたとき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 -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p.92)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313662" y="1902312"/>
            <a:ext cx="588262" cy="338554"/>
            <a:chOff x="395653" y="3203879"/>
            <a:chExt cx="588262" cy="338554"/>
          </a:xfrm>
        </p:grpSpPr>
        <p:sp>
          <p:nvSpPr>
            <p:cNvPr id="20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1021842" y="3356992"/>
            <a:ext cx="4630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さらに，グラフが点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Ｂ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, 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10)</a:t>
            </a:r>
            <a:r>
              <a:rPr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Ｃ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5)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を通ることから，同様な式をつくって整理すると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86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8" grpId="0"/>
      <p:bldP spid="2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テキスト ボックス 8"/>
          <p:cNvSpPr txBox="1">
            <a:spLocks noChangeArrowheads="1"/>
          </p:cNvSpPr>
          <p:nvPr/>
        </p:nvSpPr>
        <p:spPr bwMode="auto">
          <a:xfrm>
            <a:off x="683568" y="3933056"/>
            <a:ext cx="79208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例題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9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の解における①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，②，③のように，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文字についての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次方程式を連立したもの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　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連立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元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方程式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いう。連立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元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次方程式を解くには，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つずつ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文字を消去していけばよい。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1325562" y="268014"/>
            <a:ext cx="6774902" cy="4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まず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，①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，②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を消去する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3" name="図 3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485" y="1486550"/>
            <a:ext cx="1800000" cy="37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660" y="400149"/>
            <a:ext cx="2160000" cy="2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1325562" y="736540"/>
            <a:ext cx="6774902" cy="4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①，③より　　　</a:t>
            </a:r>
            <a:r>
              <a:rPr lang="en-US" altLang="ja-JP" sz="24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b="1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b="1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325562" y="1205066"/>
            <a:ext cx="6774902" cy="4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　　　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325562" y="1685319"/>
            <a:ext cx="6774902" cy="4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②，③より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 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⑤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1325562" y="2153845"/>
            <a:ext cx="6774902" cy="502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④＋⑤より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すなわち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1325562" y="2622371"/>
            <a:ext cx="6774902" cy="4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⑤より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en-US" altLang="ja-JP" sz="2400" dirty="0">
              <a:latin typeface="+mn-ea"/>
            </a:endParaRP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1325562" y="3079571"/>
            <a:ext cx="6774902" cy="46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2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よって，求める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次関数は　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400" dirty="0">
              <a:latin typeface="+mj-ea"/>
            </a:endParaRPr>
          </a:p>
        </p:txBody>
      </p:sp>
      <p:sp>
        <p:nvSpPr>
          <p:cNvPr id="29" name="メモ 31"/>
          <p:cNvSpPr/>
          <p:nvPr/>
        </p:nvSpPr>
        <p:spPr>
          <a:xfrm>
            <a:off x="5015860" y="4380374"/>
            <a:ext cx="2808384" cy="34883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4776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7" grpId="0"/>
      <p:bldP spid="18" grpId="0"/>
      <p:bldP spid="19" grpId="0"/>
      <p:bldP spid="25" grpId="0"/>
      <p:bldP spid="27" grpId="0"/>
      <p:bldP spid="28" grpId="0"/>
      <p:bldP spid="29" grpId="0" animBg="1"/>
      <p:bldP spid="29" grpId="1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919486"/>
            <a:ext cx="78266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グラフが次の条件を満たす放物線になるような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707313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+mn-ea"/>
                <a:ea typeface="+mn-ea"/>
              </a:rPr>
              <a:t>➍ ２次関数の決定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グラフ上の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3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点が与えられたとき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 -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　　</a:t>
            </a:r>
            <a:r>
              <a:rPr lang="ja-JP" altLang="en-US" sz="1800" b="1" dirty="0">
                <a:solidFill>
                  <a:schemeClr val="tx1"/>
                </a:solidFill>
                <a:latin typeface="+mn-ea"/>
                <a:ea typeface="+mn-ea"/>
              </a:rPr>
              <a:t>    </a:t>
            </a:r>
            <a:r>
              <a:rPr lang="ja-JP" altLang="en-US" sz="1800" b="1" dirty="0" smtClean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p.92)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47814" y="90579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8088" y="905360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</a:t>
            </a:r>
            <a:r>
              <a: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21</a:t>
            </a:r>
            <a:endParaRPr kumimoji="1" lang="ja-JP" altLang="en-US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6" name="テキスト ボックス 8"/>
          <p:cNvSpPr txBox="1">
            <a:spLocks noChangeArrowheads="1"/>
          </p:cNvSpPr>
          <p:nvPr/>
        </p:nvSpPr>
        <p:spPr bwMode="auto">
          <a:xfrm>
            <a:off x="993775" y="1844824"/>
            <a:ext cx="7754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993775" y="2520617"/>
            <a:ext cx="78266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+mj-ea"/>
              </a:rPr>
              <a:t>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0)</a:t>
            </a:r>
            <a:r>
              <a:rPr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866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8"/>
          <p:cNvSpPr txBox="1">
            <a:spLocks noChangeArrowheads="1"/>
          </p:cNvSpPr>
          <p:nvPr/>
        </p:nvSpPr>
        <p:spPr bwMode="auto">
          <a:xfrm>
            <a:off x="993775" y="332656"/>
            <a:ext cx="77546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(3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7)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1812328" y="1868631"/>
            <a:ext cx="69363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　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400" i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  ……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en-US" altLang="ja-JP" sz="2400" i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 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左中かっこ 22"/>
          <p:cNvSpPr/>
          <p:nvPr/>
        </p:nvSpPr>
        <p:spPr>
          <a:xfrm>
            <a:off x="2149439" y="2033602"/>
            <a:ext cx="209745" cy="914207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78100" y="730290"/>
            <a:ext cx="7314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求める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次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関数を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ax</a:t>
            </a:r>
            <a:r>
              <a:rPr lang="en-US" altLang="ja-JP" sz="24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bx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とする。</a:t>
            </a:r>
            <a:endParaRPr lang="en-US" altLang="ja-JP" sz="2400" kern="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グラフが与えられた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(0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1)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(2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1)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(3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7)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を通るから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0" name="図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1578100" y="3075925"/>
            <a:ext cx="3930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①，②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b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0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b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0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578100" y="3855819"/>
            <a:ext cx="38579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①，③より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9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b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b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578100" y="4635713"/>
            <a:ext cx="62707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⑤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－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④より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④より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　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b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MBinary"/>
              </a:rPr>
              <a:t>×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578100" y="5487615"/>
            <a:ext cx="5082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　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y</a:t>
            </a:r>
            <a:r>
              <a:rPr lang="ja-JP" altLang="ja-JP" sz="24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Italic"/>
              </a:rPr>
              <a:t>＝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</a:t>
            </a:r>
            <a:r>
              <a:rPr lang="en-US" altLang="ja-JP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en-US" altLang="ja-JP" sz="2400" b="1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Bold"/>
              </a:rPr>
              <a:t>2</a:t>
            </a:r>
            <a:r>
              <a:rPr lang="ja-JP" altLang="ja-JP" sz="24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4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en-US" sz="2400" b="1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1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1" name="テキスト ボックス 8"/>
          <p:cNvSpPr txBox="1">
            <a:spLocks noChangeArrowheads="1"/>
          </p:cNvSpPr>
          <p:nvPr/>
        </p:nvSpPr>
        <p:spPr bwMode="auto">
          <a:xfrm>
            <a:off x="5606400" y="3445257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…④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8"/>
          <p:cNvSpPr txBox="1">
            <a:spLocks noChangeArrowheads="1"/>
          </p:cNvSpPr>
          <p:nvPr/>
        </p:nvSpPr>
        <p:spPr bwMode="auto">
          <a:xfrm>
            <a:off x="5606400" y="4183013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……⑤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8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200951" y="2594838"/>
            <a:ext cx="840349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が定義域のすべての値をとるとき，それに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応じて変数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がとる値の範囲を，この関数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　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値域</a:t>
            </a: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いう。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202372" y="836712"/>
            <a:ext cx="86166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において，変数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のとり得る値の範囲を，この関数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8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定義域</a:t>
            </a:r>
            <a:r>
              <a:rPr lang="ja-JP" altLang="en-US" sz="28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いう。とくに断らなければ，定義域は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を表す式が意味をもつような</a:t>
            </a:r>
            <a:r>
              <a:rPr lang="en-US" altLang="ja-JP" sz="2800" i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の値全体と考える。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メモ 19"/>
          <p:cNvSpPr/>
          <p:nvPr/>
        </p:nvSpPr>
        <p:spPr>
          <a:xfrm>
            <a:off x="7236296" y="3059065"/>
            <a:ext cx="1440160" cy="41465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メモ 12"/>
          <p:cNvSpPr/>
          <p:nvPr/>
        </p:nvSpPr>
        <p:spPr>
          <a:xfrm>
            <a:off x="2123728" y="1329994"/>
            <a:ext cx="1656184" cy="41465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1" name="正方形/長方形 10" hidden="1"/>
          <p:cNvSpPr/>
          <p:nvPr/>
        </p:nvSpPr>
        <p:spPr>
          <a:xfrm>
            <a:off x="33671" y="2872174"/>
            <a:ext cx="8930817" cy="36531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関数の定義域・値域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　　　　　　　　　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0803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1835696" y="1698322"/>
            <a:ext cx="32733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i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i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endParaRPr lang="en-US" altLang="ja-JP" sz="24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400" i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i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endParaRPr lang="en-US" altLang="ja-JP" sz="2400" i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400" i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i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631525" y="836712"/>
            <a:ext cx="7566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求める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次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関数を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ax</a:t>
            </a:r>
            <a:r>
              <a:rPr lang="en-US" altLang="ja-JP" sz="2400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bx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c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とする。グラフが与えられた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点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ja-JP" altLang="ja-JP" sz="2400" kern="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0)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(0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2)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(1</a:t>
            </a:r>
            <a:r>
              <a:rPr lang="ja-JP" altLang="ja-JP" sz="2400" kern="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，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3)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を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通るから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631525" y="2996952"/>
            <a:ext cx="46686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①，②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 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4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b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endParaRPr lang="ja-JP" altLang="ja-JP" sz="2400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 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b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1</a:t>
            </a:r>
            <a:r>
              <a:rPr lang="en-US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 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　　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631525" y="3770471"/>
            <a:ext cx="4380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+mn-ea"/>
                <a:ea typeface="+mn-ea"/>
                <a:cs typeface="HiraMinPro-W3-Identity-H"/>
              </a:rPr>
              <a:t>②，③</a:t>
            </a:r>
            <a:r>
              <a:rPr lang="ja-JP" altLang="ja-JP" sz="2400" kern="0" dirty="0">
                <a:solidFill>
                  <a:srgbClr val="FF0000"/>
                </a:solidFill>
                <a:latin typeface="+mj-ea"/>
                <a:ea typeface="+mj-ea"/>
                <a:cs typeface="HiraMinPro-W3-Identity-H"/>
              </a:rPr>
              <a:t>より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 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   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en-US" sz="2400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＋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b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5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631524" y="4243184"/>
            <a:ext cx="56047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④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＋</a:t>
            </a: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⑤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より　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 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HiraMinPro-W3-Identity-H"/>
              </a:rPr>
              <a:t>3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</a:t>
            </a:r>
          </a:p>
          <a:p>
            <a:pPr>
              <a:spcAft>
                <a:spcPts val="0"/>
              </a:spcAft>
            </a:pP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SMath-Roman"/>
              </a:rPr>
              <a:t>      　    　</a:t>
            </a:r>
            <a:r>
              <a:rPr lang="en-US" altLang="ja-JP" sz="2400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631525" y="5128105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⑤より　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b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5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a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5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2)</a:t>
            </a:r>
            <a:r>
              <a:rPr lang="ja-JP" altLang="ja-JP" sz="24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4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631525" y="559895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よって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　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y</a:t>
            </a:r>
            <a:r>
              <a:rPr lang="ja-JP" altLang="ja-JP" sz="24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＝－</a:t>
            </a:r>
            <a:r>
              <a:rPr lang="en-US" altLang="ja-JP" sz="24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</a:t>
            </a:r>
            <a:r>
              <a:rPr lang="en-US" altLang="ja-JP" sz="24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en-US" altLang="ja-JP" sz="2400" b="1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Bold"/>
              </a:rPr>
              <a:t>2</a:t>
            </a:r>
            <a:r>
              <a:rPr lang="ja-JP" altLang="ja-JP" sz="24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3</a:t>
            </a:r>
            <a:r>
              <a:rPr lang="en-US" altLang="ja-JP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en-US" sz="2400" b="1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400" b="1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</a:t>
            </a:r>
            <a:endParaRPr lang="ja-JP" altLang="ja-JP" sz="2400" b="1" kern="100" dirty="0">
              <a:solidFill>
                <a:srgbClr val="FF0000"/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3" name="図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1102174" y="347853"/>
            <a:ext cx="6638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+mj-ea"/>
              </a:rPr>
              <a:t>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(0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左中かっこ 13"/>
          <p:cNvSpPr/>
          <p:nvPr/>
        </p:nvSpPr>
        <p:spPr>
          <a:xfrm>
            <a:off x="2168107" y="1797902"/>
            <a:ext cx="209745" cy="1057269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5440757" y="3346105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</a:t>
            </a:r>
            <a:r>
              <a:rPr lang="ja-JP" altLang="ja-JP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…④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5440757" y="1670942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……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①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5440757" y="2037985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……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②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5440757" y="2445637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……</a:t>
            </a:r>
            <a:r>
              <a:rPr lang="ja-JP" altLang="en-US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③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5440757" y="3777290"/>
            <a:ext cx="1584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ja-JP" altLang="ja-JP" sz="24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……</a:t>
            </a:r>
            <a:r>
              <a:rPr lang="ja-JP" altLang="en-US" sz="24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⑤</a:t>
            </a:r>
            <a:endParaRPr lang="ja-JP" altLang="ja-JP" sz="24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738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  <p:bldP spid="5" grpId="0"/>
      <p:bldP spid="6" grpId="0"/>
      <p:bldP spid="7" grpId="0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参考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連立３元１次方程式の解法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                                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    </a:t>
            </a:r>
            <a:r>
              <a:rPr lang="en-US" altLang="ja-JP" sz="1600" b="1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p.93)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6" y="906049"/>
            <a:ext cx="5607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次の連立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元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000" dirty="0">
                <a:latin typeface="+mj-ea"/>
                <a:ea typeface="+mj-ea"/>
              </a:rPr>
              <a:t>次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方程式を解いてみよう。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162910" y="2920206"/>
            <a:ext cx="5785354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×3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　　　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11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　　　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⑤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次に，④，⑤を連立させて文字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を消去する。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⑤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×3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　　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26</a:t>
            </a:r>
          </a:p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⑥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⑥を④に代入して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の値を求めると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⑦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⑥，⑦を①に代入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して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値を求めると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したがって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1734708" y="1357358"/>
            <a:ext cx="45654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734708" y="1757468"/>
            <a:ext cx="45654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 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1741166" y="2163734"/>
            <a:ext cx="45590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 　　　 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左中かっこ 2"/>
          <p:cNvSpPr/>
          <p:nvPr/>
        </p:nvSpPr>
        <p:spPr>
          <a:xfrm>
            <a:off x="1613214" y="1432188"/>
            <a:ext cx="216024" cy="1060708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162910" y="2596842"/>
            <a:ext cx="54694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まず，文字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を消去する。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251632" y="909207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1592" y="90877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例１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512" y="3857826"/>
            <a:ext cx="2700000" cy="284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メモ 31"/>
          <p:cNvSpPr/>
          <p:nvPr/>
        </p:nvSpPr>
        <p:spPr>
          <a:xfrm>
            <a:off x="6516216" y="3981162"/>
            <a:ext cx="2376264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43" name="メモ 31"/>
          <p:cNvSpPr/>
          <p:nvPr/>
        </p:nvSpPr>
        <p:spPr>
          <a:xfrm>
            <a:off x="7524328" y="4329544"/>
            <a:ext cx="1368152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44" name="メモ 31"/>
          <p:cNvSpPr/>
          <p:nvPr/>
        </p:nvSpPr>
        <p:spPr>
          <a:xfrm>
            <a:off x="6516216" y="4653136"/>
            <a:ext cx="2376264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49" name="メモ 31"/>
          <p:cNvSpPr/>
          <p:nvPr/>
        </p:nvSpPr>
        <p:spPr>
          <a:xfrm>
            <a:off x="3573615" y="3046100"/>
            <a:ext cx="1440160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50" name="メモ 31"/>
          <p:cNvSpPr/>
          <p:nvPr/>
        </p:nvSpPr>
        <p:spPr>
          <a:xfrm>
            <a:off x="3573615" y="3411064"/>
            <a:ext cx="1440160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56" name="メモ 31"/>
          <p:cNvSpPr/>
          <p:nvPr/>
        </p:nvSpPr>
        <p:spPr>
          <a:xfrm>
            <a:off x="7308304" y="4991753"/>
            <a:ext cx="900100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57" name="メモ 31"/>
          <p:cNvSpPr/>
          <p:nvPr/>
        </p:nvSpPr>
        <p:spPr>
          <a:xfrm>
            <a:off x="6516216" y="5310233"/>
            <a:ext cx="2376264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60" name="メモ 31"/>
          <p:cNvSpPr/>
          <p:nvPr/>
        </p:nvSpPr>
        <p:spPr>
          <a:xfrm>
            <a:off x="3766779" y="4149080"/>
            <a:ext cx="1584176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61" name="メモ 31"/>
          <p:cNvSpPr/>
          <p:nvPr/>
        </p:nvSpPr>
        <p:spPr>
          <a:xfrm>
            <a:off x="3235089" y="4541000"/>
            <a:ext cx="914590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62" name="メモ 31"/>
          <p:cNvSpPr/>
          <p:nvPr/>
        </p:nvSpPr>
        <p:spPr>
          <a:xfrm>
            <a:off x="3235089" y="5335148"/>
            <a:ext cx="914590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65" name="メモ 31"/>
          <p:cNvSpPr/>
          <p:nvPr/>
        </p:nvSpPr>
        <p:spPr>
          <a:xfrm>
            <a:off x="7452320" y="5646008"/>
            <a:ext cx="1368152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66" name="メモ 31"/>
          <p:cNvSpPr/>
          <p:nvPr/>
        </p:nvSpPr>
        <p:spPr>
          <a:xfrm>
            <a:off x="6516216" y="5974360"/>
            <a:ext cx="2376264" cy="55098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67" name="メモ 31"/>
          <p:cNvSpPr/>
          <p:nvPr/>
        </p:nvSpPr>
        <p:spPr>
          <a:xfrm>
            <a:off x="3235089" y="6067752"/>
            <a:ext cx="672289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68" name="メモ 31"/>
          <p:cNvSpPr/>
          <p:nvPr/>
        </p:nvSpPr>
        <p:spPr>
          <a:xfrm>
            <a:off x="2709519" y="6460852"/>
            <a:ext cx="2376264" cy="288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0490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 animBg="1"/>
      <p:bldP spid="44" grpId="0" animBg="1"/>
      <p:bldP spid="49" grpId="0" animBg="1"/>
      <p:bldP spid="50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参考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連立３元１次方程式の解法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p.93)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6" y="910822"/>
            <a:ext cx="5648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次の連立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元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方程式を解け。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1773603" y="1512887"/>
            <a:ext cx="7158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1773603" y="1912997"/>
            <a:ext cx="70149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1780059" y="2319263"/>
            <a:ext cx="7184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17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左中かっこ 2"/>
          <p:cNvSpPr/>
          <p:nvPr/>
        </p:nvSpPr>
        <p:spPr>
          <a:xfrm>
            <a:off x="1652109" y="1587717"/>
            <a:ext cx="216024" cy="1060708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4" name="正方形/長方形 23"/>
          <p:cNvSpPr/>
          <p:nvPr/>
        </p:nvSpPr>
        <p:spPr>
          <a:xfrm>
            <a:off x="249178" y="90968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9452" y="909250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問１</a:t>
            </a:r>
          </a:p>
        </p:txBody>
      </p: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971600" y="1904865"/>
            <a:ext cx="794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1777457" y="2863984"/>
            <a:ext cx="6804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1777457" y="3264094"/>
            <a:ext cx="67009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1783916" y="3670360"/>
            <a:ext cx="6796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38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左中かっこ 27"/>
          <p:cNvSpPr/>
          <p:nvPr/>
        </p:nvSpPr>
        <p:spPr>
          <a:xfrm>
            <a:off x="1652109" y="2999774"/>
            <a:ext cx="216024" cy="1060708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9" name="テキスト ボックス 8"/>
          <p:cNvSpPr txBox="1">
            <a:spLocks noChangeArrowheads="1"/>
          </p:cNvSpPr>
          <p:nvPr/>
        </p:nvSpPr>
        <p:spPr bwMode="auto">
          <a:xfrm>
            <a:off x="971600" y="3271009"/>
            <a:ext cx="950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3816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640168" y="1412776"/>
            <a:ext cx="71699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×2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　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  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609269" y="4103083"/>
            <a:ext cx="7376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　　　　　　　　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 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⑦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1640167" y="1864619"/>
            <a:ext cx="70820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×3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③より　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1640167" y="3657860"/>
            <a:ext cx="5522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⑥を⑤に代入して　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1" name="テキスト ボックス 8"/>
          <p:cNvSpPr txBox="1">
            <a:spLocks noChangeArrowheads="1"/>
          </p:cNvSpPr>
          <p:nvPr/>
        </p:nvSpPr>
        <p:spPr bwMode="auto">
          <a:xfrm>
            <a:off x="1640167" y="2329845"/>
            <a:ext cx="71699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　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 　 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⑤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テキスト ボックス 8"/>
          <p:cNvSpPr txBox="1">
            <a:spLocks noChangeArrowheads="1"/>
          </p:cNvSpPr>
          <p:nvPr/>
        </p:nvSpPr>
        <p:spPr bwMode="auto">
          <a:xfrm>
            <a:off x="1640167" y="2776853"/>
            <a:ext cx="7612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⑤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×5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　　　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17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51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5" name="テキスト ボックス 8"/>
          <p:cNvSpPr txBox="1">
            <a:spLocks noChangeArrowheads="1"/>
          </p:cNvSpPr>
          <p:nvPr/>
        </p:nvSpPr>
        <p:spPr bwMode="auto">
          <a:xfrm>
            <a:off x="1640167" y="3195662"/>
            <a:ext cx="7529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　　　　　　　　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    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 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⑥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6" name="テキスト ボックス 8"/>
          <p:cNvSpPr txBox="1">
            <a:spLocks noChangeArrowheads="1"/>
          </p:cNvSpPr>
          <p:nvPr/>
        </p:nvSpPr>
        <p:spPr bwMode="auto">
          <a:xfrm>
            <a:off x="1640167" y="4581919"/>
            <a:ext cx="5522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⑥，⑦を②に代入して　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7" name="テキスト ボックス 8"/>
          <p:cNvSpPr txBox="1">
            <a:spLocks noChangeArrowheads="1"/>
          </p:cNvSpPr>
          <p:nvPr/>
        </p:nvSpPr>
        <p:spPr bwMode="auto">
          <a:xfrm>
            <a:off x="1609270" y="5020931"/>
            <a:ext cx="68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      　　     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8" name="テキスト ボックス 8"/>
          <p:cNvSpPr txBox="1">
            <a:spLocks noChangeArrowheads="1"/>
          </p:cNvSpPr>
          <p:nvPr/>
        </p:nvSpPr>
        <p:spPr bwMode="auto">
          <a:xfrm>
            <a:off x="1625094" y="5487615"/>
            <a:ext cx="6896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ゆえに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400" b="1" i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-5</a:t>
            </a:r>
            <a:endParaRPr lang="en-US" altLang="ja-JP" sz="24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1795152" y="147112"/>
            <a:ext cx="7158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　　　　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1795152" y="547222"/>
            <a:ext cx="39289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1801609" y="953488"/>
            <a:ext cx="385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17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左中かっこ 27"/>
          <p:cNvSpPr/>
          <p:nvPr/>
        </p:nvSpPr>
        <p:spPr>
          <a:xfrm>
            <a:off x="1673658" y="221942"/>
            <a:ext cx="216024" cy="1060708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9" name="テキスト ボックス 8"/>
          <p:cNvSpPr txBox="1">
            <a:spLocks noChangeArrowheads="1"/>
          </p:cNvSpPr>
          <p:nvPr/>
        </p:nvSpPr>
        <p:spPr bwMode="auto">
          <a:xfrm>
            <a:off x="971600" y="539090"/>
            <a:ext cx="794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(1)</a:t>
            </a:r>
          </a:p>
        </p:txBody>
      </p:sp>
      <p:pic>
        <p:nvPicPr>
          <p:cNvPr id="32" name="図 3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7365644" y="177770"/>
            <a:ext cx="1261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テキスト ボックス 8"/>
          <p:cNvSpPr txBox="1">
            <a:spLocks noChangeArrowheads="1"/>
          </p:cNvSpPr>
          <p:nvPr/>
        </p:nvSpPr>
        <p:spPr bwMode="auto">
          <a:xfrm>
            <a:off x="7365644" y="552108"/>
            <a:ext cx="1261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7365644" y="945506"/>
            <a:ext cx="1261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91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5" grpId="0"/>
      <p:bldP spid="31" grpId="0"/>
      <p:bldP spid="34" grpId="0"/>
      <p:bldP spid="35" grpId="0"/>
      <p:bldP spid="36" grpId="0"/>
      <p:bldP spid="37" grpId="0"/>
      <p:bldP spid="38" grpId="0"/>
      <p:bldP spid="19" grpId="0"/>
      <p:bldP spid="21" grpId="0"/>
      <p:bldP spid="2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1491873" y="1556792"/>
            <a:ext cx="6695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②より　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33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1460975" y="4293096"/>
            <a:ext cx="7503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　　　　　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　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⑦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テキスト ボックス 8"/>
          <p:cNvSpPr txBox="1">
            <a:spLocks noChangeArrowheads="1"/>
          </p:cNvSpPr>
          <p:nvPr/>
        </p:nvSpPr>
        <p:spPr bwMode="auto">
          <a:xfrm>
            <a:off x="1491872" y="2060848"/>
            <a:ext cx="7196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　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11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　 　　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1491873" y="3831431"/>
            <a:ext cx="5612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⑥を④に代入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して　　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11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4" name="テキスト ボックス 8"/>
          <p:cNvSpPr txBox="1">
            <a:spLocks noChangeArrowheads="1"/>
          </p:cNvSpPr>
          <p:nvPr/>
        </p:nvSpPr>
        <p:spPr bwMode="auto">
          <a:xfrm>
            <a:off x="1491872" y="2492896"/>
            <a:ext cx="71968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×3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</a:t>
            </a:r>
            <a:endParaRPr lang="en-US" altLang="ja-JP" sz="24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74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⑤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テキスト ボックス 8"/>
          <p:cNvSpPr txBox="1">
            <a:spLocks noChangeArrowheads="1"/>
          </p:cNvSpPr>
          <p:nvPr/>
        </p:nvSpPr>
        <p:spPr bwMode="auto">
          <a:xfrm>
            <a:off x="1491872" y="3356992"/>
            <a:ext cx="7196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×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⑤より　　　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　　　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⑥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6" name="テキスト ボックス 8"/>
          <p:cNvSpPr txBox="1">
            <a:spLocks noChangeArrowheads="1"/>
          </p:cNvSpPr>
          <p:nvPr/>
        </p:nvSpPr>
        <p:spPr bwMode="auto">
          <a:xfrm>
            <a:off x="1491873" y="4769708"/>
            <a:ext cx="5612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⑥，⑦を①に代入して　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7" name="テキスト ボックス 8"/>
          <p:cNvSpPr txBox="1">
            <a:spLocks noChangeArrowheads="1"/>
          </p:cNvSpPr>
          <p:nvPr/>
        </p:nvSpPr>
        <p:spPr bwMode="auto">
          <a:xfrm>
            <a:off x="1460975" y="5208720"/>
            <a:ext cx="7503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　　　　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8" name="テキスト ボックス 8"/>
          <p:cNvSpPr txBox="1">
            <a:spLocks noChangeArrowheads="1"/>
          </p:cNvSpPr>
          <p:nvPr/>
        </p:nvSpPr>
        <p:spPr bwMode="auto">
          <a:xfrm>
            <a:off x="1460975" y="5658526"/>
            <a:ext cx="75035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ゆえに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b="1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en-US" altLang="ja-JP" sz="2400" b="1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19" name="図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51436" y="5970388"/>
            <a:ext cx="648000" cy="749944"/>
          </a:xfrm>
          <a:prstGeom prst="rect">
            <a:avLst/>
          </a:prstGeom>
        </p:spPr>
      </p:pic>
      <p:sp>
        <p:nvSpPr>
          <p:cNvPr id="21" name="テキスト ボックス 8"/>
          <p:cNvSpPr txBox="1">
            <a:spLocks noChangeArrowheads="1"/>
          </p:cNvSpPr>
          <p:nvPr/>
        </p:nvSpPr>
        <p:spPr bwMode="auto">
          <a:xfrm>
            <a:off x="1779473" y="193883"/>
            <a:ext cx="2908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20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1779473" y="593993"/>
            <a:ext cx="2864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7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13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1785931" y="1000259"/>
            <a:ext cx="2905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38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左中かっこ 23"/>
          <p:cNvSpPr/>
          <p:nvPr/>
        </p:nvSpPr>
        <p:spPr>
          <a:xfrm>
            <a:off x="1654124" y="329673"/>
            <a:ext cx="216024" cy="1060708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/>
          </a:p>
        </p:txBody>
      </p:sp>
      <p:sp>
        <p:nvSpPr>
          <p:cNvPr id="26" name="テキスト ボックス 8"/>
          <p:cNvSpPr txBox="1">
            <a:spLocks noChangeArrowheads="1"/>
          </p:cNvSpPr>
          <p:nvPr/>
        </p:nvSpPr>
        <p:spPr bwMode="auto">
          <a:xfrm>
            <a:off x="971600" y="600908"/>
            <a:ext cx="9505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(2)</a:t>
            </a: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7365644" y="177770"/>
            <a:ext cx="1261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テキスト ボックス 8"/>
          <p:cNvSpPr txBox="1">
            <a:spLocks noChangeArrowheads="1"/>
          </p:cNvSpPr>
          <p:nvPr/>
        </p:nvSpPr>
        <p:spPr bwMode="auto">
          <a:xfrm>
            <a:off x="7365644" y="567348"/>
            <a:ext cx="1261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7365644" y="960746"/>
            <a:ext cx="1261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5557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5" grpId="0"/>
      <p:bldP spid="34" grpId="0"/>
      <p:bldP spid="35" grpId="0"/>
      <p:bldP spid="36" grpId="0"/>
      <p:bldP spid="37" grpId="0"/>
      <p:bldP spid="38" grpId="0"/>
      <p:bldP spid="17" grpId="0"/>
      <p:bldP spid="27" grpId="0"/>
      <p:bldP spid="2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参考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連立３元１次方程式の解法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p.93)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993775" y="908050"/>
            <a:ext cx="78266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6)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9)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(4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を通る放物線になるような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8"/>
          <p:cNvSpPr txBox="1">
            <a:spLocks noChangeArrowheads="1"/>
          </p:cNvSpPr>
          <p:nvPr/>
        </p:nvSpPr>
        <p:spPr bwMode="auto">
          <a:xfrm>
            <a:off x="966064" y="5982130"/>
            <a:ext cx="3941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　　　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1011783" y="5459838"/>
            <a:ext cx="4849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①より　　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40789" y="908207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1063" y="907775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問２</a:t>
            </a:r>
          </a:p>
        </p:txBody>
      </p:sp>
      <p:sp>
        <p:nvSpPr>
          <p:cNvPr id="34" name="テキスト ボックス 8"/>
          <p:cNvSpPr txBox="1">
            <a:spLocks noChangeArrowheads="1"/>
          </p:cNvSpPr>
          <p:nvPr/>
        </p:nvSpPr>
        <p:spPr bwMode="auto">
          <a:xfrm>
            <a:off x="1011783" y="4469962"/>
            <a:ext cx="6218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①より　　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endParaRPr lang="en-US" altLang="ja-JP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35" name="テキスト ボックス 8"/>
          <p:cNvSpPr txBox="1">
            <a:spLocks noChangeArrowheads="1"/>
          </p:cNvSpPr>
          <p:nvPr/>
        </p:nvSpPr>
        <p:spPr bwMode="auto">
          <a:xfrm>
            <a:off x="973683" y="4974018"/>
            <a:ext cx="7497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すなわち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　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973683" y="2202580"/>
            <a:ext cx="77138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グラフが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与えられた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6)</a:t>
            </a:r>
            <a:r>
              <a:rPr lang="ja-JP" altLang="en-US" sz="24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9)</a:t>
            </a:r>
            <a:r>
              <a:rPr lang="ja-JP" altLang="en-US" sz="24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(4</a:t>
            </a:r>
            <a:r>
              <a:rPr lang="ja-JP" altLang="en-US" sz="24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3)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を通るから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テキスト ボックス 8"/>
          <p:cNvSpPr txBox="1">
            <a:spLocks noChangeArrowheads="1"/>
          </p:cNvSpPr>
          <p:nvPr/>
        </p:nvSpPr>
        <p:spPr bwMode="auto">
          <a:xfrm>
            <a:off x="1034643" y="1772816"/>
            <a:ext cx="77138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求める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とする。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テキスト ボックス 8"/>
          <p:cNvSpPr txBox="1">
            <a:spLocks noChangeArrowheads="1"/>
          </p:cNvSpPr>
          <p:nvPr/>
        </p:nvSpPr>
        <p:spPr bwMode="auto">
          <a:xfrm>
            <a:off x="1664675" y="3102169"/>
            <a:ext cx="7053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　　　　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テキスト ボックス 8"/>
          <p:cNvSpPr txBox="1">
            <a:spLocks noChangeArrowheads="1"/>
          </p:cNvSpPr>
          <p:nvPr/>
        </p:nvSpPr>
        <p:spPr bwMode="auto">
          <a:xfrm>
            <a:off x="1664675" y="3502279"/>
            <a:ext cx="7053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　　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テキスト ボックス 8"/>
          <p:cNvSpPr txBox="1">
            <a:spLocks noChangeArrowheads="1"/>
          </p:cNvSpPr>
          <p:nvPr/>
        </p:nvSpPr>
        <p:spPr bwMode="auto">
          <a:xfrm>
            <a:off x="1671133" y="3908545"/>
            <a:ext cx="7098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　　　　　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③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1" name="左中かっこ 40"/>
          <p:cNvSpPr/>
          <p:nvPr/>
        </p:nvSpPr>
        <p:spPr>
          <a:xfrm>
            <a:off x="1543182" y="3245579"/>
            <a:ext cx="216024" cy="1060708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400">
              <a:solidFill>
                <a:srgbClr val="FF0000"/>
              </a:solidFill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6842348" y="5982130"/>
            <a:ext cx="1252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⑤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78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34" grpId="0"/>
      <p:bldP spid="35" grpId="0"/>
      <p:bldP spid="23" grpId="0"/>
      <p:bldP spid="32" grpId="0"/>
      <p:bldP spid="33" grpId="0"/>
      <p:bldP spid="39" grpId="0"/>
      <p:bldP spid="40" grpId="0"/>
      <p:bldP spid="41" grpId="0" animBg="1"/>
      <p:bldP spid="19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8"/>
          <p:cNvSpPr txBox="1">
            <a:spLocks noChangeArrowheads="1"/>
          </p:cNvSpPr>
          <p:nvPr/>
        </p:nvSpPr>
        <p:spPr bwMode="auto">
          <a:xfrm>
            <a:off x="979351" y="283508"/>
            <a:ext cx="5402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④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⑤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    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7" name="テキスト ボックス 8"/>
          <p:cNvSpPr txBox="1">
            <a:spLocks noChangeArrowheads="1"/>
          </p:cNvSpPr>
          <p:nvPr/>
        </p:nvSpPr>
        <p:spPr bwMode="auto">
          <a:xfrm>
            <a:off x="979351" y="908720"/>
            <a:ext cx="4456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      　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8" name="テキスト ボックス 8"/>
          <p:cNvSpPr txBox="1">
            <a:spLocks noChangeArrowheads="1"/>
          </p:cNvSpPr>
          <p:nvPr/>
        </p:nvSpPr>
        <p:spPr bwMode="auto">
          <a:xfrm>
            <a:off x="979351" y="4581128"/>
            <a:ext cx="7895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ゆえに　</a:t>
            </a:r>
            <a:r>
              <a:rPr lang="ja-JP" altLang="en-US" sz="2400" b="1" i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979351" y="1556792"/>
            <a:ext cx="6514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⑥を⑤に代入して     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979351" y="2257858"/>
            <a:ext cx="7895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      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979351" y="3007753"/>
            <a:ext cx="6514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⑥，⑦を①に代入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して　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1" name="テキスト ボックス 8"/>
          <p:cNvSpPr txBox="1">
            <a:spLocks noChangeArrowheads="1"/>
          </p:cNvSpPr>
          <p:nvPr/>
        </p:nvSpPr>
        <p:spPr bwMode="auto">
          <a:xfrm>
            <a:off x="979351" y="3708819"/>
            <a:ext cx="6480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   　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  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pic>
        <p:nvPicPr>
          <p:cNvPr id="9" name="図 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6827108" y="2257857"/>
            <a:ext cx="1222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⑦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テキスト ボックス 8"/>
          <p:cNvSpPr txBox="1">
            <a:spLocks noChangeArrowheads="1"/>
          </p:cNvSpPr>
          <p:nvPr/>
        </p:nvSpPr>
        <p:spPr bwMode="auto">
          <a:xfrm>
            <a:off x="6827108" y="908719"/>
            <a:ext cx="1222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⑥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396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22" grpId="0"/>
      <p:bldP spid="28" grpId="0"/>
      <p:bldP spid="30" grpId="0"/>
      <p:bldP spid="31" grpId="0"/>
      <p:bldP spid="10" grpId="0"/>
      <p:bldP spid="1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64" y="1433881"/>
            <a:ext cx="3960000" cy="394006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64" y="1433881"/>
            <a:ext cx="3960000" cy="394006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64" y="1433881"/>
            <a:ext cx="3960000" cy="394006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64" y="1433881"/>
            <a:ext cx="3960000" cy="394006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64" y="1433881"/>
            <a:ext cx="3960000" cy="394006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64" y="1433881"/>
            <a:ext cx="3960000" cy="3940067"/>
          </a:xfrm>
          <a:prstGeom prst="rect">
            <a:avLst/>
          </a:prstGeom>
        </p:spPr>
      </p:pic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参考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グラフの平行移動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                                        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p.94)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993775" y="908050"/>
            <a:ext cx="4874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　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　 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テキスト ボックス 8"/>
          <p:cNvSpPr txBox="1">
            <a:spLocks noChangeArrowheads="1"/>
          </p:cNvSpPr>
          <p:nvPr/>
        </p:nvSpPr>
        <p:spPr bwMode="auto">
          <a:xfrm>
            <a:off x="976155" y="1286762"/>
            <a:ext cx="394669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endParaRPr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  <a:p>
            <a:pPr eaLnBrk="1" hangingPunct="1">
              <a:defRPr/>
            </a:pP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だけ平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行移動した放物線をグラフとする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000" dirty="0">
                <a:latin typeface="+mj-ea"/>
                <a:ea typeface="+mj-ea"/>
              </a:rPr>
              <a:t>次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関数を求めてみよう。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テキスト ボックス 8"/>
          <p:cNvSpPr txBox="1">
            <a:spLocks noChangeArrowheads="1"/>
          </p:cNvSpPr>
          <p:nvPr/>
        </p:nvSpPr>
        <p:spPr bwMode="auto">
          <a:xfrm>
            <a:off x="976155" y="2935042"/>
            <a:ext cx="376259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①の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グラフは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28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28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より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 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頂点とする下に凸の放物線である。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944706" y="4310581"/>
            <a:ext cx="397814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8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この放物線を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軸方向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 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軸方向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 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だけ平行移動すると，その頂点は点 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と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なる。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944705" y="5419452"/>
            <a:ext cx="738037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28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また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の係数が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であるから，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2800"/>
              </a:lnSpc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求める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次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関数は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28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 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56456" y="90425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6416" y="90382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例１</a:t>
            </a:r>
          </a:p>
        </p:txBody>
      </p:sp>
      <p:sp>
        <p:nvSpPr>
          <p:cNvPr id="16" name="メモ 31"/>
          <p:cNvSpPr/>
          <p:nvPr/>
        </p:nvSpPr>
        <p:spPr>
          <a:xfrm>
            <a:off x="1430844" y="3302298"/>
            <a:ext cx="1878018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17" name="メモ 31"/>
          <p:cNvSpPr/>
          <p:nvPr/>
        </p:nvSpPr>
        <p:spPr>
          <a:xfrm>
            <a:off x="1799849" y="3662837"/>
            <a:ext cx="1278790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19" name="メモ 31"/>
          <p:cNvSpPr/>
          <p:nvPr/>
        </p:nvSpPr>
        <p:spPr>
          <a:xfrm>
            <a:off x="3783479" y="4367391"/>
            <a:ext cx="235106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20" name="メモ 31"/>
          <p:cNvSpPr/>
          <p:nvPr/>
        </p:nvSpPr>
        <p:spPr>
          <a:xfrm>
            <a:off x="1849822" y="4725877"/>
            <a:ext cx="576553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22" name="メモ 31"/>
          <p:cNvSpPr/>
          <p:nvPr/>
        </p:nvSpPr>
        <p:spPr>
          <a:xfrm>
            <a:off x="2589147" y="5064545"/>
            <a:ext cx="1243479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26" name="メモ 31"/>
          <p:cNvSpPr/>
          <p:nvPr/>
        </p:nvSpPr>
        <p:spPr>
          <a:xfrm>
            <a:off x="1416621" y="6172924"/>
            <a:ext cx="1873434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31" name="メモ 31"/>
          <p:cNvSpPr/>
          <p:nvPr/>
        </p:nvSpPr>
        <p:spPr>
          <a:xfrm>
            <a:off x="4404025" y="6172924"/>
            <a:ext cx="1695383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30" name="テキスト ボックス 8"/>
          <p:cNvSpPr txBox="1">
            <a:spLocks noChangeArrowheads="1"/>
          </p:cNvSpPr>
          <p:nvPr/>
        </p:nvSpPr>
        <p:spPr bwMode="auto">
          <a:xfrm>
            <a:off x="5109965" y="4721083"/>
            <a:ext cx="4701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-1</a:t>
            </a:r>
            <a:endParaRPr lang="en-US" altLang="ja-JP" sz="20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 flipH="1">
            <a:off x="5508104" y="4941168"/>
            <a:ext cx="115212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10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0.06546 0.0020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46 0.00208 L 0.06459 0.1736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856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8" presetClass="exit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2" grpId="0" animBg="1"/>
      <p:bldP spid="26" grpId="0" animBg="1"/>
      <p:bldP spid="3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参考　</a:t>
            </a:r>
            <a:r>
              <a:rPr lang="en-US" altLang="ja-JP" sz="20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- </a:t>
            </a:r>
            <a:r>
              <a:rPr lang="ja-JP" altLang="en-US" sz="20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グラフの平行移動 </a:t>
            </a:r>
            <a:r>
              <a:rPr lang="en-US" altLang="ja-JP" sz="2000" b="1" dirty="0" smtClean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-</a:t>
            </a:r>
            <a:r>
              <a:rPr lang="ja-JP" altLang="en-US" sz="2000" b="1" dirty="0" smtClean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　　　　　　　　　　　　　　　　　　　　　　</a:t>
            </a:r>
            <a:r>
              <a:rPr lang="en-US" altLang="ja-JP" sz="1600" b="1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p.94)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395288" y="836712"/>
            <a:ext cx="8425184" cy="36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一般に，関数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</a:t>
            </a:r>
            <a:r>
              <a:rPr lang="ja-JP" altLang="en-US" sz="24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軸方向に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q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だけ平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行移動したグラフの関数は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に置き換えた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 eaLnBrk="1" hangingPunct="1">
              <a:lnSpc>
                <a:spcPts val="3500"/>
              </a:lnSpc>
              <a:defRPr/>
            </a:pP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すなわち　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ja-JP" sz="24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において，①で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に，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に置き換えると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すなわち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endParaRPr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となり，➁が得られる。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メモ 31"/>
          <p:cNvSpPr/>
          <p:nvPr/>
        </p:nvSpPr>
        <p:spPr>
          <a:xfrm>
            <a:off x="1547664" y="2276872"/>
            <a:ext cx="2232248" cy="40137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5" name="メモ 31"/>
          <p:cNvSpPr/>
          <p:nvPr/>
        </p:nvSpPr>
        <p:spPr>
          <a:xfrm>
            <a:off x="5364088" y="2276872"/>
            <a:ext cx="2376264" cy="40137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109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249178" y="916596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9452" y="916164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問１</a:t>
            </a:r>
          </a:p>
        </p:txBody>
      </p:sp>
      <p:sp>
        <p:nvSpPr>
          <p:cNvPr id="32" name="テキスト ボックス 8"/>
          <p:cNvSpPr txBox="1">
            <a:spLocks noChangeArrowheads="1"/>
          </p:cNvSpPr>
          <p:nvPr/>
        </p:nvSpPr>
        <p:spPr bwMode="auto">
          <a:xfrm>
            <a:off x="993775" y="2282367"/>
            <a:ext cx="7754937" cy="92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ja-JP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グラフ</a:t>
            </a:r>
            <a:r>
              <a:rPr lang="ja-JP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軸方向に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軸方向</a:t>
            </a:r>
            <a:r>
              <a:rPr lang="ja-JP" altLang="ja-JP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だけ</a:t>
            </a:r>
            <a:r>
              <a:rPr lang="ja-JP" altLang="ja-JP" sz="24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平</a:t>
            </a:r>
            <a:r>
              <a:rPr lang="ja-JP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行移動した放物線をグラフとする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</a:t>
            </a:r>
            <a:endParaRPr lang="en-US" altLang="ja-JP" sz="24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lvl="0" eaLnBrk="1" hangingPunct="1">
              <a:defRPr/>
            </a:pPr>
            <a:r>
              <a:rPr lang="ja-JP" altLang="en-US" sz="2800" b="1" dirty="0" smtClean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参考</a:t>
            </a:r>
            <a:r>
              <a:rPr lang="ja-JP" altLang="en-US" sz="28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</a:rPr>
              <a:t>　</a:t>
            </a:r>
            <a:r>
              <a:rPr lang="en-US" altLang="ja-JP" sz="2000" b="1" dirty="0" smtClean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- </a:t>
            </a:r>
            <a:r>
              <a:rPr lang="ja-JP" altLang="en-US" sz="20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グラフの平行移動 </a:t>
            </a:r>
            <a:r>
              <a:rPr lang="en-US" altLang="ja-JP" sz="20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-</a:t>
            </a:r>
            <a:r>
              <a:rPr lang="ja-JP" altLang="en-US" sz="20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　　　　　　　　　　　　　　　　　　　　　　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/>
                <a:ea typeface="ＭＳ Ｐゴシック" pitchFamily="50" charset="-128"/>
                <a:cs typeface="+mn-cs"/>
              </a:rPr>
              <a:t>(</a:t>
            </a:r>
            <a:r>
              <a:rPr lang="ja-JP" altLang="en-US" sz="1600" b="1" dirty="0">
                <a:solidFill>
                  <a:prstClr val="black"/>
                </a:solidFill>
                <a:latin typeface="ＭＳ Ｐゴシック"/>
                <a:ea typeface="ＭＳ Ｐゴシック" pitchFamily="50" charset="-128"/>
                <a:cs typeface="+mn-cs"/>
              </a:rPr>
              <a:t>教科書 </a:t>
            </a:r>
            <a:r>
              <a:rPr lang="en-US" altLang="ja-JP" sz="1600" b="1" dirty="0">
                <a:solidFill>
                  <a:prstClr val="black"/>
                </a:solidFill>
                <a:latin typeface="ＭＳ Ｐゴシック"/>
                <a:ea typeface="ＭＳ Ｐゴシック" pitchFamily="50" charset="-128"/>
                <a:cs typeface="+mn-cs"/>
              </a:rPr>
              <a:t>p.94)</a:t>
            </a:r>
            <a:endParaRPr lang="ja-JP" altLang="en-US" sz="1600" b="1" dirty="0">
              <a:solidFill>
                <a:prstClr val="black"/>
              </a:solidFill>
              <a:latin typeface="ＭＳ Ｐゴシック"/>
              <a:ea typeface="ＭＳ Ｐゴシック" pitchFamily="50" charset="-128"/>
              <a:cs typeface="+mn-cs"/>
            </a:endParaRPr>
          </a:p>
        </p:txBody>
      </p:sp>
      <p:sp>
        <p:nvSpPr>
          <p:cNvPr id="19" name="テキスト ボックス 8"/>
          <p:cNvSpPr txBox="1">
            <a:spLocks noChangeArrowheads="1"/>
          </p:cNvSpPr>
          <p:nvPr/>
        </p:nvSpPr>
        <p:spPr bwMode="auto">
          <a:xfrm>
            <a:off x="1409268" y="3245799"/>
            <a:ext cx="6367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400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2" name="テキスト ボックス 8"/>
          <p:cNvSpPr txBox="1">
            <a:spLocks noChangeArrowheads="1"/>
          </p:cNvSpPr>
          <p:nvPr/>
        </p:nvSpPr>
        <p:spPr bwMode="auto">
          <a:xfrm>
            <a:off x="993775" y="3749855"/>
            <a:ext cx="6746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　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="1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10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27</a:t>
            </a:r>
            <a:endParaRPr lang="en-US" altLang="ja-JP" sz="2400" b="1" dirty="0">
              <a:solidFill>
                <a:srgbClr val="FF0000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93776" y="875828"/>
            <a:ext cx="7754937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spcAft>
                <a:spcPts val="0"/>
              </a:spcAft>
            </a:pP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のグラフを</a:t>
            </a:r>
            <a:r>
              <a:rPr lang="en-US" altLang="ja-JP" sz="24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軸方向に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軸方向</a:t>
            </a:r>
            <a:r>
              <a:rPr lang="ja-JP" altLang="ja-JP" sz="2400" kern="1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ja-JP" sz="2400" kern="1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だけ</a:t>
            </a:r>
            <a:r>
              <a:rPr lang="ja-JP" altLang="ja-JP" sz="2400" kern="1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平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行移動した放物線をグラフとする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4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次関数を求めよ。</a:t>
            </a:r>
            <a:endParaRPr lang="ja-JP" altLang="ja-JP" sz="24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9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99" y="2277272"/>
            <a:ext cx="2548219" cy="3600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999" y="2277272"/>
            <a:ext cx="2548219" cy="3600000"/>
          </a:xfrm>
          <a:prstGeom prst="rect">
            <a:avLst/>
          </a:prstGeom>
        </p:spPr>
      </p:pic>
      <p:sp>
        <p:nvSpPr>
          <p:cNvPr id="10" name="テキスト ボックス 8"/>
          <p:cNvSpPr txBox="1">
            <a:spLocks noChangeArrowheads="1"/>
          </p:cNvSpPr>
          <p:nvPr/>
        </p:nvSpPr>
        <p:spPr bwMode="auto">
          <a:xfrm>
            <a:off x="993775" y="840398"/>
            <a:ext cx="768268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のグラフは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点 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0</a:t>
            </a:r>
            <a:r>
              <a:rPr lang="ja-JP" altLang="en-US" sz="28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を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通り，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傾き 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直線である。この関数の定義域をすべての実数としたとき，値域はすべての実数である。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993775" y="2706021"/>
            <a:ext cx="473035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また，この関数の定義域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endParaRPr lang="en-US" altLang="ja-JP" sz="28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としたとき，値域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8"/>
          <p:cNvSpPr txBox="1">
            <a:spLocks noChangeArrowheads="1"/>
          </p:cNvSpPr>
          <p:nvPr/>
        </p:nvSpPr>
        <p:spPr bwMode="auto">
          <a:xfrm>
            <a:off x="993775" y="4131077"/>
            <a:ext cx="418825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≦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</a:p>
          <a:p>
            <a:pPr eaLnBrk="1" hangingPunct="1"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例２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➊ 関数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関数の定義域・値域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　　　　　　　　　　　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p.73)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9" name="メモ 18"/>
          <p:cNvSpPr/>
          <p:nvPr/>
        </p:nvSpPr>
        <p:spPr>
          <a:xfrm>
            <a:off x="5364088" y="873981"/>
            <a:ext cx="1314584" cy="44846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5" name="メモ 18"/>
          <p:cNvSpPr/>
          <p:nvPr/>
        </p:nvSpPr>
        <p:spPr>
          <a:xfrm>
            <a:off x="1460417" y="1322448"/>
            <a:ext cx="504056" cy="44846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4" name="メモ 18"/>
          <p:cNvSpPr/>
          <p:nvPr/>
        </p:nvSpPr>
        <p:spPr>
          <a:xfrm>
            <a:off x="2411760" y="4162437"/>
            <a:ext cx="1584176" cy="448467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6200245" y="2277272"/>
            <a:ext cx="2548219" cy="3600000"/>
            <a:chOff x="6200245" y="2277272"/>
            <a:chExt cx="2548219" cy="3600000"/>
          </a:xfrm>
        </p:grpSpPr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0245" y="2277272"/>
              <a:ext cx="2548219" cy="3600000"/>
            </a:xfrm>
            <a:prstGeom prst="rect">
              <a:avLst/>
            </a:prstGeom>
          </p:spPr>
        </p:pic>
        <p:sp>
          <p:nvSpPr>
            <p:cNvPr id="28" name="正方形/長方形 27"/>
            <p:cNvSpPr/>
            <p:nvPr/>
          </p:nvSpPr>
          <p:spPr>
            <a:xfrm>
              <a:off x="6434048" y="4478889"/>
              <a:ext cx="24462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b="1" dirty="0" smtClean="0">
                  <a:solidFill>
                    <a:srgbClr val="FF66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rPr>
                <a:t>3</a:t>
              </a:r>
              <a:endParaRPr lang="ja-JP" altLang="en-US" sz="2200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75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1614"/>
            <a:ext cx="3600000" cy="475369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1614"/>
            <a:ext cx="3600000" cy="47536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1614"/>
            <a:ext cx="3600000" cy="4753690"/>
          </a:xfrm>
          <a:prstGeom prst="rect">
            <a:avLst/>
          </a:prstGeom>
        </p:spPr>
      </p:pic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参考</a:t>
            </a:r>
            <a:r>
              <a:rPr lang="ja-JP" altLang="en-US" sz="28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</a:rPr>
              <a:t>　</a:t>
            </a:r>
            <a:r>
              <a:rPr lang="en-US" altLang="ja-JP" sz="20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グラフの対称移動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                                            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p.95)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テキスト ボックス 8"/>
          <p:cNvSpPr txBox="1">
            <a:spLocks noChangeArrowheads="1"/>
          </p:cNvSpPr>
          <p:nvPr/>
        </p:nvSpPr>
        <p:spPr bwMode="auto">
          <a:xfrm>
            <a:off x="993775" y="868650"/>
            <a:ext cx="487436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関数　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に関して対称移動した放物線をグラフとする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次関数を求めてみよう。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テキスト ボックス 8"/>
          <p:cNvSpPr txBox="1">
            <a:spLocks noChangeArrowheads="1"/>
          </p:cNvSpPr>
          <p:nvPr/>
        </p:nvSpPr>
        <p:spPr bwMode="auto">
          <a:xfrm>
            <a:off x="993775" y="2446967"/>
            <a:ext cx="422629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①の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グラフは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 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000" dirty="0" err="1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頂点とする下に凸の放物線である。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テキスト ボックス 8"/>
          <p:cNvSpPr txBox="1">
            <a:spLocks noChangeArrowheads="1"/>
          </p:cNvSpPr>
          <p:nvPr/>
        </p:nvSpPr>
        <p:spPr bwMode="auto">
          <a:xfrm>
            <a:off x="993775" y="3255843"/>
            <a:ext cx="422629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この放物線を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軸に関して対称移動するとその頂点は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点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000" dirty="0" err="1">
                <a:latin typeface="+mn-ea"/>
                <a:ea typeface="+mn-ea"/>
                <a:cs typeface="Times New Roman" panose="02020603050405020304" pitchFamily="18" charset="0"/>
              </a:rPr>
              <a:t>，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 となり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，上に凸の放物線となる。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テキスト ボックス 8"/>
          <p:cNvSpPr txBox="1">
            <a:spLocks noChangeArrowheads="1"/>
          </p:cNvSpPr>
          <p:nvPr/>
        </p:nvSpPr>
        <p:spPr bwMode="auto">
          <a:xfrm>
            <a:off x="993775" y="4834160"/>
            <a:ext cx="408228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よって，求める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0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すなわち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eaLnBrk="1" hangingPunct="1">
              <a:lnSpc>
                <a:spcPts val="3000"/>
              </a:lnSpc>
              <a:defRPr/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0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</a:t>
            </a:r>
            <a:r>
              <a:rPr lang="en-US" altLang="ja-JP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1614"/>
            <a:ext cx="3600000" cy="475369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1614"/>
            <a:ext cx="3600000" cy="4753690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248067" y="901967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48027" y="901535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例１</a:t>
            </a: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11614"/>
            <a:ext cx="3600000" cy="4753690"/>
          </a:xfrm>
          <a:prstGeom prst="rect">
            <a:avLst/>
          </a:prstGeom>
        </p:spPr>
      </p:pic>
      <p:sp>
        <p:nvSpPr>
          <p:cNvPr id="38" name="メモ 31"/>
          <p:cNvSpPr/>
          <p:nvPr/>
        </p:nvSpPr>
        <p:spPr>
          <a:xfrm>
            <a:off x="2850657" y="2527405"/>
            <a:ext cx="1146050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39" name="メモ 31"/>
          <p:cNvSpPr/>
          <p:nvPr/>
        </p:nvSpPr>
        <p:spPr>
          <a:xfrm>
            <a:off x="1044379" y="4078036"/>
            <a:ext cx="1363123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40" name="メモ 31"/>
          <p:cNvSpPr/>
          <p:nvPr/>
        </p:nvSpPr>
        <p:spPr>
          <a:xfrm>
            <a:off x="1537348" y="5295723"/>
            <a:ext cx="1954532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20" name="メモ 31"/>
          <p:cNvSpPr/>
          <p:nvPr/>
        </p:nvSpPr>
        <p:spPr>
          <a:xfrm>
            <a:off x="1537348" y="6074599"/>
            <a:ext cx="1954532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20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8171 L 1.66667E-6 -7.40741E-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1.66667E-6 0.08519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259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20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8"/>
          <p:cNvSpPr txBox="1">
            <a:spLocks noChangeArrowheads="1"/>
          </p:cNvSpPr>
          <p:nvPr/>
        </p:nvSpPr>
        <p:spPr bwMode="auto">
          <a:xfrm>
            <a:off x="300669" y="868650"/>
            <a:ext cx="8353176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一般に，関数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軸に関して対称移動したグラフの関数は，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に置き換えた</a:t>
            </a:r>
            <a:endParaRPr lang="en-US" altLang="ja-JP" sz="2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 eaLnBrk="1" hangingPunct="1">
              <a:lnSpc>
                <a:spcPts val="3500"/>
              </a:lnSpc>
              <a:defRPr/>
            </a:pP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すなわち</a:t>
            </a:r>
            <a:r>
              <a:rPr lang="ja-JP" altLang="en-US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ja-JP" sz="2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において，①で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r>
            <a:r>
              <a:rPr lang="ja-JP" altLang="en-US" sz="24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にに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置き換えると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すなわち　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となり，②が得られる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ja-JP" altLang="en-US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1" name="正方形/長方形 30" hidden="1"/>
          <p:cNvSpPr/>
          <p:nvPr/>
        </p:nvSpPr>
        <p:spPr>
          <a:xfrm>
            <a:off x="305651" y="1333825"/>
            <a:ext cx="8784976" cy="473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 hidden="1"/>
          <p:cNvSpPr/>
          <p:nvPr/>
        </p:nvSpPr>
        <p:spPr>
          <a:xfrm>
            <a:off x="254347" y="1883219"/>
            <a:ext cx="8784976" cy="473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正方形/長方形 33" hidden="1"/>
          <p:cNvSpPr/>
          <p:nvPr/>
        </p:nvSpPr>
        <p:spPr>
          <a:xfrm>
            <a:off x="254347" y="2370644"/>
            <a:ext cx="8784976" cy="1346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8"/>
          <p:cNvSpPr txBox="1">
            <a:spLocks noChangeArrowheads="1"/>
          </p:cNvSpPr>
          <p:nvPr/>
        </p:nvSpPr>
        <p:spPr bwMode="auto">
          <a:xfrm>
            <a:off x="300669" y="3615928"/>
            <a:ext cx="8353176" cy="99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同様に，関数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eaLnBrk="1" hangingPunct="1">
              <a:lnSpc>
                <a:spcPts val="3500"/>
              </a:lnSpc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軸に関して対称移動したグラフの関数は　　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17" name="テキスト ボックス 8"/>
          <p:cNvSpPr txBox="1">
            <a:spLocks noChangeArrowheads="1"/>
          </p:cNvSpPr>
          <p:nvPr/>
        </p:nvSpPr>
        <p:spPr bwMode="auto">
          <a:xfrm>
            <a:off x="300668" y="4562149"/>
            <a:ext cx="8353425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原点に関して対称移動したグラフの関数は　　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  <a:p>
            <a:pPr algn="r" eaLnBrk="1" hangingPunct="1">
              <a:lnSpc>
                <a:spcPts val="3500"/>
              </a:lnSpc>
              <a:defRPr/>
            </a:pP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すなわち　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ts val="3500"/>
              </a:lnSpc>
              <a:defRPr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である。</a:t>
            </a:r>
            <a:endParaRPr lang="en-US" altLang="ja-JP" sz="2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参考　</a:t>
            </a:r>
            <a:r>
              <a:rPr lang="en-US" altLang="ja-JP" sz="20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- </a:t>
            </a:r>
            <a:r>
              <a:rPr lang="ja-JP" altLang="en-US" sz="20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グラフの対称移動 </a:t>
            </a:r>
            <a:r>
              <a:rPr lang="en-US" altLang="ja-JP" sz="20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-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      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p.95)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メモ 31"/>
          <p:cNvSpPr/>
          <p:nvPr/>
        </p:nvSpPr>
        <p:spPr>
          <a:xfrm>
            <a:off x="2216150" y="1812498"/>
            <a:ext cx="1431043" cy="43329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20" name="メモ 31"/>
          <p:cNvSpPr/>
          <p:nvPr/>
        </p:nvSpPr>
        <p:spPr>
          <a:xfrm>
            <a:off x="6414524" y="4086333"/>
            <a:ext cx="1579617" cy="43329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23" name="メモ 31"/>
          <p:cNvSpPr/>
          <p:nvPr/>
        </p:nvSpPr>
        <p:spPr>
          <a:xfrm>
            <a:off x="5276840" y="1812498"/>
            <a:ext cx="1691976" cy="43329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24" name="メモ 31"/>
          <p:cNvSpPr/>
          <p:nvPr/>
        </p:nvSpPr>
        <p:spPr>
          <a:xfrm>
            <a:off x="6697996" y="4581356"/>
            <a:ext cx="1800201" cy="43329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  <p:sp>
        <p:nvSpPr>
          <p:cNvPr id="25" name="メモ 31"/>
          <p:cNvSpPr/>
          <p:nvPr/>
        </p:nvSpPr>
        <p:spPr>
          <a:xfrm>
            <a:off x="6657789" y="5083461"/>
            <a:ext cx="1996056" cy="433299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20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13" grpId="0"/>
      <p:bldP spid="17" grpId="0"/>
      <p:bldP spid="19" grpId="0" animBg="1"/>
      <p:bldP spid="20" grpId="0" animBg="1"/>
      <p:bldP spid="20" grpId="1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249178" y="908207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9452" y="907775"/>
            <a:ext cx="8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問１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993776" y="3140968"/>
            <a:ext cx="7826695" cy="80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グラフを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軸に関して対称移動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した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放物線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をグラフとする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次関数は</a:t>
            </a:r>
            <a:endParaRPr lang="ja-JP" altLang="ja-JP" sz="20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93776" y="4797152"/>
            <a:ext cx="8150223" cy="80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0"/>
              </a:spcAft>
            </a:pP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グラフを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原点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に関して対称移動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した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放物線</a:t>
            </a:r>
            <a:r>
              <a:rPr lang="ja-JP" altLang="en-US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を</a:t>
            </a:r>
            <a:endParaRPr lang="en-US" altLang="ja-JP" sz="20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HiraMinPro-W3-Identity-H"/>
            </a:endParaRP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ja-JP" altLang="en-US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グラフ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とする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次関数は</a:t>
            </a:r>
            <a:endParaRPr lang="ja-JP" altLang="ja-JP" sz="20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93776" y="848906"/>
            <a:ext cx="7826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0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</a:t>
            </a:r>
            <a:r>
              <a:rPr lang="en-US" altLang="ja-JP" sz="20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0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kern="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</a:t>
            </a:r>
            <a:r>
              <a:rPr lang="en-US" altLang="ja-JP" sz="20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のグラフを</a:t>
            </a:r>
            <a:r>
              <a:rPr lang="en-US" altLang="ja-JP" sz="2000" i="1" kern="1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軸，</a:t>
            </a:r>
            <a:r>
              <a:rPr lang="en-US" altLang="ja-JP" sz="20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軸，原点に関して対称移動した放物線をグラフとする</a:t>
            </a:r>
            <a:r>
              <a:rPr lang="en-US" altLang="ja-JP" sz="2000" kern="0" dirty="0"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1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次関数をそれぞれ求めよ。</a:t>
            </a:r>
            <a:endParaRPr lang="ja-JP" altLang="ja-JP" sz="2000" kern="100" dirty="0"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993776" y="1556792"/>
            <a:ext cx="7826695" cy="808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のグラフを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軸に関して対称移動した放物線をグラフとする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</a:t>
            </a:r>
            <a:r>
              <a:rPr lang="ja-JP" altLang="en-US" sz="20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は</a:t>
            </a:r>
            <a:endParaRPr lang="ja-JP" altLang="ja-JP" sz="20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2055262" y="2276872"/>
            <a:ext cx="3816424" cy="822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＝</a:t>
            </a:r>
            <a:r>
              <a:rPr lang="ja-JP" altLang="en-US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Italic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en-US" altLang="ja-JP" sz="20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</a:t>
            </a:r>
            <a:r>
              <a:rPr lang="en-US" altLang="ja-JP" sz="20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x</a:t>
            </a:r>
            <a:r>
              <a:rPr lang="ja-JP" altLang="ja-JP" sz="2000" kern="100" dirty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0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)</a:t>
            </a:r>
            <a:endParaRPr lang="en-US" altLang="ja-JP" sz="20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SMath-Roman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y</a:t>
            </a:r>
            <a:r>
              <a:rPr lang="ja-JP" altLang="ja-JP" sz="20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Italic"/>
              </a:rPr>
              <a:t>＝</a:t>
            </a:r>
            <a:r>
              <a:rPr lang="en-US" altLang="ja-JP" sz="20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en-US" altLang="ja-JP" sz="2000" b="1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Bold"/>
              </a:rPr>
              <a:t>2</a:t>
            </a:r>
            <a:r>
              <a:rPr lang="ja-JP" altLang="en-US" sz="2000" b="1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6</a:t>
            </a:r>
            <a:r>
              <a:rPr lang="en-US" altLang="ja-JP" sz="20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en-US" sz="2000" b="1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</a:t>
            </a:r>
            <a:endParaRPr lang="ja-JP" altLang="ja-JP" sz="20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055262" y="3933056"/>
            <a:ext cx="4248243" cy="822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ja-JP" altLang="en-US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)</a:t>
            </a:r>
            <a:r>
              <a:rPr lang="en-US" altLang="ja-JP" sz="20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6(</a:t>
            </a:r>
            <a:r>
              <a:rPr lang="ja-JP" altLang="en-US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)</a:t>
            </a:r>
            <a:r>
              <a:rPr lang="ja-JP" altLang="en-US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endParaRPr lang="en-US" altLang="ja-JP" sz="2000" kern="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SMath-Roman"/>
            </a:endParaRP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0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y</a:t>
            </a:r>
            <a:r>
              <a:rPr lang="ja-JP" altLang="ja-JP" sz="20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＝－</a:t>
            </a:r>
            <a:r>
              <a:rPr lang="en-US" altLang="ja-JP" sz="20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en-US" altLang="ja-JP" sz="2000" b="1" kern="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Bold"/>
              </a:rPr>
              <a:t>2</a:t>
            </a:r>
            <a:r>
              <a:rPr lang="ja-JP" altLang="en-US" sz="2000" b="1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6</a:t>
            </a:r>
            <a:r>
              <a:rPr lang="en-US" altLang="ja-JP" sz="20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ja-JP" sz="20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000" b="1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</a:t>
            </a:r>
            <a:endParaRPr lang="ja-JP" altLang="ja-JP" sz="20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055262" y="5589240"/>
            <a:ext cx="4388946" cy="822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y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＝－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{</a:t>
            </a:r>
            <a:r>
              <a:rPr lang="ja-JP" altLang="en-US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(</a:t>
            </a:r>
            <a:r>
              <a:rPr lang="ja-JP" altLang="en-US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)</a:t>
            </a:r>
            <a:r>
              <a:rPr lang="en-US" altLang="ja-JP" sz="2000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Roman"/>
              </a:rPr>
              <a:t>2</a:t>
            </a:r>
            <a:r>
              <a:rPr lang="ja-JP" altLang="ja-JP" sz="2000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6(</a:t>
            </a:r>
            <a:r>
              <a:rPr lang="ja-JP" altLang="en-US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Italic"/>
              </a:rPr>
              <a:t>x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)</a:t>
            </a:r>
            <a:r>
              <a:rPr lang="ja-JP" altLang="en-US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－</a:t>
            </a:r>
            <a:r>
              <a:rPr lang="en-US" altLang="ja-JP" sz="2000" kern="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2</a:t>
            </a:r>
            <a:r>
              <a:rPr lang="en-US" altLang="ja-JP" sz="2000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Roman"/>
              </a:rPr>
              <a:t>}</a:t>
            </a: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ja-JP" altLang="ja-JP" sz="2000" kern="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すなわち</a:t>
            </a:r>
            <a:r>
              <a:rPr lang="ja-JP" altLang="en-US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ja-JP" altLang="ja-JP" sz="2000" kern="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HiraMinPro-W3-Identity-H"/>
              </a:rPr>
              <a:t>　</a:t>
            </a:r>
            <a:r>
              <a:rPr lang="en-US" altLang="ja-JP" sz="20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y</a:t>
            </a:r>
            <a:r>
              <a:rPr lang="ja-JP" altLang="ja-JP" sz="20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＝</a:t>
            </a:r>
            <a:r>
              <a:rPr lang="en-US" altLang="ja-JP" sz="2000" b="1" i="1" kern="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en-US" altLang="ja-JP" sz="2000" b="1" kern="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S-Bold"/>
              </a:rPr>
              <a:t>2</a:t>
            </a:r>
            <a:r>
              <a:rPr lang="ja-JP" altLang="en-US" sz="2000" b="1" kern="0" dirty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－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6</a:t>
            </a:r>
            <a:r>
              <a:rPr lang="en-US" altLang="ja-JP" sz="20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SMath-BoldItalic"/>
              </a:rPr>
              <a:t>x</a:t>
            </a:r>
            <a:r>
              <a:rPr lang="ja-JP" altLang="en-US" sz="2000" b="1" kern="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ＭＳ 明朝" panose="02020609040205080304" pitchFamily="17" charset="-128"/>
                <a:cs typeface="TSMath-Bold"/>
              </a:rPr>
              <a:t>＋</a:t>
            </a:r>
            <a:r>
              <a:rPr lang="en-US" altLang="ja-JP" sz="2000" b="1" kern="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SMath-Bold"/>
              </a:rPr>
              <a:t>2</a:t>
            </a:r>
            <a:endParaRPr lang="ja-JP" altLang="ja-JP" sz="2000" b="1" kern="100" dirty="0">
              <a:solidFill>
                <a:srgbClr val="FF0000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 bwMode="auto">
          <a:xfrm>
            <a:off x="257175" y="84138"/>
            <a:ext cx="8779321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参考　</a:t>
            </a:r>
            <a:r>
              <a:rPr lang="en-US" altLang="ja-JP" sz="20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- </a:t>
            </a:r>
            <a:r>
              <a:rPr lang="ja-JP" altLang="en-US" sz="20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グラフの対称移動 </a:t>
            </a:r>
            <a:r>
              <a:rPr lang="en-US" altLang="ja-JP" sz="2000" b="1" dirty="0">
                <a:solidFill>
                  <a:srgbClr val="9FB8CD">
                    <a:lumMod val="50000"/>
                  </a:srgbClr>
                </a:solidFill>
                <a:latin typeface="ＭＳ Ｐゴシック"/>
                <a:ea typeface="ＭＳ Ｐゴシック" pitchFamily="50" charset="-128"/>
                <a:cs typeface="+mn-cs"/>
              </a:rPr>
              <a:t>-</a:t>
            </a:r>
            <a:r>
              <a:rPr lang="ja-JP" altLang="en-US" sz="2000" b="1" dirty="0" smtClean="0">
                <a:solidFill>
                  <a:schemeClr val="tx1"/>
                </a:solidFill>
                <a:latin typeface="+mn-ea"/>
              </a:rPr>
              <a:t>      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p.95)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6881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8" grpId="0"/>
      <p:bldP spid="19" grpId="0"/>
      <p:bldP spid="20" grpId="0"/>
      <p:bldP spid="21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</a:t>
            </a: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p.96)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１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51210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において，次の値を求めよ。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正方形/長方形 29"/>
          <p:cNvSpPr>
            <a:spLocks noChangeArrowheads="1"/>
          </p:cNvSpPr>
          <p:nvPr/>
        </p:nvSpPr>
        <p:spPr bwMode="auto">
          <a:xfrm>
            <a:off x="647708" y="1593386"/>
            <a:ext cx="3673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</p:txBody>
      </p:sp>
      <p:sp>
        <p:nvSpPr>
          <p:cNvPr id="21" name="正方形/長方形 29"/>
          <p:cNvSpPr>
            <a:spLocks noChangeArrowheads="1"/>
          </p:cNvSpPr>
          <p:nvPr/>
        </p:nvSpPr>
        <p:spPr bwMode="auto">
          <a:xfrm>
            <a:off x="647708" y="2664294"/>
            <a:ext cx="3856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72737" y="2055051"/>
            <a:ext cx="416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3×2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72737" y="3132303"/>
            <a:ext cx="4161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29"/>
          <p:cNvSpPr>
            <a:spLocks noChangeArrowheads="1"/>
          </p:cNvSpPr>
          <p:nvPr/>
        </p:nvSpPr>
        <p:spPr bwMode="auto">
          <a:xfrm>
            <a:off x="647708" y="3737962"/>
            <a:ext cx="36730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1)</a:t>
            </a:r>
          </a:p>
        </p:txBody>
      </p:sp>
      <p:sp>
        <p:nvSpPr>
          <p:cNvPr id="18" name="正方形/長方形 29"/>
          <p:cNvSpPr>
            <a:spLocks noChangeArrowheads="1"/>
          </p:cNvSpPr>
          <p:nvPr/>
        </p:nvSpPr>
        <p:spPr bwMode="auto">
          <a:xfrm>
            <a:off x="647708" y="4840722"/>
            <a:ext cx="3856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(4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872737" y="4199627"/>
            <a:ext cx="770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i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5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872737" y="5302387"/>
            <a:ext cx="770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en-US" altLang="ja-JP" sz="24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3(2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2400" b="1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ja-JP" altLang="en-US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b="1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b="1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37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/>
      <p:bldP spid="2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</a:t>
            </a: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p.96)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２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51210"/>
            <a:ext cx="5616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</a:t>
            </a:r>
            <a:r>
              <a:rPr lang="en-US" altLang="ja-JP" sz="2800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次関数のグラフをかけ。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710463" y="160236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kern="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en-US" altLang="ja-JP" sz="2800" i="1" kern="1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16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1" name="正方形/長方形 29"/>
          <p:cNvSpPr>
            <a:spLocks noChangeArrowheads="1"/>
          </p:cNvSpPr>
          <p:nvPr/>
        </p:nvSpPr>
        <p:spPr bwMode="auto">
          <a:xfrm>
            <a:off x="710463" y="2329716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(2</a:t>
            </a:r>
            <a:r>
              <a:rPr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8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8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800" kern="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8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</a:p>
        </p:txBody>
      </p:sp>
      <p:sp>
        <p:nvSpPr>
          <p:cNvPr id="22" name="正方形/長方形 29"/>
          <p:cNvSpPr>
            <a:spLocks noChangeArrowheads="1"/>
          </p:cNvSpPr>
          <p:nvPr/>
        </p:nvSpPr>
        <p:spPr bwMode="auto">
          <a:xfrm>
            <a:off x="724872" y="3140968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(3)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49" y="3092835"/>
            <a:ext cx="3132000" cy="667788"/>
          </a:xfrm>
          <a:prstGeom prst="rect">
            <a:avLst/>
          </a:prstGeom>
        </p:spPr>
      </p:pic>
      <p:sp>
        <p:nvSpPr>
          <p:cNvPr id="26" name="正方形/長方形 29"/>
          <p:cNvSpPr>
            <a:spLocks noChangeArrowheads="1"/>
          </p:cNvSpPr>
          <p:nvPr/>
        </p:nvSpPr>
        <p:spPr bwMode="auto">
          <a:xfrm>
            <a:off x="731768" y="3977881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(4)  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800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</a:t>
            </a:r>
            <a:r>
              <a:rPr lang="en-US" altLang="ja-JP" sz="28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8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8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4)</a:t>
            </a:r>
            <a:endParaRPr lang="en-US" altLang="ja-JP" sz="28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077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755576" y="329879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(1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kern="100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en-US" altLang="ja-JP" sz="2400" i="1" kern="1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16</a:t>
            </a:r>
            <a:endParaRPr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259384" y="836712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与えられた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619672" y="1279808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12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16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6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endParaRPr lang="ja-JP" altLang="ja-JP" sz="24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36753" y="1767038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2{(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endParaRPr lang="ja-JP" altLang="ja-JP" sz="24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736753" y="2248858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endParaRPr lang="ja-JP" altLang="ja-JP" sz="24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286279" y="273178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と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変形されるから，そのグラフは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150623" y="32136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が直線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150623" y="36497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頂点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が点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(3</a:t>
            </a:r>
            <a:r>
              <a:rPr lang="ja-JP" altLang="en-US" sz="24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286278" y="4156282"/>
            <a:ext cx="7273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の下に凸の放物線である。また，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のとき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であるから，グラフは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軸と点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(0</a:t>
            </a:r>
            <a:r>
              <a:rPr lang="ja-JP" altLang="en-US" sz="24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16)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で交わる。よって，グラフは右上の図のようになる。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16" y="538887"/>
            <a:ext cx="2592000" cy="3572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91480"/>
            <a:ext cx="2736000" cy="2605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1043608" y="260648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2)</a:t>
            </a:r>
            <a:r>
              <a:rPr lang="ja-JP" altLang="en-US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400" i="1" kern="1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400" i="1" kern="100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15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1547416" y="764704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与えられた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07704" y="1196752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endParaRPr lang="ja-JP" altLang="ja-JP" sz="24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889774" y="16288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{(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}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endParaRPr lang="ja-JP" altLang="ja-JP" sz="24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889774" y="211761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 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r>
              <a:rPr lang="en-US" altLang="ja-JP" sz="2400" kern="1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400" kern="100" dirty="0">
              <a:solidFill>
                <a:srgbClr val="FF0000"/>
              </a:solidFill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47416" y="2598812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と変形されるから，そのグラフは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141658" y="3100551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軸が直線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141658" y="3559511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頂点が点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(4</a:t>
            </a:r>
            <a:r>
              <a:rPr lang="ja-JP" altLang="en-US" sz="24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547415" y="4087051"/>
            <a:ext cx="7273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の上に凸の放物線である。また，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とき</a:t>
            </a:r>
            <a:endParaRPr lang="en-US" altLang="ja-JP" sz="2400" kern="1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2400" i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であるから，グラフは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軸と点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(0</a:t>
            </a:r>
            <a:r>
              <a:rPr lang="ja-JP" altLang="en-US" sz="24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15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交わる。よって，グラフは右上の図のようになる。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44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1043608" y="303494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(3)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475656" y="779581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与えられた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75656" y="3255547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と変形されるから，そのグラフは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060685" y="3680147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軸が直線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60685" y="4111034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頂点が点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4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79" y="260648"/>
            <a:ext cx="2532681" cy="5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475655" y="4581128"/>
                <a:ext cx="7273057" cy="1705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ja-JP" altLang="en-US" sz="24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の上に凸の放物線である。また，</a:t>
                </a:r>
                <a:r>
                  <a:rPr lang="en-US" altLang="ja-JP" sz="2400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x</a:t>
                </a:r>
                <a:r>
                  <a:rPr lang="ja-JP" altLang="en-US" sz="2400" kern="1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400" kern="1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0</a:t>
                </a:r>
                <a:r>
                  <a:rPr lang="ja-JP" altLang="en-US" sz="24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の</a:t>
                </a:r>
                <a:r>
                  <a:rPr lang="ja-JP" altLang="en-US" sz="2400" kern="100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とき</a:t>
                </a:r>
                <a:r>
                  <a:rPr lang="en-US" altLang="ja-JP" sz="2400" i="1" kern="1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4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en-US" altLang="ja-JP" sz="2400" dirty="0">
                    <a:solidFill>
                      <a:srgbClr val="FF0000"/>
                    </a:solidFill>
                    <a:ea typeface="ＭＳ 明朝" panose="02020609040205080304" pitchFamily="17" charset="-128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</m:oMath>
                </a14:m>
                <a:r>
                  <a:rPr lang="ja-JP" altLang="en-US" sz="24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en-US" sz="24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　　　で</a:t>
                </a:r>
                <a:r>
                  <a:rPr lang="ja-JP" altLang="en-US" sz="2400" kern="100" dirty="0" smtClean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ある</a:t>
                </a:r>
                <a:r>
                  <a:rPr lang="ja-JP" altLang="en-US" sz="24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から，グラフは</a:t>
                </a:r>
                <a:r>
                  <a:rPr lang="en-US" altLang="ja-JP" sz="2400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y</a:t>
                </a:r>
                <a:r>
                  <a:rPr lang="ja-JP" altLang="en-US" sz="24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軸と点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ja-JP" sz="2400" kern="1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ja-JP" altLang="en-US" sz="2400" kern="100" dirty="0">
                            <a:solidFill>
                              <a:srgbClr val="FF0000"/>
                            </a:solidFill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，</m:t>
                        </m:r>
                        <m:f>
                          <m:fPr>
                            <m:ctrlPr>
                              <a:rPr lang="en-US" altLang="ja-JP" sz="2400" i="1" dirty="0">
                                <a:solidFill>
                                  <a:srgbClr val="FF0000"/>
                                </a:solidFill>
                                <a:latin typeface="Cambria Math"/>
                                <a:ea typeface="ＭＳ 明朝" panose="02020609040205080304" pitchFamily="17" charset="-128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ja-JP" sz="2400" b="0" i="0" dirty="0" smtClean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ja-JP" sz="2400" dirty="0">
                                <a:solidFill>
                                  <a:srgbClr val="FF0000"/>
                                </a:solidFill>
                                <a:latin typeface="ＭＳ 明朝" panose="02020609040205080304" pitchFamily="17" charset="-128"/>
                                <a:ea typeface="ＭＳ 明朝" panose="02020609040205080304" pitchFamily="17" charset="-128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ja-JP" altLang="en-US" sz="2400" kern="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で交わる。よって，グラフは右上の図のようになる。</a:t>
                </a:r>
                <a:endParaRPr lang="ja-JP" altLang="ja-JP" sz="2400" kern="100" dirty="0">
                  <a:solidFill>
                    <a:srgbClr val="FF0000"/>
                  </a:solidFill>
                  <a:effectLst/>
                  <a:latin typeface="ＭＳ ゴシック" panose="020B0609070205080204" pitchFamily="49" charset="-128"/>
                  <a:ea typeface="ＭＳ ゴシック" panose="020B0609070205080204" pitchFamily="49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5" y="4581128"/>
                <a:ext cx="7273057" cy="1705403"/>
              </a:xfrm>
              <a:prstGeom prst="rect">
                <a:avLst/>
              </a:prstGeom>
              <a:blipFill rotWithShape="1">
                <a:blip r:embed="rId4"/>
                <a:stretch>
                  <a:fillRect l="-1257" b="-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図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1799836" y="1241246"/>
                <a:ext cx="4032448" cy="682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altLang="ja-JP" sz="2400" i="1" kern="1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ja-JP" altLang="en-US" sz="24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ja-JP" altLang="en-US" sz="2400" kern="1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ja-JP" sz="24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ja-JP" sz="2400" i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ja-JP" sz="2400" baseline="3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4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ja-JP" sz="2400" i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altLang="ja-JP" sz="24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f>
                      <m:f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b="0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</m:oMath>
                </a14:m>
                <a:endParaRPr lang="ja-JP" altLang="ja-JP" sz="2400" kern="1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836" y="1241246"/>
                <a:ext cx="4032448" cy="682944"/>
              </a:xfrm>
              <a:prstGeom prst="rect">
                <a:avLst/>
              </a:prstGeom>
              <a:blipFill rotWithShape="1">
                <a:blip r:embed="rId7"/>
                <a:stretch>
                  <a:fillRect l="-2266" b="-80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2015860" y="1898902"/>
                <a:ext cx="4032448" cy="682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ja-JP" altLang="en-US" sz="24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ja-JP" altLang="en-US" sz="2400" kern="1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ja-JP" sz="2400" b="0" i="0" kern="10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altLang="ja-JP" sz="24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ja-JP" sz="2400" i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400" b="0" i="0" kern="10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ja-JP" sz="24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ja-JP" sz="2400" baseline="3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－</m:t>
                    </m:r>
                    <m:r>
                      <m:rPr>
                        <m:nor/>
                      </m:rPr>
                      <a:rPr lang="en-US" altLang="ja-JP" sz="2400" b="0" i="0" kern="10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ja-JP" sz="2400" baseline="3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altLang="ja-JP" sz="2400" b="0" i="0" kern="10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}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f>
                      <m:f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b="0" i="0" dirty="0" smtClean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</m:oMath>
                </a14:m>
                <a:endParaRPr lang="ja-JP" altLang="ja-JP" sz="2400" kern="1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860" y="1898902"/>
                <a:ext cx="4032448" cy="682944"/>
              </a:xfrm>
              <a:prstGeom prst="rect">
                <a:avLst/>
              </a:prstGeom>
              <a:blipFill rotWithShape="1">
                <a:blip r:embed="rId9"/>
                <a:stretch>
                  <a:fillRect l="-2421" b="-35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2015860" y="2581846"/>
                <a:ext cx="4032448" cy="6829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ja-JP" altLang="en-US" sz="2400" kern="100" dirty="0" smtClean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＝</a:t>
                </a:r>
                <a:r>
                  <a:rPr lang="ja-JP" altLang="en-US" sz="2400" kern="100" dirty="0">
                    <a:solidFill>
                      <a:srgbClr val="FF0000"/>
                    </a:solidFill>
                    <a:latin typeface="ＭＳ 明朝" panose="02020609040205080304" pitchFamily="17" charset="-128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－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>
                            <a:solidFill>
                              <a:srgbClr val="FF0000"/>
                            </a:solidFill>
                            <a:latin typeface="Cambria Math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400" dirty="0">
                            <a:solidFill>
                              <a:srgbClr val="FF0000"/>
                            </a:solidFill>
                            <a:latin typeface="ＭＳ 明朝" panose="02020609040205080304" pitchFamily="17" charset="-128"/>
                            <a:ea typeface="ＭＳ 明朝" panose="02020609040205080304" pitchFamily="17" charset="-128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ja-JP" sz="24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altLang="ja-JP" sz="2400" i="1" kern="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400" b="0" i="0" kern="100" dirty="0" smtClean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altLang="ja-JP" sz="24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ja-JP" sz="2400" baseline="3000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ja-JP" altLang="en-US" sz="24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</a:rPr>
                      <m:t>＋</m:t>
                    </m:r>
                    <m:r>
                      <m:rPr>
                        <m:nor/>
                      </m:rPr>
                      <a:rPr lang="en-US" altLang="ja-JP" sz="2400" kern="100" dirty="0">
                        <a:solidFill>
                          <a:srgbClr val="FF0000"/>
                        </a:solidFill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ja-JP" altLang="ja-JP" sz="2400" kern="100" dirty="0">
                  <a:solidFill>
                    <a:srgbClr val="FF0000"/>
                  </a:solidFill>
                  <a:latin typeface="ＭＳ 明朝" panose="02020609040205080304" pitchFamily="17" charset="-128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860" y="2581846"/>
                <a:ext cx="4032448" cy="682944"/>
              </a:xfrm>
              <a:prstGeom prst="rect">
                <a:avLst/>
              </a:prstGeom>
              <a:blipFill rotWithShape="1">
                <a:blip r:embed="rId10"/>
                <a:stretch>
                  <a:fillRect l="-2421" b="-44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34" y="677355"/>
            <a:ext cx="3240000" cy="2343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444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20" grpId="0"/>
      <p:bldP spid="23" grpId="0"/>
      <p:bldP spid="24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2" y="403001"/>
            <a:ext cx="3168000" cy="270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1043608" y="260648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(4</a:t>
            </a:r>
            <a:r>
              <a:rPr lang="en-US" altLang="ja-JP" sz="2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 </a:t>
            </a:r>
            <a:r>
              <a:rPr lang="en-US" altLang="ja-JP" sz="2400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lang="en-US" altLang="ja-JP" sz="2400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)(</a:t>
            </a:r>
            <a:r>
              <a:rPr lang="en-US" altLang="ja-JP" sz="24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4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4)</a:t>
            </a:r>
            <a:endParaRPr lang="en-US" altLang="ja-JP" sz="24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47416" y="736735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与えられた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47416" y="2953119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と変形されるから，そのグラフは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168841" y="3377719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軸が直線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168841" y="3808606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頂点が点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4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547415" y="4316903"/>
            <a:ext cx="7273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の下に凸の放物線である。また，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0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のとき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であるから，グラフは</a:t>
            </a:r>
            <a:r>
              <a:rPr lang="en-US" altLang="ja-JP" sz="2400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軸と点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(0</a:t>
            </a:r>
            <a:r>
              <a:rPr lang="ja-JP" altLang="en-US" sz="24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8)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</a:t>
            </a:r>
            <a:r>
              <a:rPr lang="ja-JP" altLang="en-US" sz="24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交わる。よって，グラフは右上の図のようになる。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898451" y="1171531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)(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4)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2020685" y="1605672"/>
            <a:ext cx="4918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2020685" y="2030272"/>
            <a:ext cx="3487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8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2020685" y="2467400"/>
            <a:ext cx="4918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4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4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9</a:t>
            </a:r>
            <a:endParaRPr lang="ja-JP" altLang="ja-JP" sz="24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19" name="図 1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28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18" grpId="0"/>
      <p:bldP spid="21" grpId="0"/>
      <p:bldP spid="24" grpId="0"/>
      <p:bldP spid="25" grpId="0"/>
      <p:bldP spid="2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</a:t>
            </a:r>
            <a:r>
              <a:rPr lang="ja-JP" altLang="en-US" sz="28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p.96)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50913"/>
            <a:ext cx="471488" cy="43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2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３</a:t>
            </a:r>
            <a:endParaRPr lang="en-US" altLang="ja-JP" sz="22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54440"/>
            <a:ext cx="79931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2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2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200" baseline="300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200" i="1" dirty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のグラフをどのように平行移動すれば，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</a:t>
            </a:r>
            <a:r>
              <a:rPr lang="en-US" altLang="ja-JP" sz="2200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2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200" baseline="300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200" i="1" dirty="0" smtClean="0"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のグラフになるか。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正方形/長方形 29"/>
          <p:cNvSpPr>
            <a:spLocks noChangeArrowheads="1"/>
          </p:cNvSpPr>
          <p:nvPr/>
        </p:nvSpPr>
        <p:spPr bwMode="auto">
          <a:xfrm>
            <a:off x="756391" y="1602512"/>
            <a:ext cx="39604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 err="1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つの</a:t>
            </a:r>
            <a:r>
              <a:rPr lang="en-US" altLang="ja-JP" sz="2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次関数を</a:t>
            </a:r>
            <a:endParaRPr lang="en-US" altLang="ja-JP" sz="2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77374" y="3951562"/>
            <a:ext cx="76841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en-US" sz="22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変形できるから</a:t>
            </a: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，グラフの頂点は点</a:t>
            </a:r>
            <a:r>
              <a:rPr lang="en-US" altLang="ja-JP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</a:t>
            </a:r>
            <a:r>
              <a:rPr lang="ja-JP" altLang="en-US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3)</a:t>
            </a: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55577" y="4365104"/>
            <a:ext cx="5040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②の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次関数は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755576" y="5589240"/>
            <a:ext cx="8064896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9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①と②の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2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の係数は等しいから，①のグラフ</a:t>
            </a:r>
            <a:r>
              <a:rPr lang="ja-JP" altLang="en-US" sz="22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を</a:t>
            </a:r>
            <a:endParaRPr lang="en-US" altLang="ja-JP" sz="2200" kern="1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900"/>
              </a:lnSpc>
              <a:spcAft>
                <a:spcPts val="0"/>
              </a:spcAft>
            </a:pPr>
            <a:r>
              <a:rPr lang="ja-JP" altLang="en-US" sz="22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200" b="1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軸方向に</a:t>
            </a:r>
            <a:r>
              <a:rPr lang="en-US" altLang="ja-JP" sz="2200" b="1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200" b="1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en-US" altLang="ja-JP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b="1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軸方向に</a:t>
            </a:r>
            <a:r>
              <a:rPr lang="ja-JP" altLang="en-US" sz="2200" b="1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b="1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4</a:t>
            </a:r>
          </a:p>
          <a:p>
            <a:pPr algn="just">
              <a:lnSpc>
                <a:spcPts val="2900"/>
              </a:lnSpc>
              <a:spcAft>
                <a:spcPts val="0"/>
              </a:spcAft>
            </a:pPr>
            <a:r>
              <a:rPr lang="ja-JP" altLang="en-US" sz="2200" kern="100" dirty="0" err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だけ平</a:t>
            </a:r>
            <a:r>
              <a:rPr lang="ja-JP" altLang="en-US" sz="22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行移動すれば②のグラフになる。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441748" y="1962552"/>
            <a:ext cx="5040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2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8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5</a:t>
            </a: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22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en-US" altLang="ja-JP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55771" y="2694575"/>
            <a:ext cx="5040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とおく。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77374" y="3123038"/>
            <a:ext cx="5040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①の</a:t>
            </a:r>
            <a:r>
              <a:rPr lang="en-US" altLang="ja-JP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kern="1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次</a:t>
            </a: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関数は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441748" y="2322592"/>
            <a:ext cx="5040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＝－</a:t>
            </a:r>
            <a:r>
              <a:rPr lang="en-US" altLang="ja-JP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＋</a:t>
            </a:r>
            <a:r>
              <a:rPr lang="en-US" altLang="ja-JP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4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2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－</a:t>
            </a:r>
            <a:r>
              <a:rPr lang="en-US" altLang="ja-JP" sz="22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　　　　　</a:t>
            </a:r>
            <a:r>
              <a:rPr lang="en-US" altLang="ja-JP" sz="22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……</a:t>
            </a:r>
            <a:r>
              <a:rPr lang="en-US" altLang="ja-JP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②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55577" y="3546121"/>
            <a:ext cx="5040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2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2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2</a:t>
            </a:r>
            <a:r>
              <a:rPr lang="ja-JP" altLang="en-US" sz="22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＋</a:t>
            </a:r>
            <a:r>
              <a:rPr lang="en-US" altLang="ja-JP" sz="2200" kern="100" dirty="0" smtClean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3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755576" y="4725144"/>
            <a:ext cx="7705919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900"/>
              </a:lnSpc>
              <a:spcAft>
                <a:spcPts val="0"/>
              </a:spcAft>
            </a:pP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ja-JP" altLang="en-US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＝－</a:t>
            </a:r>
            <a:r>
              <a:rPr lang="en-US" altLang="ja-JP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2(</a:t>
            </a:r>
            <a:r>
              <a:rPr lang="en-US" altLang="ja-JP" sz="2200" i="1" dirty="0">
                <a:solidFill>
                  <a:srgbClr val="FF0000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x</a:t>
            </a:r>
            <a:r>
              <a:rPr lang="ja-JP" altLang="en-US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en-US" altLang="ja-JP" sz="2200" kern="100" baseline="300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</a:t>
            </a:r>
            <a:r>
              <a:rPr lang="ja-JP" altLang="en-US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</a:t>
            </a: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と</a:t>
            </a:r>
            <a:r>
              <a:rPr lang="ja-JP" altLang="en-US" sz="2200" kern="1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変形できるから</a:t>
            </a: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，グラフの頂点は</a:t>
            </a:r>
            <a:endParaRPr lang="en-US" altLang="ja-JP" sz="2200" kern="1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9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点</a:t>
            </a:r>
            <a:r>
              <a:rPr lang="en-US" altLang="ja-JP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(1</a:t>
            </a:r>
            <a:r>
              <a:rPr lang="ja-JP" altLang="en-US" sz="2200" kern="100" dirty="0" err="1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，</a:t>
            </a:r>
            <a:r>
              <a:rPr lang="ja-JP" altLang="en-US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－</a:t>
            </a:r>
            <a:r>
              <a:rPr lang="en-US" altLang="ja-JP" sz="2200" kern="100" dirty="0">
                <a:solidFill>
                  <a:srgbClr val="FF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1)</a:t>
            </a:r>
            <a:r>
              <a:rPr lang="ja-JP" altLang="en-US" sz="2200" kern="1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Times New Roman" panose="02020603050405020304" pitchFamily="18" charset="0"/>
              </a:rPr>
              <a:t>である。</a:t>
            </a:r>
            <a:endParaRPr lang="ja-JP" altLang="ja-JP" sz="2200" kern="100" dirty="0">
              <a:solidFill>
                <a:srgbClr val="FF0000"/>
              </a:solidFill>
              <a:effectLst/>
              <a:latin typeface="ＭＳ ゴシック" panose="020B0609070205080204" pitchFamily="49" charset="-128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712" y="1475523"/>
            <a:ext cx="2160000" cy="23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7" grpId="0"/>
      <p:bldP spid="18" grpId="0"/>
      <p:bldP spid="24" grpId="0"/>
      <p:bldP spid="25" grpId="0"/>
      <p:bldP spid="26" grpId="0"/>
      <p:bldP spid="19" grpId="0"/>
      <p:bldP spid="22" grpId="0"/>
      <p:bldP spid="2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8248</Words>
  <Application>Microsoft Office PowerPoint</Application>
  <PresentationFormat>画面に合わせる (4:3)</PresentationFormat>
  <Paragraphs>1115</Paragraphs>
  <Slides>113</Slides>
  <Notes>112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113</vt:i4>
      </vt:variant>
    </vt:vector>
  </HeadingPairs>
  <TitlesOfParts>
    <vt:vector size="115" baseType="lpstr">
      <vt:lpstr>アース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東京書籍株式会社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東京書籍株式会社</dc:creator>
  <cp:lastModifiedBy/>
  <cp:revision>1</cp:revision>
  <dcterms:created xsi:type="dcterms:W3CDTF">2013-04-26T06:05:15Z</dcterms:created>
  <dcterms:modified xsi:type="dcterms:W3CDTF">2017-12-18T11:55:46Z</dcterms:modified>
</cp:coreProperties>
</file>