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904" r:id="rId1"/>
    <p:sldMasterId id="2147484916" r:id="rId2"/>
  </p:sldMasterIdLst>
  <p:notesMasterIdLst>
    <p:notesMasterId r:id="rId107"/>
  </p:notesMasterIdLst>
  <p:handoutMasterIdLst>
    <p:handoutMasterId r:id="rId108"/>
  </p:handoutMasterIdLst>
  <p:sldIdLst>
    <p:sldId id="533" r:id="rId3"/>
    <p:sldId id="257" r:id="rId4"/>
    <p:sldId id="668" r:id="rId5"/>
    <p:sldId id="527" r:id="rId6"/>
    <p:sldId id="602" r:id="rId7"/>
    <p:sldId id="578" r:id="rId8"/>
    <p:sldId id="603" r:id="rId9"/>
    <p:sldId id="669" r:id="rId10"/>
    <p:sldId id="604" r:id="rId11"/>
    <p:sldId id="606" r:id="rId12"/>
    <p:sldId id="670" r:id="rId13"/>
    <p:sldId id="605" r:id="rId14"/>
    <p:sldId id="607" r:id="rId15"/>
    <p:sldId id="671" r:id="rId16"/>
    <p:sldId id="486" r:id="rId17"/>
    <p:sldId id="608" r:id="rId18"/>
    <p:sldId id="664" r:id="rId19"/>
    <p:sldId id="609" r:id="rId20"/>
    <p:sldId id="610" r:id="rId21"/>
    <p:sldId id="611" r:id="rId22"/>
    <p:sldId id="673" r:id="rId23"/>
    <p:sldId id="672" r:id="rId24"/>
    <p:sldId id="583" r:id="rId25"/>
    <p:sldId id="612" r:id="rId26"/>
    <p:sldId id="613" r:id="rId27"/>
    <p:sldId id="675" r:id="rId28"/>
    <p:sldId id="614" r:id="rId29"/>
    <p:sldId id="676" r:id="rId30"/>
    <p:sldId id="616" r:id="rId31"/>
    <p:sldId id="615" r:id="rId32"/>
    <p:sldId id="617" r:id="rId33"/>
    <p:sldId id="677" r:id="rId34"/>
    <p:sldId id="618" r:id="rId35"/>
    <p:sldId id="678" r:id="rId36"/>
    <p:sldId id="619" r:id="rId37"/>
    <p:sldId id="688" r:id="rId38"/>
    <p:sldId id="620" r:id="rId39"/>
    <p:sldId id="621" r:id="rId40"/>
    <p:sldId id="689" r:id="rId41"/>
    <p:sldId id="622" r:id="rId42"/>
    <p:sldId id="623" r:id="rId43"/>
    <p:sldId id="624" r:id="rId44"/>
    <p:sldId id="625" r:id="rId45"/>
    <p:sldId id="690" r:id="rId46"/>
    <p:sldId id="626" r:id="rId47"/>
    <p:sldId id="627" r:id="rId48"/>
    <p:sldId id="628" r:id="rId49"/>
    <p:sldId id="629" r:id="rId50"/>
    <p:sldId id="679" r:id="rId51"/>
    <p:sldId id="691" r:id="rId52"/>
    <p:sldId id="630" r:id="rId53"/>
    <p:sldId id="631" r:id="rId54"/>
    <p:sldId id="692" r:id="rId55"/>
    <p:sldId id="632" r:id="rId56"/>
    <p:sldId id="680" r:id="rId57"/>
    <p:sldId id="633" r:id="rId58"/>
    <p:sldId id="634" r:id="rId59"/>
    <p:sldId id="501" r:id="rId60"/>
    <p:sldId id="681" r:id="rId61"/>
    <p:sldId id="635" r:id="rId62"/>
    <p:sldId id="637" r:id="rId63"/>
    <p:sldId id="636" r:id="rId64"/>
    <p:sldId id="693" r:id="rId65"/>
    <p:sldId id="638" r:id="rId66"/>
    <p:sldId id="639" r:id="rId67"/>
    <p:sldId id="682" r:id="rId68"/>
    <p:sldId id="640" r:id="rId69"/>
    <p:sldId id="641" r:id="rId70"/>
    <p:sldId id="642" r:id="rId71"/>
    <p:sldId id="684" r:id="rId72"/>
    <p:sldId id="683" r:id="rId73"/>
    <p:sldId id="643" r:id="rId74"/>
    <p:sldId id="644" r:id="rId75"/>
    <p:sldId id="645" r:id="rId76"/>
    <p:sldId id="685" r:id="rId77"/>
    <p:sldId id="647" r:id="rId78"/>
    <p:sldId id="648" r:id="rId79"/>
    <p:sldId id="694" r:id="rId80"/>
    <p:sldId id="649" r:id="rId81"/>
    <p:sldId id="665" r:id="rId82"/>
    <p:sldId id="695" r:id="rId83"/>
    <p:sldId id="651" r:id="rId84"/>
    <p:sldId id="646" r:id="rId85"/>
    <p:sldId id="696" r:id="rId86"/>
    <p:sldId id="652" r:id="rId87"/>
    <p:sldId id="653" r:id="rId88"/>
    <p:sldId id="666" r:id="rId89"/>
    <p:sldId id="654" r:id="rId90"/>
    <p:sldId id="655" r:id="rId91"/>
    <p:sldId id="595" r:id="rId92"/>
    <p:sldId id="596" r:id="rId93"/>
    <p:sldId id="686" r:id="rId94"/>
    <p:sldId id="656" r:id="rId95"/>
    <p:sldId id="687" r:id="rId96"/>
    <p:sldId id="658" r:id="rId97"/>
    <p:sldId id="659" r:id="rId98"/>
    <p:sldId id="697" r:id="rId99"/>
    <p:sldId id="660" r:id="rId100"/>
    <p:sldId id="661" r:id="rId101"/>
    <p:sldId id="662" r:id="rId102"/>
    <p:sldId id="698" r:id="rId103"/>
    <p:sldId id="663" r:id="rId104"/>
    <p:sldId id="699" r:id="rId105"/>
    <p:sldId id="667" r:id="rId106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199" userDrawn="1">
          <p15:clr>
            <a:srgbClr val="A4A3A4"/>
          </p15:clr>
        </p15:guide>
        <p15:guide id="4" pos="5511" userDrawn="1">
          <p15:clr>
            <a:srgbClr val="A4A3A4"/>
          </p15:clr>
        </p15:guide>
        <p15:guide id="5" pos="158" userDrawn="1">
          <p15:clr>
            <a:srgbClr val="A4A3A4"/>
          </p15:clr>
        </p15:guide>
        <p15:guide id="6" pos="703" userDrawn="1">
          <p15:clr>
            <a:srgbClr val="A4A3A4"/>
          </p15:clr>
        </p15:guide>
        <p15:guide id="7" orient="horz" pos="572" userDrawn="1">
          <p15:clr>
            <a:srgbClr val="A4A3A4"/>
          </p15:clr>
        </p15:guide>
        <p15:guide id="8" pos="793" userDrawn="1">
          <p15:clr>
            <a:srgbClr val="A4A3A4"/>
          </p15:clr>
        </p15:guide>
        <p15:guide id="9" pos="1020" userDrawn="1">
          <p15:clr>
            <a:srgbClr val="A4A3A4"/>
          </p15:clr>
        </p15:guide>
        <p15:guide id="10" orient="horz" pos="4201" userDrawn="1">
          <p15:clr>
            <a:srgbClr val="A4A3A4"/>
          </p15:clr>
        </p15:guide>
        <p15:guide id="11" pos="498" userDrawn="1">
          <p15:clr>
            <a:srgbClr val="A4A3A4"/>
          </p15:clr>
        </p15:guide>
        <p15:guide id="12" orient="horz" pos="164" userDrawn="1">
          <p15:clr>
            <a:srgbClr val="A4A3A4"/>
          </p15:clr>
        </p15:guide>
        <p15:guide id="13" pos="26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EABC"/>
    <a:srgbClr val="D8EFFC"/>
    <a:srgbClr val="E9F6FD"/>
    <a:srgbClr val="70C25E"/>
    <a:srgbClr val="ABFE94"/>
    <a:srgbClr val="95FDA9"/>
    <a:srgbClr val="1BE600"/>
    <a:srgbClr val="00E668"/>
    <a:srgbClr val="FDE9BC"/>
    <a:srgbClr val="00A7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中間スタイル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スタイル (中間)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中間スタイル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86" autoAdjust="0"/>
    <p:restoredTop sz="95659" autoAdjust="0"/>
  </p:normalViewPr>
  <p:slideViewPr>
    <p:cSldViewPr>
      <p:cViewPr varScale="1">
        <p:scale>
          <a:sx n="111" d="100"/>
          <a:sy n="111" d="100"/>
        </p:scale>
        <p:origin x="-1230" y="-78"/>
      </p:cViewPr>
      <p:guideLst>
        <p:guide orient="horz" pos="2160"/>
        <p:guide orient="horz" pos="572"/>
        <p:guide orient="horz" pos="4201"/>
        <p:guide orient="horz" pos="164"/>
        <p:guide pos="2880"/>
        <p:guide pos="199"/>
        <p:guide pos="5511"/>
        <p:guide pos="158"/>
        <p:guide pos="703"/>
        <p:guide pos="793"/>
        <p:guide pos="1020"/>
        <p:guide pos="498"/>
        <p:guide pos="2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slide" Target="slides/slide100.xml"/><Relationship Id="rId110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presProps" Target="presProps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50A45F8C-7044-437B-AB66-48CF1A13225F}" type="datetimeFigureOut">
              <a:rPr lang="ja-JP" altLang="en-US"/>
              <a:pPr>
                <a:defRPr/>
              </a:pPr>
              <a:t>2017/12/15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CC6D0FB7-60C3-412B-A55A-86C11B45652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284826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9C804816-9C66-4866-825F-A6CBF6DABEAE}" type="datetimeFigureOut">
              <a:rPr lang="ja-JP" altLang="en-US"/>
              <a:pPr>
                <a:defRPr/>
              </a:pPr>
              <a:t>2017/12/15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A97342CB-8F6B-45D4-8BE5-1E230C66C19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76439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469538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76053371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6388289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2353164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29005751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641242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042278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631554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959296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936866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9237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651622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544530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173126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08969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655129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403874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502845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991525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869170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857224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242314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307662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238377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309759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14112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197779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714833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300431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504007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112008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605264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382453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2236030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2234892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654925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12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320638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196216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5808766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3002369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9784340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2809409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0992133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7190285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9597991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2770694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30985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4150195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4214355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6131421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0223096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9894956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5628519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463399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6337875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1069472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2292616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24862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6716959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8797096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1580820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94464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4555920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3028772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6906806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1315722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5954250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4920264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33683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5764753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4771540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8582411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2300439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8682329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48162779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7814085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0609714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7207242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1407175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61910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2763432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48387147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68779030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5347942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47270337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38720995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73056489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06859599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94273386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54166629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17576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58592455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89825776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48862799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33131027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33819557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53560036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64559165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76825803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53989673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56802631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52480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DD7C21-0DED-409F-ABF0-450DA26B3C8B}" type="datetimeFigureOut">
              <a:rPr lang="ja-JP" altLang="en-US" smtClean="0"/>
              <a:pPr>
                <a:defRPr/>
              </a:pPr>
              <a:t>2017/12/15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FCA65F-1572-456A-AEB4-AD8C657D08DC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0777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B84955-B093-42A0-B5CD-671498481AE5}" type="datetimeFigureOut">
              <a:rPr lang="ja-JP" altLang="en-US" smtClean="0"/>
              <a:pPr>
                <a:defRPr/>
              </a:pPr>
              <a:t>2017/12/15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862CF8-9BF9-4EEA-9DCB-606E821A850E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13578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B84955-B093-42A0-B5CD-671498481AE5}" type="datetimeFigureOut">
              <a:rPr lang="ja-JP" altLang="en-US" smtClean="0"/>
              <a:pPr>
                <a:defRPr/>
              </a:pPr>
              <a:t>2017/12/15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862CF8-9BF9-4EEA-9DCB-606E821A850E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11143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107950" y="719138"/>
            <a:ext cx="8853488" cy="46037"/>
          </a:xfrm>
          <a:prstGeom prst="rect">
            <a:avLst/>
          </a:prstGeom>
          <a:gradFill>
            <a:gsLst>
              <a:gs pos="0">
                <a:schemeClr val="bg1">
                  <a:lumMod val="90000"/>
                  <a:lumOff val="10000"/>
                </a:schemeClr>
              </a:gs>
              <a:gs pos="86000">
                <a:srgbClr val="A1AEBA"/>
              </a:gs>
              <a:gs pos="14000">
                <a:srgbClr val="A0ADB9"/>
              </a:gs>
              <a:gs pos="51000">
                <a:schemeClr val="bg2">
                  <a:lumMod val="4800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07595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正方形/長方形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正方形/長方形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正方形/長方形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10" name="日付プレースホルダ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5EDD7C21-0DED-409F-ABF0-450DA26B3C8B}" type="datetimeFigureOut">
              <a:rPr lang="ja-JP" altLang="en-US" smtClean="0"/>
              <a:pPr>
                <a:defRPr/>
              </a:pPr>
              <a:t>2017/12/15</a:t>
            </a:fld>
            <a:endParaRPr lang="ja-JP" altLang="en-US"/>
          </a:p>
        </p:txBody>
      </p:sp>
      <p:sp>
        <p:nvSpPr>
          <p:cNvPr id="11" name="フッター プレースホルダ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2" name="スライド番号プレースホルダ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CA65F-1572-456A-AEB4-AD8C657D08DC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01067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07950" y="719138"/>
            <a:ext cx="8853488" cy="46037"/>
          </a:xfrm>
          <a:prstGeom prst="rect">
            <a:avLst/>
          </a:prstGeom>
          <a:gradFill>
            <a:gsLst>
              <a:gs pos="0">
                <a:schemeClr val="bg1">
                  <a:lumMod val="90000"/>
                  <a:lumOff val="10000"/>
                </a:schemeClr>
              </a:gs>
              <a:gs pos="86000">
                <a:srgbClr val="A1AEBA"/>
              </a:gs>
              <a:gs pos="14000">
                <a:srgbClr val="A0ADB9"/>
              </a:gs>
              <a:gs pos="51000">
                <a:schemeClr val="bg2">
                  <a:lumMod val="4800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7371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正方形/長方形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161F5-5161-440B-AB74-69CE99D19218}" type="datetimeFigureOut">
              <a:rPr lang="ja-JP" altLang="en-US" smtClean="0"/>
              <a:pPr>
                <a:defRPr/>
              </a:pPr>
              <a:t>2017/12/15</a:t>
            </a:fld>
            <a:endParaRPr lang="ja-JP" altLang="en-US"/>
          </a:p>
        </p:txBody>
      </p:sp>
      <p:sp>
        <p:nvSpPr>
          <p:cNvPr id="7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08DF1-2408-4475-A1DA-810925BB7F54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661956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9" name="コンテンツ プレースホルダ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39269-9B99-4F7E-8444-DD3139DA4FA2}" type="datetimeFigureOut">
              <a:rPr lang="ja-JP" altLang="en-US" smtClean="0"/>
              <a:pPr>
                <a:defRPr/>
              </a:pPr>
              <a:t>2017/12/15</a:t>
            </a:fld>
            <a:endParaRPr lang="ja-JP" altLang="en-US"/>
          </a:p>
        </p:txBody>
      </p:sp>
      <p:sp>
        <p:nvSpPr>
          <p:cNvPr id="6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EBACE-3362-47D7-A902-2AD6C08E4A99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620521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3" name="コンテンツ プレースホルダ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EE745-7305-4134-971B-A672E032499C}" type="datetimeFigureOut">
              <a:rPr lang="ja-JP" altLang="en-US" smtClean="0"/>
              <a:pPr>
                <a:defRPr/>
              </a:pPr>
              <a:t>2017/12/15</a:t>
            </a:fld>
            <a:endParaRPr lang="ja-JP" altLang="en-US"/>
          </a:p>
        </p:txBody>
      </p:sp>
      <p:sp>
        <p:nvSpPr>
          <p:cNvPr id="8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A1C92-07E9-49B5-952B-4677F7BBCD65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462165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二等辺三角形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4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833EF-637B-49AF-9E57-6A7394663683}" type="datetimeFigureOut">
              <a:rPr lang="ja-JP" altLang="en-US" smtClean="0"/>
              <a:pPr>
                <a:defRPr/>
              </a:pPr>
              <a:t>2017/12/15</a:t>
            </a:fld>
            <a:endParaRPr lang="ja-JP" altLang="en-US"/>
          </a:p>
        </p:txBody>
      </p:sp>
      <p:sp>
        <p:nvSpPr>
          <p:cNvPr id="5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3FCDE-02E7-447E-A862-E6D3D095C21C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48892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07950" y="719138"/>
            <a:ext cx="8853488" cy="46037"/>
          </a:xfrm>
          <a:prstGeom prst="rect">
            <a:avLst/>
          </a:prstGeom>
          <a:gradFill>
            <a:gsLst>
              <a:gs pos="0">
                <a:schemeClr val="bg1">
                  <a:lumMod val="90000"/>
                  <a:lumOff val="10000"/>
                </a:schemeClr>
              </a:gs>
              <a:gs pos="86000">
                <a:srgbClr val="A1AEBA"/>
              </a:gs>
              <a:gs pos="14000">
                <a:srgbClr val="A0ADB9"/>
              </a:gs>
              <a:gs pos="51000">
                <a:schemeClr val="bg2">
                  <a:lumMod val="4800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3" name="正方形/長方形 2"/>
          <p:cNvSpPr/>
          <p:nvPr userDrawn="1"/>
        </p:nvSpPr>
        <p:spPr>
          <a:xfrm>
            <a:off x="107950" y="719138"/>
            <a:ext cx="8853488" cy="46037"/>
          </a:xfrm>
          <a:prstGeom prst="rect">
            <a:avLst/>
          </a:prstGeom>
          <a:gradFill>
            <a:gsLst>
              <a:gs pos="0">
                <a:schemeClr val="bg1">
                  <a:lumMod val="90000"/>
                  <a:lumOff val="10000"/>
                </a:schemeClr>
              </a:gs>
              <a:gs pos="86000">
                <a:srgbClr val="A1AEBA"/>
              </a:gs>
              <a:gs pos="14000">
                <a:srgbClr val="A0ADB9"/>
              </a:gs>
              <a:gs pos="51000">
                <a:schemeClr val="bg2">
                  <a:lumMod val="4800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47620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B84955-B093-42A0-B5CD-671498481AE5}" type="datetimeFigureOut">
              <a:rPr lang="ja-JP" altLang="en-US" smtClean="0"/>
              <a:pPr>
                <a:defRPr/>
              </a:pPr>
              <a:t>2017/12/15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862CF8-9BF9-4EEA-9DCB-606E821A850E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168985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6095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コネクタ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" name="直線コネクタ 11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" name="二等辺三角形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コンテンツ プレースホルダ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8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84955-B093-42A0-B5CD-671498481AE5}" type="datetimeFigureOut">
              <a:rPr lang="ja-JP" altLang="en-US" smtClean="0"/>
              <a:pPr>
                <a:defRPr/>
              </a:pPr>
              <a:t>2017/12/15</a:t>
            </a:fld>
            <a:endParaRPr lang="ja-JP" altLang="en-US"/>
          </a:p>
        </p:txBody>
      </p:sp>
      <p:sp>
        <p:nvSpPr>
          <p:cNvPr id="9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0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62CF8-9BF9-4EEA-9DCB-606E821A850E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447095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コネクタ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" name="二等辺三角形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正方形/長方形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ja-JP" altLang="en-US" noProof="0"/>
              <a:t>図を追加</a:t>
            </a:r>
            <a:endParaRPr 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FDA4C-D0BD-4F9C-A69D-2DCD87EE13F8}" type="datetimeFigureOut">
              <a:rPr lang="ja-JP" altLang="en-US" smtClean="0"/>
              <a:pPr>
                <a:defRPr/>
              </a:pPr>
              <a:t>2017/12/15</a:t>
            </a:fld>
            <a:endParaRPr lang="ja-JP" altLang="en-US"/>
          </a:p>
        </p:txBody>
      </p:sp>
      <p:sp>
        <p:nvSpPr>
          <p:cNvPr id="9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0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F9C84-7BB4-42B1-9B91-C611B496D009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68712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84955-B093-42A0-B5CD-671498481AE5}" type="datetimeFigureOut">
              <a:rPr lang="ja-JP" altLang="en-US" smtClean="0"/>
              <a:pPr>
                <a:defRPr/>
              </a:pPr>
              <a:t>2017/12/15</a:t>
            </a:fld>
            <a:endParaRPr lang="ja-JP" altLang="en-US"/>
          </a:p>
        </p:txBody>
      </p:sp>
      <p:sp>
        <p:nvSpPr>
          <p:cNvPr id="5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62CF8-9BF9-4EEA-9DCB-606E821A850E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206127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線コネクタ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" name="二等辺三角形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直線コネクタ 14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84955-B093-42A0-B5CD-671498481AE5}" type="datetimeFigureOut">
              <a:rPr lang="ja-JP" altLang="en-US" smtClean="0"/>
              <a:pPr>
                <a:defRPr/>
              </a:pPr>
              <a:t>2017/12/15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62CF8-9BF9-4EEA-9DCB-606E821A850E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07891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B84955-B093-42A0-B5CD-671498481AE5}" type="datetimeFigureOut">
              <a:rPr lang="ja-JP" altLang="en-US" smtClean="0"/>
              <a:pPr>
                <a:defRPr/>
              </a:pPr>
              <a:t>2017/12/15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862CF8-9BF9-4EEA-9DCB-606E821A850E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26671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3161F5-5161-440B-AB74-69CE99D19218}" type="datetimeFigureOut">
              <a:rPr lang="ja-JP" altLang="en-US" smtClean="0"/>
              <a:pPr>
                <a:defRPr/>
              </a:pPr>
              <a:t>2017/12/15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08DF1-2408-4475-A1DA-810925BB7F54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02139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539269-9B99-4F7E-8444-DD3139DA4FA2}" type="datetimeFigureOut">
              <a:rPr lang="ja-JP" altLang="en-US" smtClean="0"/>
              <a:pPr>
                <a:defRPr/>
              </a:pPr>
              <a:t>2017/12/15</a:t>
            </a:fld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3EBACE-3362-47D7-A902-2AD6C08E4A99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29559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9EE745-7305-4134-971B-A672E032499C}" type="datetimeFigureOut">
              <a:rPr lang="ja-JP" altLang="en-US" smtClean="0"/>
              <a:pPr>
                <a:defRPr/>
              </a:pPr>
              <a:t>2017/12/15</a:t>
            </a:fld>
            <a:endParaRPr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DA1C92-07E9-49B5-952B-4677F7BBCD65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812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D833EF-637B-49AF-9E57-6A7394663683}" type="datetimeFigureOut">
              <a:rPr lang="ja-JP" altLang="en-US" smtClean="0"/>
              <a:pPr>
                <a:defRPr/>
              </a:pPr>
              <a:t>2017/12/15</a:t>
            </a:fld>
            <a:endParaRPr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83FCDE-02E7-447E-A862-E6D3D095C21C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41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 smtClean="0"/>
              <a:t>12/15/2017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107950" y="719138"/>
            <a:ext cx="8853488" cy="46037"/>
          </a:xfrm>
          <a:prstGeom prst="rect">
            <a:avLst/>
          </a:prstGeom>
          <a:gradFill>
            <a:gsLst>
              <a:gs pos="0">
                <a:schemeClr val="bg1">
                  <a:lumMod val="90000"/>
                  <a:lumOff val="10000"/>
                </a:schemeClr>
              </a:gs>
              <a:gs pos="86000">
                <a:srgbClr val="A1AEBA"/>
              </a:gs>
              <a:gs pos="14000">
                <a:srgbClr val="A0ADB9"/>
              </a:gs>
              <a:gs pos="51000">
                <a:schemeClr val="bg2">
                  <a:lumMod val="4800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21018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B84955-B093-42A0-B5CD-671498481AE5}" type="datetimeFigureOut">
              <a:rPr lang="ja-JP" altLang="en-US" smtClean="0"/>
              <a:pPr>
                <a:defRPr/>
              </a:pPr>
              <a:t>2017/12/15</a:t>
            </a:fld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862CF8-9BF9-4EEA-9DCB-606E821A850E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67195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3FDA4C-D0BD-4F9C-A69D-2DCD87EE13F8}" type="datetimeFigureOut">
              <a:rPr lang="ja-JP" altLang="en-US" smtClean="0"/>
              <a:pPr>
                <a:defRPr/>
              </a:pPr>
              <a:t>2017/12/15</a:t>
            </a:fld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DF9C84-7BB4-42B1-9B91-C611B496D009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4569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A1B84955-B093-42A0-B5CD-671498481AE5}" type="datetimeFigureOut">
              <a:rPr lang="ja-JP" altLang="en-US" smtClean="0"/>
              <a:pPr>
                <a:defRPr/>
              </a:pPr>
              <a:t>2017/12/15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E862CF8-9BF9-4EEA-9DCB-606E821A850E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575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05" r:id="rId1"/>
    <p:sldLayoutId id="2147484906" r:id="rId2"/>
    <p:sldLayoutId id="2147484907" r:id="rId3"/>
    <p:sldLayoutId id="2147484908" r:id="rId4"/>
    <p:sldLayoutId id="2147484909" r:id="rId5"/>
    <p:sldLayoutId id="2147484910" r:id="rId6"/>
    <p:sldLayoutId id="2147484911" r:id="rId7"/>
    <p:sldLayoutId id="2147484912" r:id="rId8"/>
    <p:sldLayoutId id="2147484913" r:id="rId9"/>
    <p:sldLayoutId id="2147484914" r:id="rId10"/>
    <p:sldLayoutId id="2147484915" r:id="rId11"/>
    <p:sldLayoutId id="214748489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1027" name="テキスト プレースホルダ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1"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1B84955-B093-42A0-B5CD-671498481AE5}" type="datetimeFigureOut">
              <a:rPr lang="ja-JP" altLang="en-US" smtClean="0"/>
              <a:pPr>
                <a:defRPr/>
              </a:pPr>
              <a:t>2017/12/15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1"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1"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E862CF8-9BF9-4EEA-9DCB-606E821A850E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1031" name="直線コネクタ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32" name="直線コネクタ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" name="二等辺三角形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52491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17" r:id="rId1"/>
    <p:sldLayoutId id="2147484918" r:id="rId2"/>
    <p:sldLayoutId id="2147484919" r:id="rId3"/>
    <p:sldLayoutId id="2147484920" r:id="rId4"/>
    <p:sldLayoutId id="2147484921" r:id="rId5"/>
    <p:sldLayoutId id="2147484922" r:id="rId6"/>
    <p:sldLayoutId id="2147484923" r:id="rId7"/>
    <p:sldLayoutId id="2147484929" r:id="rId8"/>
    <p:sldLayoutId id="2147484924" r:id="rId9"/>
    <p:sldLayoutId id="2147484925" r:id="rId10"/>
    <p:sldLayoutId id="2147484926" r:id="rId11"/>
    <p:sldLayoutId id="2147484927" r:id="rId12"/>
    <p:sldLayoutId id="2147484928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Calibri" pitchFamily="34" charset="0"/>
          <a:ea typeface="ＭＳ Ｐゴシック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Calibri" pitchFamily="34" charset="0"/>
          <a:ea typeface="ＭＳ Ｐゴシック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Calibri" pitchFamily="34" charset="0"/>
          <a:ea typeface="ＭＳ Ｐゴシック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Calibri" pitchFamily="34" charset="0"/>
          <a:ea typeface="ＭＳ Ｐゴシック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9pPr>
    </p:titleStyle>
    <p:bodyStyle>
      <a:lvl1pPr marL="273050" indent="-27305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kumimoji="1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1" fontAlgn="base" hangingPunct="1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1" fontAlgn="base" hangingPunct="1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1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1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9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9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.jpeg"/><Relationship Id="rId4" Type="http://schemas.openxmlformats.org/officeDocument/2006/relationships/slide" Target="slide100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jpeg"/><Relationship Id="rId5" Type="http://schemas.openxmlformats.org/officeDocument/2006/relationships/slide" Target="slide100.xml"/><Relationship Id="rId4" Type="http://schemas.openxmlformats.org/officeDocument/2006/relationships/image" Target="../media/image60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slide" Target="slide100.xml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0.png"/><Relationship Id="rId4" Type="http://schemas.openxmlformats.org/officeDocument/2006/relationships/hyperlink" Target="https://ten.tokyo-shoseki.co.jp/support/h/tm/sugaku_file/d_meister_29/1/318_1_standard/318_1_digicon/contents/S_I_p013_001.html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9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9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9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jpeg"/><Relationship Id="rId5" Type="http://schemas.openxmlformats.org/officeDocument/2006/relationships/image" Target="../media/image31.png"/><Relationship Id="rId4" Type="http://schemas.openxmlformats.org/officeDocument/2006/relationships/image" Target="../media/image38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9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jpe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9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9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9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9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9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9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9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9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9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9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1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9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jpe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9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9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9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9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9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9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9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9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9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jpeg"/><Relationship Id="rId5" Type="http://schemas.openxmlformats.org/officeDocument/2006/relationships/slide" Target="slide96.xml"/><Relationship Id="rId4" Type="http://schemas.openxmlformats.org/officeDocument/2006/relationships/image" Target="../media/image56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jpeg"/><Relationship Id="rId5" Type="http://schemas.openxmlformats.org/officeDocument/2006/relationships/slide" Target="slide96.xml"/><Relationship Id="rId4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217583" y="1499300"/>
            <a:ext cx="9781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30753" y="1988840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章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38854" y="1796623"/>
            <a:ext cx="27414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数</a:t>
            </a:r>
            <a:r>
              <a:rPr kumimoji="1" lang="ja-JP" alt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と式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03648" y="3279758"/>
            <a:ext cx="40527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solidFill>
                  <a:schemeClr val="accent1">
                    <a:lumMod val="75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１節　式の計算</a:t>
            </a:r>
          </a:p>
        </p:txBody>
      </p:sp>
    </p:spTree>
    <p:extLst>
      <p:ext uri="{BB962C8B-B14F-4D97-AF65-F5344CB8AC3E}">
        <p14:creationId xmlns:p14="http://schemas.microsoft.com/office/powerpoint/2010/main" val="354524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➊ 整式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</a:rPr>
              <a:t>– 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</a:rPr>
              <a:t>整式の整理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</a:rPr>
              <a:t>-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  <a:ea typeface="+mn-ea"/>
              </a:rPr>
              <a:t>				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p.9)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395288" y="908720"/>
            <a:ext cx="8353176" cy="214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ts val="4000"/>
              </a:lnSpc>
              <a:defRPr/>
            </a:pP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ja-JP" altLang="en-US" sz="2800" dirty="0">
                <a:latin typeface="+mn-ea"/>
                <a:ea typeface="+mn-ea"/>
              </a:rPr>
              <a:t>　</a:t>
            </a:r>
            <a:r>
              <a:rPr lang="ja-JP" altLang="en-US" sz="2800" b="1" dirty="0">
                <a:solidFill>
                  <a:srgbClr val="FF0000"/>
                </a:solidFill>
                <a:latin typeface="+mn-ea"/>
                <a:ea typeface="+mn-ea"/>
              </a:rPr>
              <a:t>次数</a:t>
            </a:r>
            <a:r>
              <a:rPr lang="ja-JP" altLang="en-US" sz="2800" dirty="0">
                <a:latin typeface="+mn-ea"/>
                <a:ea typeface="+mn-ea"/>
              </a:rPr>
              <a:t>　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r>
              <a:rPr lang="ja-JP" altLang="en-US" sz="2800" dirty="0">
                <a:latin typeface="+mn-ea"/>
                <a:ea typeface="+mn-ea"/>
              </a:rPr>
              <a:t>：整理された整式で，各項の次数のうち最も</a:t>
            </a:r>
            <a:endParaRPr lang="en-US" altLang="ja-JP" sz="2800" dirty="0">
              <a:latin typeface="+mn-ea"/>
              <a:ea typeface="+mn-ea"/>
            </a:endParaRPr>
          </a:p>
          <a:p>
            <a:pPr eaLnBrk="1" hangingPunct="1">
              <a:lnSpc>
                <a:spcPts val="4000"/>
              </a:lnSpc>
              <a:defRPr/>
            </a:pPr>
            <a:r>
              <a:rPr lang="ja-JP" altLang="en-US" sz="2800" dirty="0">
                <a:latin typeface="+mn-ea"/>
                <a:ea typeface="+mn-ea"/>
              </a:rPr>
              <a:t>　　　　　　</a:t>
            </a:r>
            <a:r>
              <a:rPr lang="ja-JP" altLang="en-US" sz="2000" dirty="0">
                <a:latin typeface="+mn-ea"/>
                <a:ea typeface="+mn-ea"/>
              </a:rPr>
              <a:t>　</a:t>
            </a:r>
            <a:r>
              <a:rPr lang="ja-JP" altLang="en-US" sz="2800" dirty="0">
                <a:latin typeface="+mn-ea"/>
                <a:ea typeface="+mn-ea"/>
              </a:rPr>
              <a:t>高いもの。</a:t>
            </a:r>
          </a:p>
          <a:p>
            <a:pPr eaLnBrk="1" hangingPunct="1">
              <a:lnSpc>
                <a:spcPts val="4000"/>
              </a:lnSpc>
              <a:defRPr/>
            </a:pP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ja-JP" altLang="en-US" sz="2800" dirty="0">
                <a:latin typeface="+mn-ea"/>
                <a:ea typeface="+mn-ea"/>
              </a:rPr>
              <a:t>　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ja-JP" altLang="en-US" sz="2800" b="1" dirty="0">
                <a:solidFill>
                  <a:srgbClr val="FF0000"/>
                </a:solidFill>
                <a:latin typeface="+mn-ea"/>
                <a:ea typeface="+mn-ea"/>
              </a:rPr>
              <a:t>次式</a:t>
            </a:r>
            <a:r>
              <a:rPr lang="ja-JP" altLang="en-US" sz="2800" dirty="0">
                <a:latin typeface="+mn-ea"/>
                <a:ea typeface="+mn-ea"/>
              </a:rPr>
              <a:t>　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r>
              <a:rPr lang="ja-JP" altLang="en-US" sz="2800" dirty="0">
                <a:latin typeface="+mn-ea"/>
                <a:ea typeface="+mn-ea"/>
              </a:rPr>
              <a:t>：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ja-JP" altLang="en-US" sz="2800" dirty="0">
                <a:latin typeface="+mn-ea"/>
                <a:ea typeface="+mn-ea"/>
              </a:rPr>
              <a:t>　</a:t>
            </a:r>
            <a:r>
              <a:rPr lang="ja-JP" altLang="en-US" sz="2800" b="1" dirty="0">
                <a:solidFill>
                  <a:srgbClr val="FF0000"/>
                </a:solidFill>
                <a:latin typeface="+mn-ea"/>
                <a:ea typeface="+mn-ea"/>
              </a:rPr>
              <a:t>次数</a:t>
            </a:r>
            <a:r>
              <a:rPr lang="ja-JP" altLang="en-US" sz="2800" dirty="0">
                <a:latin typeface="+mn-ea"/>
                <a:ea typeface="+mn-ea"/>
              </a:rPr>
              <a:t>　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r>
              <a:rPr lang="ja-JP" altLang="en-US" sz="2800" dirty="0">
                <a:latin typeface="+mn-ea"/>
                <a:ea typeface="+mn-ea"/>
              </a:rPr>
              <a:t>が </a:t>
            </a:r>
            <a:r>
              <a:rPr lang="en-US" altLang="ja-JP" sz="28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lang="en-US" altLang="ja-JP" sz="2800" dirty="0">
                <a:latin typeface="+mn-ea"/>
                <a:ea typeface="+mn-ea"/>
              </a:rPr>
              <a:t> </a:t>
            </a:r>
            <a:r>
              <a:rPr lang="ja-JP" altLang="en-US" sz="2800" dirty="0">
                <a:latin typeface="+mn-ea"/>
                <a:ea typeface="+mn-ea"/>
              </a:rPr>
              <a:t>の整式。</a:t>
            </a:r>
          </a:p>
          <a:p>
            <a:pPr eaLnBrk="1" hangingPunct="1">
              <a:lnSpc>
                <a:spcPts val="4000"/>
              </a:lnSpc>
              <a:defRPr/>
            </a:pP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ja-JP" altLang="en-US" sz="2800" dirty="0">
                <a:latin typeface="+mn-ea"/>
                <a:ea typeface="+mn-ea"/>
              </a:rPr>
              <a:t>　</a:t>
            </a:r>
            <a:r>
              <a:rPr lang="ja-JP" altLang="en-US" sz="2800" b="1" dirty="0">
                <a:solidFill>
                  <a:srgbClr val="FF0000"/>
                </a:solidFill>
                <a:latin typeface="+mn-ea"/>
                <a:ea typeface="+mn-ea"/>
              </a:rPr>
              <a:t>定数項</a:t>
            </a:r>
            <a:r>
              <a:rPr lang="ja-JP" altLang="en-US" sz="2800" dirty="0">
                <a:latin typeface="+mn-ea"/>
                <a:ea typeface="+mn-ea"/>
              </a:rPr>
              <a:t>　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r>
              <a:rPr lang="ja-JP" altLang="en-US" sz="2800" dirty="0">
                <a:latin typeface="+mn-ea"/>
                <a:ea typeface="+mn-ea"/>
              </a:rPr>
              <a:t>：整式の項の中で，文字を含まない項。</a:t>
            </a:r>
          </a:p>
        </p:txBody>
      </p:sp>
      <p:sp>
        <p:nvSpPr>
          <p:cNvPr id="9" name="メモ 102"/>
          <p:cNvSpPr/>
          <p:nvPr/>
        </p:nvSpPr>
        <p:spPr>
          <a:xfrm>
            <a:off x="488707" y="1041456"/>
            <a:ext cx="1515939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1" name="メモ 102"/>
          <p:cNvSpPr/>
          <p:nvPr/>
        </p:nvSpPr>
        <p:spPr>
          <a:xfrm>
            <a:off x="488706" y="1980808"/>
            <a:ext cx="1797293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3" name="メモ 102"/>
          <p:cNvSpPr/>
          <p:nvPr/>
        </p:nvSpPr>
        <p:spPr>
          <a:xfrm>
            <a:off x="2559560" y="1980808"/>
            <a:ext cx="1440940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4" name="メモ 102"/>
          <p:cNvSpPr/>
          <p:nvPr/>
        </p:nvSpPr>
        <p:spPr>
          <a:xfrm>
            <a:off x="488706" y="2526747"/>
            <a:ext cx="1867632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1071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Training</a:t>
            </a: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　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– </a:t>
            </a: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トレーニング 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- </a:t>
            </a: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　                           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p.23)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23528" y="950913"/>
            <a:ext cx="471488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６</a:t>
            </a:r>
            <a:endParaRPr lang="en-US" altLang="ja-JP" sz="24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23" name="正方形/長方形 29"/>
          <p:cNvSpPr>
            <a:spLocks noChangeArrowheads="1"/>
          </p:cNvSpPr>
          <p:nvPr/>
        </p:nvSpPr>
        <p:spPr bwMode="auto">
          <a:xfrm>
            <a:off x="755576" y="951210"/>
            <a:ext cx="56166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400" dirty="0">
                <a:latin typeface="+mn-ea"/>
                <a:ea typeface="+mn-ea"/>
              </a:rPr>
              <a:t>次の式を因数分解せよ。</a:t>
            </a:r>
            <a:endParaRPr lang="en-US" altLang="ja-JP" sz="2400" dirty="0">
              <a:latin typeface="+mn-ea"/>
              <a:ea typeface="+mn-ea"/>
            </a:endParaRPr>
          </a:p>
        </p:txBody>
      </p:sp>
      <p:sp>
        <p:nvSpPr>
          <p:cNvPr id="7" name="正方形/長方形 29"/>
          <p:cNvSpPr>
            <a:spLocks noChangeArrowheads="1"/>
          </p:cNvSpPr>
          <p:nvPr/>
        </p:nvSpPr>
        <p:spPr bwMode="auto">
          <a:xfrm>
            <a:off x="755576" y="1455167"/>
            <a:ext cx="39604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400" dirty="0">
                <a:latin typeface="+mn-ea"/>
              </a:rPr>
              <a:t>(1)  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18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altLang="ja-JP" sz="2400" dirty="0">
              <a:latin typeface="+mn-ea"/>
            </a:endParaRPr>
          </a:p>
        </p:txBody>
      </p:sp>
      <p:sp>
        <p:nvSpPr>
          <p:cNvPr id="8" name="正方形/長方形 29"/>
          <p:cNvSpPr>
            <a:spLocks noChangeArrowheads="1"/>
          </p:cNvSpPr>
          <p:nvPr/>
        </p:nvSpPr>
        <p:spPr bwMode="auto">
          <a:xfrm>
            <a:off x="755576" y="3731618"/>
            <a:ext cx="41044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400" dirty="0">
                <a:latin typeface="+mn-ea"/>
              </a:rPr>
              <a:t>(2) 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9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endParaRPr lang="en-US" altLang="ja-JP" sz="2400" dirty="0">
              <a:latin typeface="+mn-ea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984358" y="1916832"/>
            <a:ext cx="23887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9)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994149" y="2386219"/>
            <a:ext cx="1790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984358" y="4201005"/>
            <a:ext cx="18934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9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endParaRPr lang="ja-JP" altLang="ja-JP" sz="24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973787" y="4670392"/>
            <a:ext cx="2201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{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(3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}</a:t>
            </a:r>
            <a:endParaRPr lang="ja-JP" altLang="ja-JP" sz="24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984358" y="5139779"/>
            <a:ext cx="27302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endParaRPr lang="ja-JP" altLang="ja-JP" sz="24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68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29"/>
          <p:cNvSpPr>
            <a:spLocks noChangeArrowheads="1"/>
          </p:cNvSpPr>
          <p:nvPr/>
        </p:nvSpPr>
        <p:spPr bwMode="auto">
          <a:xfrm>
            <a:off x="755576" y="260648"/>
            <a:ext cx="39604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400" dirty="0">
                <a:latin typeface="+mn-ea"/>
              </a:rPr>
              <a:t>(3) 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(3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endParaRPr lang="en-US" altLang="ja-JP" sz="2400" dirty="0">
              <a:latin typeface="+mn-ea"/>
            </a:endParaRPr>
          </a:p>
        </p:txBody>
      </p:sp>
      <p:sp>
        <p:nvSpPr>
          <p:cNvPr id="11" name="正方形/長方形 29"/>
          <p:cNvSpPr>
            <a:spLocks noChangeArrowheads="1"/>
          </p:cNvSpPr>
          <p:nvPr/>
        </p:nvSpPr>
        <p:spPr bwMode="auto">
          <a:xfrm>
            <a:off x="755576" y="3622159"/>
            <a:ext cx="41044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400" dirty="0">
                <a:latin typeface="+mn-ea"/>
              </a:rPr>
              <a:t>(4)  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6(2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7</a:t>
            </a:r>
            <a:endParaRPr lang="en-US" altLang="ja-JP" sz="2400" dirty="0">
              <a:latin typeface="+mn-ea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282810" y="722313"/>
            <a:ext cx="23583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ja-JP" altLang="ja-JP" sz="2400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とおくと</a:t>
            </a:r>
            <a:endParaRPr lang="ja-JP" altLang="ja-JP" sz="2400" kern="100" dirty="0">
              <a:solidFill>
                <a:srgbClr val="FF0000"/>
              </a:solidFill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282811" y="1188767"/>
            <a:ext cx="30601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(3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endParaRPr lang="ja-JP" altLang="ja-JP" sz="2400" kern="100" dirty="0">
              <a:solidFill>
                <a:srgbClr val="FF0000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4149359" y="1655221"/>
            <a:ext cx="16017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xA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yA</a:t>
            </a:r>
            <a:endParaRPr lang="ja-JP" altLang="ja-JP" sz="24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4149359" y="2116886"/>
            <a:ext cx="1721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endParaRPr lang="ja-JP" altLang="ja-JP" sz="24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4149359" y="2588129"/>
            <a:ext cx="25763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endParaRPr lang="ja-JP" altLang="ja-JP" sz="24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1291626" y="4093268"/>
            <a:ext cx="23583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ja-JP" altLang="ja-JP" sz="2400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とおくと</a:t>
            </a:r>
            <a:endParaRPr lang="ja-JP" altLang="ja-JP" sz="2400" kern="100" dirty="0">
              <a:solidFill>
                <a:srgbClr val="FF0000"/>
              </a:solidFill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258888" y="4555067"/>
            <a:ext cx="3313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6(2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7</a:t>
            </a:r>
            <a:endParaRPr lang="ja-JP" altLang="ja-JP" sz="2400" kern="1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4342940" y="5032619"/>
            <a:ext cx="2406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7)(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4334148" y="5500976"/>
            <a:ext cx="34996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7)(2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25" name="図 2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4615" y="6025853"/>
            <a:ext cx="648000" cy="648000"/>
          </a:xfrm>
          <a:prstGeom prst="rect">
            <a:avLst/>
          </a:prstGeom>
        </p:spPr>
      </p:pic>
      <p:sp>
        <p:nvSpPr>
          <p:cNvPr id="26" name="正方形/長方形 25"/>
          <p:cNvSpPr/>
          <p:nvPr/>
        </p:nvSpPr>
        <p:spPr>
          <a:xfrm>
            <a:off x="4149359" y="1188767"/>
            <a:ext cx="36844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endParaRPr lang="ja-JP" altLang="ja-JP" sz="24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4342939" y="4558367"/>
            <a:ext cx="24064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7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6860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17" grpId="0"/>
      <p:bldP spid="18" grpId="0"/>
      <p:bldP spid="19" grpId="0"/>
      <p:bldP spid="22" grpId="0"/>
      <p:bldP spid="24" grpId="0"/>
      <p:bldP spid="26" grpId="0"/>
      <p:bldP spid="27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29"/>
          <p:cNvSpPr>
            <a:spLocks noChangeArrowheads="1"/>
          </p:cNvSpPr>
          <p:nvPr/>
        </p:nvSpPr>
        <p:spPr bwMode="auto">
          <a:xfrm>
            <a:off x="755576" y="260648"/>
            <a:ext cx="39604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400" dirty="0">
                <a:latin typeface="+mn-ea"/>
              </a:rPr>
              <a:t>(5)  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endParaRPr lang="en-US" altLang="ja-JP" sz="2400" dirty="0">
              <a:latin typeface="+mn-ea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297253" y="725054"/>
            <a:ext cx="22044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ja-JP" altLang="ja-JP" sz="2400" kern="100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とおくと</a:t>
            </a:r>
            <a:endParaRPr lang="ja-JP" altLang="ja-JP" sz="2400" kern="100" dirty="0">
              <a:solidFill>
                <a:srgbClr val="FF0000"/>
              </a:solidFill>
              <a:effectLst/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297253" y="1190377"/>
            <a:ext cx="29867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988069" y="1671215"/>
            <a:ext cx="32944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988069" y="2132880"/>
            <a:ext cx="18934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988069" y="2594545"/>
            <a:ext cx="2560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1)(2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978120" y="3056210"/>
            <a:ext cx="34996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1)(2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307687"/>
            <a:ext cx="2392680" cy="1188720"/>
          </a:xfrm>
          <a:prstGeom prst="rect">
            <a:avLst/>
          </a:prstGeom>
        </p:spPr>
      </p:pic>
      <p:sp>
        <p:nvSpPr>
          <p:cNvPr id="21" name="正方形/長方形 29"/>
          <p:cNvSpPr>
            <a:spLocks noChangeArrowheads="1"/>
          </p:cNvSpPr>
          <p:nvPr/>
        </p:nvSpPr>
        <p:spPr bwMode="auto">
          <a:xfrm>
            <a:off x="755576" y="3584541"/>
            <a:ext cx="41044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400" dirty="0">
                <a:latin typeface="+mn-ea"/>
              </a:rPr>
              <a:t>(6) 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endParaRPr lang="en-US" altLang="ja-JP" sz="2400" dirty="0">
              <a:latin typeface="+mn-ea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1262655" y="4040395"/>
            <a:ext cx="29049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ja-JP" altLang="ja-JP" sz="2400" kern="100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について整理すると</a:t>
            </a:r>
            <a:endParaRPr lang="ja-JP" altLang="ja-JP" sz="2400" kern="100" dirty="0">
              <a:solidFill>
                <a:srgbClr val="FF0000"/>
              </a:solidFill>
              <a:effectLst/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1264258" y="4507490"/>
            <a:ext cx="29033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ab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4036680" y="4533443"/>
            <a:ext cx="35189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2)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2)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4036680" y="5000538"/>
            <a:ext cx="37240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2)(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2)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4036680" y="5457799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2){(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1}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4036680" y="5914565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2)(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ab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28" name="図 2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4615" y="6025853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0080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12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29"/>
          <p:cNvSpPr>
            <a:spLocks noChangeArrowheads="1"/>
          </p:cNvSpPr>
          <p:nvPr/>
        </p:nvSpPr>
        <p:spPr bwMode="auto">
          <a:xfrm>
            <a:off x="755576" y="260648"/>
            <a:ext cx="540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400" dirty="0">
                <a:latin typeface="+mn-ea"/>
              </a:rPr>
              <a:t>(7)  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5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5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endParaRPr lang="en-US" altLang="ja-JP" sz="2400" dirty="0">
              <a:latin typeface="+mn-ea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989299" y="1646227"/>
            <a:ext cx="4302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(5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5)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980933" y="2112375"/>
            <a:ext cx="4661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(5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5)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1)(2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980933" y="2576551"/>
            <a:ext cx="41152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{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3)}{2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1)}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980933" y="3039867"/>
            <a:ext cx="34996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3)(2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792" y="1051867"/>
            <a:ext cx="2392680" cy="1188720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612" y="2576551"/>
            <a:ext cx="3070860" cy="1234440"/>
          </a:xfrm>
          <a:prstGeom prst="rect">
            <a:avLst/>
          </a:prstGeom>
        </p:spPr>
      </p:pic>
      <p:sp>
        <p:nvSpPr>
          <p:cNvPr id="24" name="正方形/長方形 29"/>
          <p:cNvSpPr>
            <a:spLocks noChangeArrowheads="1"/>
          </p:cNvSpPr>
          <p:nvPr/>
        </p:nvSpPr>
        <p:spPr bwMode="auto">
          <a:xfrm>
            <a:off x="1331640" y="722897"/>
            <a:ext cx="39604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solidFill>
                  <a:srgbClr val="FF0000"/>
                </a:solidFill>
                <a:latin typeface="+mn-ea"/>
              </a:rPr>
              <a:t>について整理すると</a:t>
            </a:r>
            <a:endParaRPr lang="en-US" altLang="ja-JP" sz="24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5" name="正方形/長方形 29"/>
          <p:cNvSpPr>
            <a:spLocks noChangeArrowheads="1"/>
          </p:cNvSpPr>
          <p:nvPr/>
        </p:nvSpPr>
        <p:spPr bwMode="auto">
          <a:xfrm>
            <a:off x="1331640" y="1184562"/>
            <a:ext cx="39604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5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4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5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</a:p>
        </p:txBody>
      </p:sp>
      <p:pic>
        <p:nvPicPr>
          <p:cNvPr id="23" name="図 2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4615" y="6025853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260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24" grpId="0"/>
      <p:bldP spid="25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29"/>
          <p:cNvSpPr>
            <a:spLocks noChangeArrowheads="1"/>
          </p:cNvSpPr>
          <p:nvPr/>
        </p:nvSpPr>
        <p:spPr bwMode="auto">
          <a:xfrm>
            <a:off x="755576" y="260350"/>
            <a:ext cx="41044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400" dirty="0">
                <a:latin typeface="+mn-ea"/>
              </a:rPr>
              <a:t>(8) 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6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5</a:t>
            </a:r>
            <a:endParaRPr lang="en-US" altLang="ja-JP" sz="2400" dirty="0">
              <a:latin typeface="+mn-ea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972984" y="1648184"/>
            <a:ext cx="3243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5)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972984" y="2107596"/>
            <a:ext cx="34483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5)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972984" y="2564755"/>
            <a:ext cx="3807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{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1)}{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en-US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5)}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977884" y="3024167"/>
            <a:ext cx="3191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5)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6" name="正方形/長方形 29"/>
          <p:cNvSpPr>
            <a:spLocks noChangeArrowheads="1"/>
          </p:cNvSpPr>
          <p:nvPr/>
        </p:nvSpPr>
        <p:spPr bwMode="auto">
          <a:xfrm>
            <a:off x="1258888" y="725410"/>
            <a:ext cx="39604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solidFill>
                  <a:srgbClr val="FF0000"/>
                </a:solidFill>
                <a:latin typeface="+mn-ea"/>
              </a:rPr>
              <a:t>について整理すると</a:t>
            </a:r>
            <a:endParaRPr lang="en-US" altLang="ja-JP" sz="24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7" name="正方形/長方形 29"/>
          <p:cNvSpPr>
            <a:spLocks noChangeArrowheads="1"/>
          </p:cNvSpPr>
          <p:nvPr/>
        </p:nvSpPr>
        <p:spPr bwMode="auto">
          <a:xfrm>
            <a:off x="1258888" y="1188772"/>
            <a:ext cx="39604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4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6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5</a:t>
            </a:r>
          </a:p>
        </p:txBody>
      </p:sp>
      <p:pic>
        <p:nvPicPr>
          <p:cNvPr id="23" name="図 2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4615" y="6025853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4537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➊ 整式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</a:rPr>
              <a:t>– 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</a:rPr>
              <a:t>整式の整理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</a:rPr>
              <a:t>-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  <a:ea typeface="+mn-ea"/>
              </a:rPr>
              <a:t>				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p.9)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51600" y="909585"/>
            <a:ext cx="720000" cy="460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51520" y="90872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例</a:t>
            </a:r>
            <a:r>
              <a:rPr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４</a:t>
            </a:r>
            <a:endParaRPr kumimoji="1" lang="ja-JP" altLang="en-US" sz="24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1052096" y="847052"/>
            <a:ext cx="7624360" cy="1118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ts val="4000"/>
              </a:lnSpc>
              <a:defRPr/>
            </a:pP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8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ja-JP" altLang="en-US" sz="2800" dirty="0">
                <a:latin typeface="+mn-ea"/>
                <a:ea typeface="+mn-ea"/>
              </a:rPr>
              <a:t>は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ja-JP" altLang="en-US" sz="2800" dirty="0">
                <a:latin typeface="+mn-ea"/>
                <a:ea typeface="+mn-ea"/>
              </a:rPr>
              <a:t>　</a:t>
            </a:r>
            <a:r>
              <a:rPr lang="en-US" altLang="ja-JP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ja-JP" altLang="en-US" sz="2800" dirty="0">
                <a:latin typeface="+mn-ea"/>
                <a:ea typeface="+mn-ea"/>
              </a:rPr>
              <a:t>　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r>
              <a:rPr lang="ja-JP" altLang="en-US" sz="2800" dirty="0">
                <a:latin typeface="+mn-ea"/>
                <a:ea typeface="+mn-ea"/>
              </a:rPr>
              <a:t>次式，定数項は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ja-JP" altLang="en-US" sz="2800" dirty="0">
                <a:latin typeface="+mn-ea"/>
                <a:ea typeface="+mn-ea"/>
              </a:rPr>
              <a:t>　</a:t>
            </a:r>
            <a:r>
              <a:rPr lang="en-US" altLang="ja-JP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ja-JP" altLang="en-US" sz="2800" dirty="0">
                <a:latin typeface="+mn-ea"/>
                <a:ea typeface="+mn-ea"/>
              </a:rPr>
              <a:t>　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</a:p>
          <a:p>
            <a:pPr eaLnBrk="1" hangingPunct="1">
              <a:lnSpc>
                <a:spcPts val="4000"/>
              </a:lnSpc>
              <a:defRPr/>
            </a:pP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5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7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800" dirty="0">
                <a:latin typeface="+mn-ea"/>
              </a:rPr>
              <a:t>は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ja-JP" altLang="en-US" sz="2800" dirty="0">
                <a:latin typeface="+mn-ea"/>
              </a:rPr>
              <a:t>　</a:t>
            </a:r>
            <a:r>
              <a:rPr lang="en-US" altLang="ja-JP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800" dirty="0">
                <a:latin typeface="+mn-ea"/>
                <a:ea typeface="+mn-ea"/>
              </a:rPr>
              <a:t>　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r>
              <a:rPr lang="ja-JP" altLang="en-US" sz="2800" dirty="0">
                <a:latin typeface="+mn-ea"/>
              </a:rPr>
              <a:t>次式，定数項は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ja-JP" altLang="en-US" sz="2800" dirty="0">
                <a:latin typeface="+mn-ea"/>
              </a:rPr>
              <a:t>　</a:t>
            </a:r>
            <a:r>
              <a:rPr lang="ja-JP" altLang="en-US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800" dirty="0">
                <a:latin typeface="+mn-ea"/>
                <a:ea typeface="+mn-ea"/>
              </a:rPr>
              <a:t>　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endParaRPr lang="en-US" altLang="ja-JP" sz="2800" dirty="0">
              <a:latin typeface="+mn-ea"/>
            </a:endParaRPr>
          </a:p>
        </p:txBody>
      </p:sp>
      <p:sp>
        <p:nvSpPr>
          <p:cNvPr id="9" name="メモ 102"/>
          <p:cNvSpPr/>
          <p:nvPr/>
        </p:nvSpPr>
        <p:spPr>
          <a:xfrm>
            <a:off x="2411760" y="932260"/>
            <a:ext cx="938109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1" name="メモ 102"/>
          <p:cNvSpPr/>
          <p:nvPr/>
        </p:nvSpPr>
        <p:spPr>
          <a:xfrm>
            <a:off x="5794131" y="932260"/>
            <a:ext cx="938109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3" name="メモ 102"/>
          <p:cNvSpPr/>
          <p:nvPr/>
        </p:nvSpPr>
        <p:spPr>
          <a:xfrm>
            <a:off x="3564710" y="1446660"/>
            <a:ext cx="938109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4" name="メモ 102"/>
          <p:cNvSpPr/>
          <p:nvPr/>
        </p:nvSpPr>
        <p:spPr>
          <a:xfrm>
            <a:off x="6948264" y="1446660"/>
            <a:ext cx="1367774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9779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/>
          <p:cNvSpPr/>
          <p:nvPr/>
        </p:nvSpPr>
        <p:spPr>
          <a:xfrm>
            <a:off x="251560" y="909152"/>
            <a:ext cx="720000" cy="46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51520" y="90872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問</a:t>
            </a:r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４</a:t>
            </a:r>
            <a:endParaRPr kumimoji="1" lang="ja-JP" altLang="en-US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3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➊ 整式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</a:rPr>
              <a:t>– 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</a:rPr>
              <a:t>整式の整理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</a:rPr>
              <a:t>-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　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				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p.9)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" name="テキスト ボックス 2"/>
          <p:cNvSpPr txBox="1">
            <a:spLocks noChangeArrowheads="1"/>
          </p:cNvSpPr>
          <p:nvPr/>
        </p:nvSpPr>
        <p:spPr bwMode="auto">
          <a:xfrm>
            <a:off x="1042988" y="1590148"/>
            <a:ext cx="51851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dirty="0">
                <a:latin typeface="+mn-ea"/>
                <a:ea typeface="+mn-ea"/>
              </a:rPr>
              <a:t>(1)  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5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7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endParaRPr lang="en-US" altLang="ja-JP" sz="2800" dirty="0">
              <a:latin typeface="+mn-ea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1042988" y="4057908"/>
            <a:ext cx="33129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dirty="0">
                <a:latin typeface="+mn-ea"/>
                <a:ea typeface="+mn-ea"/>
              </a:rPr>
              <a:t>(2)  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5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7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endParaRPr lang="en-US" altLang="ja-JP" sz="2800" dirty="0">
              <a:latin typeface="+mn-ea"/>
            </a:endParaRPr>
          </a:p>
        </p:txBody>
      </p:sp>
      <p:sp>
        <p:nvSpPr>
          <p:cNvPr id="8" name="テキスト ボックス 2"/>
          <p:cNvSpPr txBox="1">
            <a:spLocks noChangeArrowheads="1"/>
          </p:cNvSpPr>
          <p:nvPr/>
        </p:nvSpPr>
        <p:spPr bwMode="auto">
          <a:xfrm>
            <a:off x="1042988" y="889556"/>
            <a:ext cx="61933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>
                <a:latin typeface="+mn-ea"/>
                <a:ea typeface="+mn-ea"/>
              </a:rPr>
              <a:t>次の整式は何次式で，定数項は何か。</a:t>
            </a:r>
            <a:endParaRPr lang="en-US" altLang="ja-JP" sz="2800" dirty="0">
              <a:latin typeface="+mn-ea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717092" y="2317348"/>
            <a:ext cx="70316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28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ja-JP" altLang="ja-JP" sz="2800" b="1" kern="1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次</a:t>
            </a:r>
            <a:r>
              <a:rPr lang="ja-JP" altLang="en-US" sz="2800" b="1" kern="1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式</a:t>
            </a:r>
            <a:r>
              <a:rPr lang="ja-JP" altLang="ja-JP" sz="2800" b="1" kern="1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，定数項は</a:t>
            </a:r>
            <a:r>
              <a:rPr lang="ja-JP" altLang="ja-JP" sz="28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endParaRPr lang="ja-JP" altLang="ja-JP" sz="2800" b="1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661213" y="4797152"/>
            <a:ext cx="70872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28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ja-JP" sz="2800" b="1" kern="1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次</a:t>
            </a:r>
            <a:r>
              <a:rPr lang="ja-JP" altLang="en-US" sz="2800" b="1" kern="1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式</a:t>
            </a:r>
            <a:r>
              <a:rPr lang="ja-JP" altLang="ja-JP" sz="2800" b="1" kern="1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，定数項は</a:t>
            </a:r>
            <a:r>
              <a:rPr lang="en-US" altLang="ja-JP" sz="28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ja-JP" altLang="ja-JP" sz="2800" b="1" kern="100" dirty="0">
              <a:solidFill>
                <a:srgbClr val="FF0000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51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➊ 整式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</a:rPr>
              <a:t>– 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</a:rPr>
              <a:t>整式の整理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</a:rPr>
              <a:t>-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　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				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p.9)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8" name="テキスト ボックス 2"/>
          <p:cNvSpPr txBox="1">
            <a:spLocks noChangeArrowheads="1"/>
          </p:cNvSpPr>
          <p:nvPr/>
        </p:nvSpPr>
        <p:spPr bwMode="auto">
          <a:xfrm>
            <a:off x="395288" y="908720"/>
            <a:ext cx="8353176" cy="2041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ts val="3800"/>
              </a:lnSpc>
              <a:defRPr/>
            </a:pPr>
            <a:r>
              <a:rPr lang="ja-JP" altLang="en-US" sz="2800" dirty="0">
                <a:latin typeface="+mn-ea"/>
                <a:ea typeface="+mn-ea"/>
              </a:rPr>
              <a:t>整式 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lang="en-US" altLang="ja-JP" sz="28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8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8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en-US" altLang="ja-JP" sz="28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r>
              <a:rPr lang="en-US" altLang="ja-JP" sz="2800" dirty="0">
                <a:latin typeface="+mn-ea"/>
                <a:ea typeface="+mn-ea"/>
              </a:rPr>
              <a:t> </a:t>
            </a:r>
            <a:r>
              <a:rPr lang="ja-JP" altLang="en-US" sz="2800" dirty="0">
                <a:latin typeface="+mn-ea"/>
                <a:ea typeface="+mn-ea"/>
              </a:rPr>
              <a:t>において，文字</a:t>
            </a:r>
            <a:r>
              <a:rPr lang="en-US" altLang="ja-JP" sz="28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+mn-ea"/>
                <a:ea typeface="+mn-ea"/>
              </a:rPr>
              <a:t>に着目して，文字</a:t>
            </a:r>
            <a:r>
              <a:rPr lang="en-US" altLang="ja-JP" sz="28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r>
              <a:rPr lang="ja-JP" altLang="en-US" sz="2800" dirty="0">
                <a:latin typeface="+mn-ea"/>
                <a:ea typeface="+mn-ea"/>
              </a:rPr>
              <a:t>を定数として扱うと，この整式は</a:t>
            </a:r>
          </a:p>
          <a:p>
            <a:pPr eaLnBrk="1" hangingPunct="1">
              <a:lnSpc>
                <a:spcPts val="3800"/>
              </a:lnSpc>
              <a:defRPr/>
            </a:pP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　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lang="en-US" altLang="ja-JP" sz="28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en-US" altLang="ja-JP" sz="28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2)</a:t>
            </a:r>
            <a:r>
              <a:rPr lang="en-US" altLang="ja-JP" sz="28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en-US" altLang="ja-JP" sz="28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</a:p>
          <a:p>
            <a:pPr eaLnBrk="1" hangingPunct="1">
              <a:lnSpc>
                <a:spcPts val="3800"/>
              </a:lnSpc>
              <a:defRPr/>
            </a:pPr>
            <a:r>
              <a:rPr lang="ja-JP" altLang="en-US" sz="2800" dirty="0">
                <a:latin typeface="+mn-ea"/>
                <a:ea typeface="+mn-ea"/>
              </a:rPr>
              <a:t>と変形できる。</a:t>
            </a:r>
          </a:p>
        </p:txBody>
      </p:sp>
      <p:sp>
        <p:nvSpPr>
          <p:cNvPr id="12" name="テキスト ボックス 2"/>
          <p:cNvSpPr txBox="1">
            <a:spLocks noChangeArrowheads="1"/>
          </p:cNvSpPr>
          <p:nvPr/>
        </p:nvSpPr>
        <p:spPr bwMode="auto">
          <a:xfrm>
            <a:off x="395288" y="2985251"/>
            <a:ext cx="8353176" cy="3503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ts val="3800"/>
              </a:lnSpc>
              <a:defRPr/>
            </a:pPr>
            <a:r>
              <a:rPr lang="ja-JP" altLang="en-US" sz="2800" dirty="0">
                <a:latin typeface="+mn-ea"/>
                <a:ea typeface="+mn-ea"/>
              </a:rPr>
              <a:t>このことを，</a:t>
            </a:r>
            <a:r>
              <a:rPr lang="en-US" altLang="ja-JP" sz="28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+mn-ea"/>
                <a:ea typeface="+mn-ea"/>
              </a:rPr>
              <a:t>について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ja-JP" altLang="en-US" sz="2800" dirty="0">
                <a:latin typeface="+mn-ea"/>
                <a:ea typeface="+mn-ea"/>
              </a:rPr>
              <a:t>　</a:t>
            </a:r>
            <a:r>
              <a:rPr lang="ja-JP" altLang="en-US" sz="2800" dirty="0" err="1">
                <a:solidFill>
                  <a:srgbClr val="FF0000"/>
                </a:solidFill>
                <a:latin typeface="+mn-ea"/>
                <a:ea typeface="+mn-ea"/>
              </a:rPr>
              <a:t>降べきの</a:t>
            </a:r>
            <a:r>
              <a:rPr lang="ja-JP" altLang="en-US" sz="2800" dirty="0">
                <a:solidFill>
                  <a:srgbClr val="FF0000"/>
                </a:solidFill>
                <a:latin typeface="+mn-ea"/>
                <a:ea typeface="+mn-ea"/>
              </a:rPr>
              <a:t>順</a:t>
            </a:r>
            <a:r>
              <a:rPr lang="ja-JP" altLang="en-US" sz="2800" dirty="0">
                <a:latin typeface="+mn-ea"/>
                <a:ea typeface="+mn-ea"/>
              </a:rPr>
              <a:t>　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r>
              <a:rPr lang="ja-JP" altLang="en-US" sz="2800" dirty="0">
                <a:latin typeface="+mn-ea"/>
                <a:ea typeface="+mn-ea"/>
              </a:rPr>
              <a:t>に整理するという。</a:t>
            </a:r>
          </a:p>
          <a:p>
            <a:pPr eaLnBrk="1" hangingPunct="1">
              <a:lnSpc>
                <a:spcPts val="3800"/>
              </a:lnSpc>
              <a:defRPr/>
            </a:pPr>
            <a:r>
              <a:rPr lang="ja-JP" altLang="en-US" sz="2800" dirty="0">
                <a:latin typeface="+mn-ea"/>
                <a:ea typeface="+mn-ea"/>
              </a:rPr>
              <a:t>この整式は，</a:t>
            </a:r>
            <a:r>
              <a:rPr lang="en-US" altLang="ja-JP" sz="28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+mn-ea"/>
                <a:ea typeface="+mn-ea"/>
              </a:rPr>
              <a:t>については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ja-JP" altLang="en-US" sz="2800" dirty="0">
                <a:latin typeface="+mn-ea"/>
                <a:ea typeface="+mn-ea"/>
              </a:rPr>
              <a:t>　</a:t>
            </a:r>
            <a:r>
              <a:rPr lang="en-US" altLang="ja-JP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800" dirty="0">
                <a:latin typeface="+mn-ea"/>
                <a:ea typeface="+mn-ea"/>
              </a:rPr>
              <a:t>  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r>
              <a:rPr lang="ja-JP" altLang="en-US" sz="2800" dirty="0">
                <a:latin typeface="+mn-ea"/>
                <a:ea typeface="+mn-ea"/>
              </a:rPr>
              <a:t>次式で，定数項は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ja-JP" altLang="en-US" sz="2800" dirty="0">
                <a:latin typeface="+mn-ea"/>
                <a:ea typeface="+mn-ea"/>
              </a:rPr>
              <a:t>　</a:t>
            </a:r>
            <a:r>
              <a:rPr lang="en-US" altLang="ja-JP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en-US" altLang="ja-JP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r>
              <a:rPr lang="ja-JP" altLang="en-US" sz="2800" dirty="0">
                <a:latin typeface="+mn-ea"/>
                <a:ea typeface="+mn-ea"/>
              </a:rPr>
              <a:t>　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r>
              <a:rPr lang="ja-JP" altLang="en-US" sz="2800" dirty="0">
                <a:latin typeface="+mn-ea"/>
                <a:ea typeface="+mn-ea"/>
              </a:rPr>
              <a:t>である。</a:t>
            </a:r>
          </a:p>
          <a:p>
            <a:pPr eaLnBrk="1" hangingPunct="1">
              <a:lnSpc>
                <a:spcPts val="3800"/>
              </a:lnSpc>
              <a:defRPr/>
            </a:pPr>
            <a:r>
              <a:rPr lang="ja-JP" altLang="en-US" sz="2800" dirty="0">
                <a:latin typeface="+mn-ea"/>
                <a:ea typeface="+mn-ea"/>
              </a:rPr>
              <a:t>また，この整式を</a:t>
            </a:r>
            <a:r>
              <a:rPr lang="en-US" altLang="ja-JP" sz="28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r>
              <a:rPr lang="ja-JP" altLang="en-US" sz="2800" dirty="0">
                <a:latin typeface="+mn-ea"/>
                <a:ea typeface="+mn-ea"/>
              </a:rPr>
              <a:t>について</a:t>
            </a:r>
            <a:r>
              <a:rPr lang="ja-JP" altLang="en-US" sz="2800" dirty="0" err="1">
                <a:latin typeface="+mn-ea"/>
                <a:ea typeface="+mn-ea"/>
              </a:rPr>
              <a:t>降べきの</a:t>
            </a:r>
            <a:r>
              <a:rPr lang="ja-JP" altLang="en-US" sz="2800" dirty="0">
                <a:latin typeface="+mn-ea"/>
                <a:ea typeface="+mn-ea"/>
              </a:rPr>
              <a:t>順に整理すると，　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ja-JP" altLang="en-US" sz="2800" dirty="0">
                <a:latin typeface="+mn-ea"/>
                <a:ea typeface="+mn-ea"/>
              </a:rPr>
              <a:t>　</a:t>
            </a:r>
            <a:r>
              <a:rPr lang="en-US" altLang="ja-JP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en-US" altLang="ja-JP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3)</a:t>
            </a:r>
            <a:r>
              <a:rPr lang="en-US" altLang="ja-JP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r>
              <a:rPr lang="ja-JP" altLang="en-US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(4</a:t>
            </a:r>
            <a:r>
              <a:rPr lang="en-US" altLang="ja-JP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800" b="1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r>
              <a:rPr lang="ja-JP" altLang="en-US" sz="2800" dirty="0">
                <a:latin typeface="+mn-ea"/>
              </a:rPr>
              <a:t>　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r>
              <a:rPr lang="ja-JP" altLang="en-US" sz="2800" dirty="0">
                <a:latin typeface="+mn-ea"/>
                <a:ea typeface="+mn-ea"/>
              </a:rPr>
              <a:t>となるから，</a:t>
            </a:r>
            <a:r>
              <a:rPr lang="en-US" altLang="ja-JP" sz="28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ja-JP" altLang="en-US" sz="2800" dirty="0">
                <a:latin typeface="+mn-ea"/>
                <a:ea typeface="+mn-ea"/>
              </a:rPr>
              <a:t>については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 (</a:t>
            </a:r>
            <a:r>
              <a:rPr lang="ja-JP" altLang="en-US" sz="2800" dirty="0">
                <a:latin typeface="+mn-ea"/>
                <a:ea typeface="+mn-ea"/>
              </a:rPr>
              <a:t>　</a:t>
            </a:r>
            <a:r>
              <a:rPr lang="en-US" altLang="ja-JP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ja-JP" altLang="en-US" sz="2800" dirty="0">
                <a:latin typeface="+mn-ea"/>
                <a:ea typeface="+mn-ea"/>
              </a:rPr>
              <a:t>　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r>
              <a:rPr lang="ja-JP" altLang="en-US" sz="2800" dirty="0">
                <a:latin typeface="+mn-ea"/>
                <a:ea typeface="+mn-ea"/>
              </a:rPr>
              <a:t>次式で，定数項は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ja-JP" altLang="en-US" sz="2800" dirty="0">
                <a:latin typeface="+mn-ea"/>
                <a:ea typeface="+mn-ea"/>
              </a:rPr>
              <a:t>　</a:t>
            </a:r>
            <a:r>
              <a:rPr lang="en-US" altLang="ja-JP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lang="en-US" altLang="ja-JP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800" b="1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+mn-ea"/>
                <a:ea typeface="+mn-ea"/>
              </a:rPr>
              <a:t>　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r>
              <a:rPr lang="ja-JP" altLang="en-US" sz="2800" dirty="0">
                <a:latin typeface="+mn-ea"/>
                <a:ea typeface="+mn-ea"/>
              </a:rPr>
              <a:t>である。</a:t>
            </a:r>
          </a:p>
        </p:txBody>
      </p:sp>
      <p:sp>
        <p:nvSpPr>
          <p:cNvPr id="14" name="メモ 102"/>
          <p:cNvSpPr/>
          <p:nvPr/>
        </p:nvSpPr>
        <p:spPr>
          <a:xfrm>
            <a:off x="3765775" y="3051206"/>
            <a:ext cx="2467971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5" name="メモ 102"/>
          <p:cNvSpPr/>
          <p:nvPr/>
        </p:nvSpPr>
        <p:spPr>
          <a:xfrm>
            <a:off x="4284521" y="4009568"/>
            <a:ext cx="973279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6" name="メモ 102"/>
          <p:cNvSpPr/>
          <p:nvPr/>
        </p:nvSpPr>
        <p:spPr>
          <a:xfrm>
            <a:off x="459868" y="4501937"/>
            <a:ext cx="1175501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7" name="メモ 102"/>
          <p:cNvSpPr/>
          <p:nvPr/>
        </p:nvSpPr>
        <p:spPr>
          <a:xfrm>
            <a:off x="459868" y="5477883"/>
            <a:ext cx="4006624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8" name="メモ 102"/>
          <p:cNvSpPr/>
          <p:nvPr/>
        </p:nvSpPr>
        <p:spPr>
          <a:xfrm>
            <a:off x="459868" y="5950133"/>
            <a:ext cx="1017240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9" name="メモ 102"/>
          <p:cNvSpPr/>
          <p:nvPr/>
        </p:nvSpPr>
        <p:spPr>
          <a:xfrm>
            <a:off x="4214846" y="5950133"/>
            <a:ext cx="1966146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57175" y="3020197"/>
            <a:ext cx="8635305" cy="35035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4453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/>
          <p:cNvSpPr/>
          <p:nvPr/>
        </p:nvSpPr>
        <p:spPr>
          <a:xfrm>
            <a:off x="251560" y="909152"/>
            <a:ext cx="720000" cy="46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51520" y="90872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問</a:t>
            </a:r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５</a:t>
            </a:r>
            <a:endParaRPr kumimoji="1" lang="ja-JP" altLang="en-US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3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➊ 整式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</a:rPr>
              <a:t>– 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</a:rPr>
              <a:t>整式の整理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</a:rPr>
              <a:t>-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　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				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p.9)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" name="テキスト ボックス 2"/>
          <p:cNvSpPr txBox="1">
            <a:spLocks noChangeArrowheads="1"/>
          </p:cNvSpPr>
          <p:nvPr/>
        </p:nvSpPr>
        <p:spPr bwMode="auto">
          <a:xfrm>
            <a:off x="1115616" y="1981875"/>
            <a:ext cx="51125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dirty="0">
                <a:latin typeface="+mn-ea"/>
                <a:ea typeface="+mn-ea"/>
              </a:rPr>
              <a:t>(1)  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endParaRPr lang="en-US" altLang="ja-JP" sz="2800" dirty="0">
              <a:latin typeface="+mn-ea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1115616" y="4057908"/>
            <a:ext cx="7200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dirty="0">
                <a:latin typeface="+mn-ea"/>
                <a:ea typeface="+mn-ea"/>
              </a:rPr>
              <a:t>(2)  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5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endParaRPr lang="en-US" altLang="ja-JP" sz="2800" dirty="0">
              <a:latin typeface="+mn-ea"/>
            </a:endParaRPr>
          </a:p>
        </p:txBody>
      </p:sp>
      <p:sp>
        <p:nvSpPr>
          <p:cNvPr id="8" name="テキスト ボックス 2"/>
          <p:cNvSpPr txBox="1">
            <a:spLocks noChangeArrowheads="1"/>
          </p:cNvSpPr>
          <p:nvPr/>
        </p:nvSpPr>
        <p:spPr bwMode="auto">
          <a:xfrm>
            <a:off x="1115616" y="925074"/>
            <a:ext cx="76328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+mn-ea"/>
                <a:ea typeface="+mn-ea"/>
              </a:rPr>
              <a:t>次の整式を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+mn-ea"/>
                <a:ea typeface="+mn-ea"/>
              </a:rPr>
              <a:t>について</a:t>
            </a:r>
            <a:r>
              <a:rPr lang="ja-JP" altLang="en-US" sz="2400" dirty="0" err="1">
                <a:latin typeface="+mn-ea"/>
                <a:ea typeface="+mn-ea"/>
              </a:rPr>
              <a:t>降べきの</a:t>
            </a:r>
            <a:r>
              <a:rPr lang="ja-JP" altLang="en-US" sz="2400" dirty="0">
                <a:latin typeface="+mn-ea"/>
                <a:ea typeface="+mn-ea"/>
              </a:rPr>
              <a:t>順に整理せよ。また，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+mn-ea"/>
                <a:ea typeface="+mn-ea"/>
              </a:rPr>
              <a:t>については何次式で，その場合の定数項は何か。</a:t>
            </a:r>
            <a:endParaRPr lang="en-US" altLang="ja-JP" sz="2400" dirty="0">
              <a:latin typeface="+mn-ea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903627" y="3137845"/>
            <a:ext cx="35365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b="1" kern="1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次式で，定数項は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endParaRPr lang="ja-JP" altLang="ja-JP" sz="2400" b="1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996601" y="5209096"/>
            <a:ext cx="44278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b="1" kern="1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次式で，定数項は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ja-JP" altLang="ja-JP" sz="2400" b="1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2"/>
          <p:cNvSpPr txBox="1">
            <a:spLocks noChangeArrowheads="1"/>
          </p:cNvSpPr>
          <p:nvPr/>
        </p:nvSpPr>
        <p:spPr bwMode="auto">
          <a:xfrm>
            <a:off x="1354015" y="2559860"/>
            <a:ext cx="48741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8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r>
              <a:rPr lang="ja-JP" altLang="en-US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r>
              <a:rPr lang="en-US" altLang="ja-JP" sz="28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8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r>
              <a:rPr lang="en-US" altLang="ja-JP" sz="28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</a:p>
        </p:txBody>
      </p:sp>
      <p:sp>
        <p:nvSpPr>
          <p:cNvPr id="14" name="テキスト ボックス 2"/>
          <p:cNvSpPr txBox="1">
            <a:spLocks noChangeArrowheads="1"/>
          </p:cNvSpPr>
          <p:nvPr/>
        </p:nvSpPr>
        <p:spPr bwMode="auto">
          <a:xfrm>
            <a:off x="1354015" y="4635893"/>
            <a:ext cx="59766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(2</a:t>
            </a:r>
            <a:r>
              <a:rPr lang="en-US" altLang="ja-JP" sz="28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</a:t>
            </a:r>
            <a:r>
              <a:rPr lang="en-US" altLang="ja-JP" sz="28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en-US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8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en-US" altLang="ja-JP" sz="28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r>
              <a:rPr lang="en-US" altLang="ja-JP" sz="28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2)</a:t>
            </a:r>
          </a:p>
        </p:txBody>
      </p:sp>
    </p:spTree>
    <p:extLst>
      <p:ext uri="{BB962C8B-B14F-4D97-AF65-F5344CB8AC3E}">
        <p14:creationId xmlns:p14="http://schemas.microsoft.com/office/powerpoint/2010/main" val="135444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2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8"/>
          <p:cNvSpPr txBox="1">
            <a:spLocks noChangeArrowheads="1"/>
          </p:cNvSpPr>
          <p:nvPr/>
        </p:nvSpPr>
        <p:spPr bwMode="auto">
          <a:xfrm>
            <a:off x="1043608" y="908720"/>
            <a:ext cx="73448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+mj-ea"/>
                <a:ea typeface="+mj-ea"/>
              </a:rPr>
              <a:t>整式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6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lang="ja-JP" altLang="en-US" sz="2400" dirty="0" err="1">
                <a:latin typeface="+mj-ea"/>
                <a:ea typeface="+mj-ea"/>
              </a:rPr>
              <a:t>，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400" dirty="0">
                <a:latin typeface="+mj-ea"/>
                <a:ea typeface="+mj-ea"/>
              </a:rPr>
              <a:t>について</a:t>
            </a:r>
            <a:endParaRPr lang="en-US" altLang="ja-JP" sz="2400" dirty="0">
              <a:latin typeface="+mj-ea"/>
              <a:ea typeface="+mj-ea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➋ 整式の加法・減法・乗法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</a:rPr>
              <a:t>– 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</a:rPr>
              <a:t>整式の加法・減法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</a:rPr>
              <a:t>-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p.10)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51600" y="909585"/>
            <a:ext cx="720000" cy="460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1520" y="90872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例</a:t>
            </a:r>
            <a:r>
              <a:rPr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５</a:t>
            </a:r>
            <a:endParaRPr kumimoji="1" lang="ja-JP" altLang="en-US" sz="24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3" name="テキスト ボックス 8"/>
          <p:cNvSpPr txBox="1">
            <a:spLocks noChangeArrowheads="1"/>
          </p:cNvSpPr>
          <p:nvPr/>
        </p:nvSpPr>
        <p:spPr bwMode="auto">
          <a:xfrm>
            <a:off x="1187624" y="1370462"/>
            <a:ext cx="12241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endParaRPr lang="en-US" altLang="ja-JP" sz="2400" dirty="0">
              <a:latin typeface="+mj-ea"/>
              <a:ea typeface="+mj-ea"/>
            </a:endParaRPr>
          </a:p>
        </p:txBody>
      </p:sp>
      <p:sp>
        <p:nvSpPr>
          <p:cNvPr id="14" name="テキスト ボックス 8"/>
          <p:cNvSpPr txBox="1">
            <a:spLocks noChangeArrowheads="1"/>
          </p:cNvSpPr>
          <p:nvPr/>
        </p:nvSpPr>
        <p:spPr bwMode="auto">
          <a:xfrm>
            <a:off x="1835695" y="1832127"/>
            <a:ext cx="30963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6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endParaRPr lang="en-US" altLang="ja-JP" sz="2400" dirty="0">
              <a:latin typeface="+mj-ea"/>
              <a:ea typeface="+mj-ea"/>
            </a:endParaRPr>
          </a:p>
        </p:txBody>
      </p:sp>
      <p:sp>
        <p:nvSpPr>
          <p:cNvPr id="16" name="テキスト ボックス 8"/>
          <p:cNvSpPr txBox="1">
            <a:spLocks noChangeArrowheads="1"/>
          </p:cNvSpPr>
          <p:nvPr/>
        </p:nvSpPr>
        <p:spPr bwMode="auto">
          <a:xfrm>
            <a:off x="1835696" y="2289646"/>
            <a:ext cx="3240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(5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2)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6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endParaRPr lang="en-US" altLang="ja-JP" sz="2400" dirty="0">
              <a:latin typeface="+mj-ea"/>
              <a:ea typeface="+mj-ea"/>
            </a:endParaRPr>
          </a:p>
        </p:txBody>
      </p:sp>
      <p:sp>
        <p:nvSpPr>
          <p:cNvPr id="17" name="テキスト ボックス 8"/>
          <p:cNvSpPr txBox="1">
            <a:spLocks noChangeArrowheads="1"/>
          </p:cNvSpPr>
          <p:nvPr/>
        </p:nvSpPr>
        <p:spPr bwMode="auto">
          <a:xfrm>
            <a:off x="1835696" y="2751311"/>
            <a:ext cx="20162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7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6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endParaRPr lang="en-US" altLang="ja-JP" sz="2400" dirty="0">
              <a:latin typeface="+mj-ea"/>
              <a:ea typeface="+mj-ea"/>
            </a:endParaRPr>
          </a:p>
        </p:txBody>
      </p:sp>
      <p:sp>
        <p:nvSpPr>
          <p:cNvPr id="19" name="テキスト ボックス 8"/>
          <p:cNvSpPr txBox="1">
            <a:spLocks noChangeArrowheads="1"/>
          </p:cNvSpPr>
          <p:nvPr/>
        </p:nvSpPr>
        <p:spPr bwMode="auto">
          <a:xfrm>
            <a:off x="1187623" y="3212976"/>
            <a:ext cx="12241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endParaRPr lang="en-US" altLang="ja-JP" sz="2400" dirty="0">
              <a:latin typeface="+mj-ea"/>
              <a:ea typeface="+mj-ea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1835694" y="3669569"/>
            <a:ext cx="3096344" cy="461665"/>
            <a:chOff x="1835694" y="3669569"/>
            <a:chExt cx="3096344" cy="461665"/>
          </a:xfrm>
        </p:grpSpPr>
        <p:sp>
          <p:nvSpPr>
            <p:cNvPr id="28" name="正方形/長方形 27"/>
            <p:cNvSpPr/>
            <p:nvPr/>
          </p:nvSpPr>
          <p:spPr>
            <a:xfrm>
              <a:off x="3707904" y="3720382"/>
              <a:ext cx="646880" cy="360040"/>
            </a:xfrm>
            <a:prstGeom prst="rect">
              <a:avLst/>
            </a:prstGeom>
            <a:solidFill>
              <a:srgbClr val="DDEABC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4354784" y="3720382"/>
              <a:ext cx="505248" cy="360040"/>
            </a:xfrm>
            <a:prstGeom prst="rect">
              <a:avLst/>
            </a:prstGeom>
            <a:solidFill>
              <a:srgbClr val="D8EFFC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0" name="テキスト ボックス 8"/>
            <p:cNvSpPr txBox="1">
              <a:spLocks noChangeArrowheads="1"/>
            </p:cNvSpPr>
            <p:nvPr/>
          </p:nvSpPr>
          <p:spPr bwMode="auto">
            <a:xfrm>
              <a:off x="1835694" y="3669569"/>
              <a:ext cx="309634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ja-JP" altLang="en-US" sz="24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＝</a:t>
              </a:r>
              <a:r>
                <a:rPr lang="en-US" altLang="ja-JP" sz="24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5</a:t>
              </a:r>
              <a:r>
                <a:rPr lang="en-US" altLang="ja-JP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ja-JP" sz="2400" baseline="300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2</a:t>
              </a:r>
              <a:r>
                <a:rPr lang="ja-JP" altLang="en-US" sz="24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－</a:t>
              </a:r>
              <a:r>
                <a:rPr lang="en-US" altLang="ja-JP" sz="24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6</a:t>
              </a:r>
              <a:r>
                <a:rPr lang="en-US" altLang="ja-JP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ja-JP" altLang="en-US" sz="24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＋</a:t>
              </a:r>
              <a:r>
                <a:rPr lang="en-US" altLang="ja-JP" sz="24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4</a:t>
              </a:r>
              <a:r>
                <a:rPr lang="ja-JP" altLang="en-US" sz="24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－</a:t>
              </a:r>
              <a:r>
                <a:rPr lang="en-US" altLang="ja-JP" sz="24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2</a:t>
              </a:r>
              <a:r>
                <a:rPr lang="en-US" altLang="ja-JP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ja-JP" sz="2400" baseline="300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2</a:t>
              </a:r>
              <a:r>
                <a:rPr lang="ja-JP" altLang="en-US" sz="24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＋</a:t>
              </a:r>
              <a:r>
                <a:rPr lang="en-US" altLang="ja-JP" sz="24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3</a:t>
              </a:r>
              <a:endParaRPr lang="en-US" altLang="ja-JP" sz="2400" dirty="0">
                <a:latin typeface="+mj-ea"/>
                <a:ea typeface="+mj-ea"/>
              </a:endParaRPr>
            </a:p>
          </p:txBody>
        </p:sp>
      </p:grpSp>
      <p:sp>
        <p:nvSpPr>
          <p:cNvPr id="21" name="テキスト ボックス 8"/>
          <p:cNvSpPr txBox="1">
            <a:spLocks noChangeArrowheads="1"/>
          </p:cNvSpPr>
          <p:nvPr/>
        </p:nvSpPr>
        <p:spPr bwMode="auto">
          <a:xfrm>
            <a:off x="1835695" y="4132160"/>
            <a:ext cx="3240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(5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2)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6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endParaRPr lang="en-US" altLang="ja-JP" sz="2400" dirty="0">
              <a:latin typeface="+mj-ea"/>
              <a:ea typeface="+mj-ea"/>
            </a:endParaRPr>
          </a:p>
        </p:txBody>
      </p:sp>
      <p:sp>
        <p:nvSpPr>
          <p:cNvPr id="22" name="テキスト ボックス 8"/>
          <p:cNvSpPr txBox="1">
            <a:spLocks noChangeArrowheads="1"/>
          </p:cNvSpPr>
          <p:nvPr/>
        </p:nvSpPr>
        <p:spPr bwMode="auto">
          <a:xfrm>
            <a:off x="1835695" y="4593825"/>
            <a:ext cx="20162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6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7</a:t>
            </a:r>
            <a:endParaRPr lang="en-US" altLang="ja-JP" sz="2400" dirty="0">
              <a:latin typeface="+mj-ea"/>
              <a:ea typeface="+mj-ea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5051345"/>
            <a:ext cx="2376266" cy="163324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74" y="5051344"/>
            <a:ext cx="2376264" cy="1633244"/>
          </a:xfrm>
          <a:prstGeom prst="rect">
            <a:avLst/>
          </a:prstGeom>
        </p:spPr>
      </p:pic>
      <p:sp>
        <p:nvSpPr>
          <p:cNvPr id="23" name="テキスト ボックス 8"/>
          <p:cNvSpPr txBox="1">
            <a:spLocks noChangeArrowheads="1"/>
          </p:cNvSpPr>
          <p:nvPr/>
        </p:nvSpPr>
        <p:spPr bwMode="auto">
          <a:xfrm>
            <a:off x="2141982" y="1370462"/>
            <a:ext cx="34198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(5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6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endParaRPr lang="en-US" altLang="ja-JP" sz="2400" dirty="0">
              <a:latin typeface="+mj-ea"/>
              <a:ea typeface="+mj-ea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2188836" y="3212976"/>
            <a:ext cx="3384376" cy="461665"/>
            <a:chOff x="2188836" y="3212976"/>
            <a:chExt cx="3384376" cy="461665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4499992" y="3263788"/>
              <a:ext cx="826898" cy="360040"/>
              <a:chOff x="4499992" y="3263788"/>
              <a:chExt cx="826898" cy="360040"/>
            </a:xfrm>
          </p:grpSpPr>
          <p:sp>
            <p:nvSpPr>
              <p:cNvPr id="24" name="正方形/長方形 23"/>
              <p:cNvSpPr/>
              <p:nvPr/>
            </p:nvSpPr>
            <p:spPr>
              <a:xfrm>
                <a:off x="4499992" y="3263788"/>
                <a:ext cx="396046" cy="360040"/>
              </a:xfrm>
              <a:prstGeom prst="rect">
                <a:avLst/>
              </a:prstGeom>
              <a:solidFill>
                <a:srgbClr val="DDEABC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6" name="正方形/長方形 25"/>
              <p:cNvSpPr/>
              <p:nvPr/>
            </p:nvSpPr>
            <p:spPr>
              <a:xfrm>
                <a:off x="4897231" y="3263788"/>
                <a:ext cx="429659" cy="360040"/>
              </a:xfrm>
              <a:prstGeom prst="rect">
                <a:avLst/>
              </a:prstGeom>
              <a:solidFill>
                <a:srgbClr val="D8EFFC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sp>
          <p:nvSpPr>
            <p:cNvPr id="25" name="テキスト ボックス 8"/>
            <p:cNvSpPr txBox="1">
              <a:spLocks noChangeArrowheads="1"/>
            </p:cNvSpPr>
            <p:nvPr/>
          </p:nvSpPr>
          <p:spPr bwMode="auto">
            <a:xfrm>
              <a:off x="2188836" y="3212976"/>
              <a:ext cx="33843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ja-JP" sz="24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(5</a:t>
              </a:r>
              <a:r>
                <a:rPr lang="en-US" altLang="ja-JP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ja-JP" sz="2400" baseline="300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2</a:t>
              </a:r>
              <a:r>
                <a:rPr lang="ja-JP" altLang="en-US" sz="24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－</a:t>
              </a:r>
              <a:r>
                <a:rPr lang="en-US" altLang="ja-JP" sz="24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6</a:t>
              </a:r>
              <a:r>
                <a:rPr lang="en-US" altLang="ja-JP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ja-JP" altLang="en-US" sz="24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＋</a:t>
              </a:r>
              <a:r>
                <a:rPr lang="en-US" altLang="ja-JP" sz="24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4</a:t>
              </a:r>
              <a:r>
                <a:rPr lang="en-US" altLang="ja-JP" sz="24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)</a:t>
              </a:r>
              <a:r>
                <a:rPr lang="ja-JP" altLang="en-US" sz="24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－</a:t>
              </a:r>
              <a:r>
                <a:rPr lang="en-US" altLang="ja-JP" sz="24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(2</a:t>
              </a:r>
              <a:r>
                <a:rPr lang="en-US" altLang="ja-JP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ja-JP" sz="2400" baseline="300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2</a:t>
              </a:r>
              <a:r>
                <a:rPr lang="ja-JP" altLang="en-US" sz="24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－</a:t>
              </a:r>
              <a:r>
                <a:rPr lang="en-US" altLang="ja-JP" sz="24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3</a:t>
              </a:r>
              <a:r>
                <a:rPr lang="en-US" altLang="ja-JP" sz="24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)</a:t>
              </a:r>
              <a:endParaRPr lang="en-US" altLang="ja-JP" sz="2400" dirty="0"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604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9" grpId="0"/>
      <p:bldP spid="21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/>
          <p:cNvSpPr/>
          <p:nvPr/>
        </p:nvSpPr>
        <p:spPr>
          <a:xfrm>
            <a:off x="251560" y="909152"/>
            <a:ext cx="720000" cy="46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51520" y="90872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問</a:t>
            </a:r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６</a:t>
            </a:r>
            <a:endParaRPr kumimoji="1" lang="ja-JP" altLang="en-US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3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➋ 整式の加法・減法・乗法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</a:rPr>
              <a:t>– 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</a:rPr>
              <a:t>整式の加法・減法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</a:rPr>
              <a:t>-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p.10)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" name="テキスト ボックス 2"/>
          <p:cNvSpPr txBox="1">
            <a:spLocks noChangeArrowheads="1"/>
          </p:cNvSpPr>
          <p:nvPr/>
        </p:nvSpPr>
        <p:spPr bwMode="auto">
          <a:xfrm>
            <a:off x="1115616" y="1412776"/>
            <a:ext cx="69127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(1) 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10</a:t>
            </a:r>
            <a:r>
              <a:rPr lang="ja-JP" altLang="en-US" sz="2400" dirty="0" err="1">
                <a:latin typeface="+mn-ea"/>
              </a:rPr>
              <a:t>，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6</a:t>
            </a:r>
            <a:endParaRPr lang="en-US" altLang="ja-JP" sz="2400" dirty="0">
              <a:latin typeface="+mn-ea"/>
            </a:endParaRPr>
          </a:p>
        </p:txBody>
      </p:sp>
      <p:sp>
        <p:nvSpPr>
          <p:cNvPr id="8" name="テキスト ボックス 2"/>
          <p:cNvSpPr txBox="1">
            <a:spLocks noChangeArrowheads="1"/>
          </p:cNvSpPr>
          <p:nvPr/>
        </p:nvSpPr>
        <p:spPr bwMode="auto">
          <a:xfrm>
            <a:off x="1115616" y="925074"/>
            <a:ext cx="76328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+mn-ea"/>
                <a:ea typeface="+mn-ea"/>
              </a:rPr>
              <a:t>次の整式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 err="1">
                <a:latin typeface="+mn-ea"/>
              </a:rPr>
              <a:t>，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ja-JP" altLang="en-US" sz="2400" dirty="0">
                <a:latin typeface="+mn-ea"/>
                <a:ea typeface="+mn-ea"/>
              </a:rPr>
              <a:t>について，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ja-JP" altLang="en-US" sz="2400" dirty="0" err="1">
                <a:latin typeface="+mn-ea"/>
              </a:rPr>
              <a:t>，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ja-JP" altLang="en-US" sz="2400" dirty="0">
                <a:latin typeface="+mn-ea"/>
                <a:ea typeface="+mn-ea"/>
              </a:rPr>
              <a:t>を求めよ。</a:t>
            </a:r>
            <a:endParaRPr lang="en-US" altLang="ja-JP" sz="2400" dirty="0">
              <a:latin typeface="+mn-ea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632430" y="1877869"/>
            <a:ext cx="867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2400" i="1" kern="1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ja-JP" altLang="ja-JP" sz="24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kern="1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endParaRPr lang="ja-JP" altLang="ja-JP" sz="24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259632" y="2343666"/>
            <a:ext cx="4878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(4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10)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6)</a:t>
            </a:r>
            <a:endParaRPr lang="ja-JP" altLang="ja-JP" sz="2400" kern="1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632429" y="4285715"/>
            <a:ext cx="867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2400" i="1" kern="1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ja-JP" altLang="ja-JP" sz="24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i="1" kern="1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endParaRPr lang="ja-JP" altLang="ja-JP" sz="24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259632" y="4746900"/>
            <a:ext cx="5976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(4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10)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6)</a:t>
            </a:r>
            <a:endParaRPr lang="ja-JP" altLang="ja-JP" sz="2400" kern="1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259632" y="2805331"/>
            <a:ext cx="4878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10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endParaRPr lang="ja-JP" altLang="ja-JP" sz="2400" kern="1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259632" y="3271127"/>
            <a:ext cx="4878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(4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10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endParaRPr lang="ja-JP" altLang="ja-JP" sz="2400" kern="1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259632" y="3732312"/>
            <a:ext cx="4878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16</a:t>
            </a:r>
            <a:endParaRPr lang="ja-JP" altLang="ja-JP" sz="2400" b="1" kern="1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259632" y="5211604"/>
            <a:ext cx="5976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10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endParaRPr lang="ja-JP" altLang="ja-JP" sz="2400" kern="1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259632" y="5677790"/>
            <a:ext cx="5976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(4</a:t>
            </a:r>
            <a:r>
              <a:rPr lang="ja-JP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10</a:t>
            </a:r>
            <a:r>
              <a:rPr lang="ja-JP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endParaRPr lang="ja-JP" altLang="ja-JP" sz="2400" kern="1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259632" y="6143586"/>
            <a:ext cx="5976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endParaRPr lang="ja-JP" altLang="ja-JP" sz="2400" b="1" kern="1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18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1" grpId="0"/>
      <p:bldP spid="12" grpId="0"/>
      <p:bldP spid="14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2"/>
          <p:cNvSpPr txBox="1">
            <a:spLocks noChangeArrowheads="1"/>
          </p:cNvSpPr>
          <p:nvPr/>
        </p:nvSpPr>
        <p:spPr bwMode="auto">
          <a:xfrm>
            <a:off x="1115616" y="260648"/>
            <a:ext cx="69127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(2) </a:t>
            </a:r>
            <a:r>
              <a:rPr lang="en-US" altLang="ja-JP" sz="2400" dirty="0">
                <a:latin typeface="+mn-ea"/>
              </a:rPr>
              <a:t>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ja-JP" altLang="en-US" sz="2400" dirty="0" err="1">
                <a:latin typeface="+mn-ea"/>
              </a:rPr>
              <a:t>，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endParaRPr lang="en-US" altLang="ja-JP" sz="2400" dirty="0">
              <a:latin typeface="+mn-ea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619250" y="722021"/>
            <a:ext cx="986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2400" i="1" kern="1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ja-JP" altLang="ja-JP" sz="24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kern="1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endParaRPr lang="ja-JP" altLang="ja-JP" sz="24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258889" y="1182660"/>
            <a:ext cx="7489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endParaRPr lang="ja-JP" altLang="ja-JP" sz="2400" kern="1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619250" y="3178108"/>
            <a:ext cx="867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2400" i="1" kern="1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ja-JP" altLang="ja-JP" sz="24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i="1" kern="1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endParaRPr lang="ja-JP" altLang="ja-JP" sz="24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258888" y="363977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r>
              <a:rPr lang="ja-JP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endParaRPr lang="ja-JP" altLang="ja-JP" sz="2400" kern="1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258889" y="1644033"/>
            <a:ext cx="7489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endParaRPr lang="ja-JP" altLang="ja-JP" sz="2400" kern="1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258889" y="2101224"/>
            <a:ext cx="7489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endParaRPr lang="ja-JP" altLang="ja-JP" sz="2400" kern="1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258889" y="2566337"/>
            <a:ext cx="7489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endParaRPr lang="ja-JP" altLang="ja-JP" sz="2400" b="1" kern="100" dirty="0">
              <a:solidFill>
                <a:srgbClr val="FF0000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258888" y="409667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endParaRPr lang="ja-JP" altLang="ja-JP" sz="2400" kern="1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258888" y="455357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endParaRPr lang="ja-JP" altLang="ja-JP" sz="2400" kern="1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1258888" y="501065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ja-JP" altLang="ja-JP" sz="2400" b="1" kern="1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9" name="図 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360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7061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1" grpId="0"/>
      <p:bldP spid="5" grpId="0"/>
      <p:bldP spid="12" grpId="0"/>
      <p:bldP spid="14" grpId="0"/>
      <p:bldP spid="15" grpId="0"/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➋ 整式の加法・減法・乗法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</a:rPr>
              <a:t>– 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</a:rPr>
              <a:t>整式の加法・減法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</a:rPr>
              <a:t>-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p.10)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" name="テキスト ボックス 2"/>
          <p:cNvSpPr txBox="1">
            <a:spLocks noChangeArrowheads="1"/>
          </p:cNvSpPr>
          <p:nvPr/>
        </p:nvSpPr>
        <p:spPr bwMode="auto">
          <a:xfrm>
            <a:off x="1115616" y="1969830"/>
            <a:ext cx="15121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endParaRPr lang="en-US" altLang="ja-JP" sz="2800" dirty="0">
              <a:latin typeface="+mn-ea"/>
            </a:endParaRPr>
          </a:p>
        </p:txBody>
      </p:sp>
      <p:sp>
        <p:nvSpPr>
          <p:cNvPr id="8" name="テキスト ボックス 2"/>
          <p:cNvSpPr txBox="1">
            <a:spLocks noChangeArrowheads="1"/>
          </p:cNvSpPr>
          <p:nvPr/>
        </p:nvSpPr>
        <p:spPr bwMode="auto">
          <a:xfrm>
            <a:off x="1115616" y="925074"/>
            <a:ext cx="763284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ja-JP" altLang="en-US" sz="2800" dirty="0" err="1">
                <a:latin typeface="+mn-ea"/>
              </a:rPr>
              <a:t>，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5</a:t>
            </a:r>
            <a:r>
              <a:rPr lang="ja-JP" altLang="en-US" sz="2800" dirty="0">
                <a:latin typeface="+mn-ea"/>
                <a:ea typeface="+mn-ea"/>
              </a:rPr>
              <a:t>のとき</a:t>
            </a:r>
            <a:r>
              <a:rPr lang="ja-JP" altLang="en-US" sz="2800" dirty="0">
                <a:latin typeface="+mn-ea"/>
              </a:rPr>
              <a:t>，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ja-JP" altLang="en-US" sz="2800" dirty="0">
                <a:latin typeface="+mn-ea"/>
                <a:ea typeface="+mn-ea"/>
              </a:rPr>
              <a:t>を求めよ。</a:t>
            </a:r>
            <a:endParaRPr lang="en-US" altLang="ja-JP" sz="2800" dirty="0">
              <a:latin typeface="+mn-ea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197096" y="908719"/>
            <a:ext cx="834116" cy="1046007"/>
            <a:chOff x="224442" y="894996"/>
            <a:chExt cx="834116" cy="1046007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283923" y="1356228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3200" dirty="0">
                  <a:solidFill>
                    <a:schemeClr val="accent2">
                      <a:lumMod val="50000"/>
                    </a:schemeClr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１</a:t>
              </a:r>
            </a:p>
          </p:txBody>
        </p:sp>
        <p:sp>
          <p:nvSpPr>
            <p:cNvPr id="11" name="片側の 2 つの角を丸めた四角形 10"/>
            <p:cNvSpPr/>
            <p:nvPr/>
          </p:nvSpPr>
          <p:spPr>
            <a:xfrm rot="5400000">
              <a:off x="411100" y="765828"/>
              <a:ext cx="460800" cy="720000"/>
            </a:xfrm>
            <a:prstGeom prst="round2Same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224442" y="894996"/>
              <a:ext cx="8341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例題</a:t>
              </a:r>
            </a:p>
          </p:txBody>
        </p:sp>
      </p:grpSp>
      <p:sp>
        <p:nvSpPr>
          <p:cNvPr id="14" name="テキスト ボックス 2"/>
          <p:cNvSpPr txBox="1">
            <a:spLocks noChangeArrowheads="1"/>
          </p:cNvSpPr>
          <p:nvPr/>
        </p:nvSpPr>
        <p:spPr bwMode="auto">
          <a:xfrm>
            <a:off x="2101694" y="2614618"/>
            <a:ext cx="43204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10</a:t>
            </a:r>
            <a:endParaRPr lang="en-US" altLang="ja-JP" sz="2800" dirty="0">
              <a:latin typeface="+mn-ea"/>
            </a:endParaRPr>
          </a:p>
        </p:txBody>
      </p:sp>
      <p:sp>
        <p:nvSpPr>
          <p:cNvPr id="15" name="テキスト ボックス 2"/>
          <p:cNvSpPr txBox="1">
            <a:spLocks noChangeArrowheads="1"/>
          </p:cNvSpPr>
          <p:nvPr/>
        </p:nvSpPr>
        <p:spPr bwMode="auto">
          <a:xfrm>
            <a:off x="2119744" y="3265297"/>
            <a:ext cx="47565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(1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4)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(3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2)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10</a:t>
            </a:r>
            <a:endParaRPr lang="en-US" altLang="ja-JP" sz="2800" dirty="0">
              <a:latin typeface="+mn-ea"/>
            </a:endParaRPr>
          </a:p>
        </p:txBody>
      </p:sp>
      <p:sp>
        <p:nvSpPr>
          <p:cNvPr id="16" name="テキスト ボックス 2"/>
          <p:cNvSpPr txBox="1">
            <a:spLocks noChangeArrowheads="1"/>
          </p:cNvSpPr>
          <p:nvPr/>
        </p:nvSpPr>
        <p:spPr bwMode="auto">
          <a:xfrm>
            <a:off x="2124387" y="3895822"/>
            <a:ext cx="28796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5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11</a:t>
            </a:r>
            <a:endParaRPr lang="en-US" altLang="ja-JP" sz="2800" dirty="0">
              <a:latin typeface="+mn-ea"/>
            </a:endParaRPr>
          </a:p>
        </p:txBody>
      </p:sp>
      <p:sp>
        <p:nvSpPr>
          <p:cNvPr id="17" name="テキスト ボックス 2"/>
          <p:cNvSpPr txBox="1">
            <a:spLocks noChangeArrowheads="1"/>
          </p:cNvSpPr>
          <p:nvPr/>
        </p:nvSpPr>
        <p:spPr bwMode="auto">
          <a:xfrm>
            <a:off x="2483768" y="1969830"/>
            <a:ext cx="44644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2(2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5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endParaRPr lang="en-US" altLang="ja-JP" sz="2800" dirty="0">
              <a:latin typeface="+mn-ea"/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315554" y="2068885"/>
            <a:ext cx="588262" cy="338554"/>
            <a:chOff x="395653" y="3203879"/>
            <a:chExt cx="588262" cy="338554"/>
          </a:xfrm>
        </p:grpSpPr>
        <p:sp>
          <p:nvSpPr>
            <p:cNvPr id="19" name="片側の 2 つの角を丸めた四角形 10"/>
            <p:cNvSpPr/>
            <p:nvPr/>
          </p:nvSpPr>
          <p:spPr>
            <a:xfrm rot="5400000">
              <a:off x="527784" y="3079025"/>
              <a:ext cx="324000" cy="588262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475078" y="3203879"/>
              <a:ext cx="4294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dirty="0">
                  <a:solidFill>
                    <a:sysClr val="windowText" lastClr="00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解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41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/>
          <p:cNvSpPr/>
          <p:nvPr/>
        </p:nvSpPr>
        <p:spPr>
          <a:xfrm>
            <a:off x="251560" y="909152"/>
            <a:ext cx="720000" cy="46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51520" y="90872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問</a:t>
            </a:r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７</a:t>
            </a:r>
            <a:endParaRPr kumimoji="1" lang="ja-JP" altLang="en-US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3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➋ 整式の加法・減法・乗法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</a:rPr>
              <a:t>– 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</a:rPr>
              <a:t>整式の加法・減法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</a:rPr>
              <a:t>-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p.10)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" name="テキスト ボックス 2"/>
          <p:cNvSpPr txBox="1">
            <a:spLocks noChangeArrowheads="1"/>
          </p:cNvSpPr>
          <p:nvPr/>
        </p:nvSpPr>
        <p:spPr bwMode="auto">
          <a:xfrm>
            <a:off x="1115616" y="1412633"/>
            <a:ext cx="18722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(1) 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ja-JP" sz="2400" dirty="0">
              <a:latin typeface="+mn-ea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1115616" y="3861048"/>
            <a:ext cx="20882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(2)</a:t>
            </a:r>
            <a:r>
              <a:rPr lang="en-US" altLang="ja-JP" sz="2400" dirty="0">
                <a:latin typeface="+mn-ea"/>
              </a:rPr>
              <a:t>  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ja-JP" sz="2400" dirty="0">
              <a:latin typeface="+mn-ea"/>
            </a:endParaRPr>
          </a:p>
        </p:txBody>
      </p:sp>
      <p:sp>
        <p:nvSpPr>
          <p:cNvPr id="8" name="テキスト ボックス 2"/>
          <p:cNvSpPr txBox="1">
            <a:spLocks noChangeArrowheads="1"/>
          </p:cNvSpPr>
          <p:nvPr/>
        </p:nvSpPr>
        <p:spPr bwMode="auto">
          <a:xfrm>
            <a:off x="1115616" y="925074"/>
            <a:ext cx="76328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5</a:t>
            </a:r>
            <a:r>
              <a:rPr lang="ja-JP" altLang="en-US" sz="2400" dirty="0" err="1">
                <a:latin typeface="+mn-ea"/>
              </a:rPr>
              <a:t>，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ja-JP" altLang="en-US" sz="2400" dirty="0">
                <a:latin typeface="+mn-ea"/>
                <a:ea typeface="+mn-ea"/>
              </a:rPr>
              <a:t>のとき，次の式を計算せよ。</a:t>
            </a:r>
            <a:endParaRPr lang="en-US" altLang="ja-JP" sz="2400" dirty="0">
              <a:latin typeface="+mn-ea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755576" y="1889004"/>
            <a:ext cx="5544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(3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5)</a:t>
            </a:r>
            <a:r>
              <a:rPr lang="ja-JP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2(2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endParaRPr lang="ja-JP" altLang="ja-JP" sz="2400" kern="1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746369" y="2823319"/>
            <a:ext cx="5544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(3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4)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8)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r>
              <a:rPr lang="ja-JP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755576" y="2348880"/>
            <a:ext cx="5544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r>
              <a:rPr lang="ja-JP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8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ja-JP" altLang="ja-JP" sz="2400" kern="1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737162" y="3327375"/>
            <a:ext cx="5544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7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10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endParaRPr lang="ja-JP" altLang="ja-JP" sz="2400" b="1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757799" y="4394721"/>
            <a:ext cx="51732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39750"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2(3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5)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3(2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760309" y="4898634"/>
            <a:ext cx="46987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39750"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10</a:t>
            </a:r>
            <a:r>
              <a:rPr lang="ja-JP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755576" y="5419311"/>
            <a:ext cx="5109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39750"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(6</a:t>
            </a:r>
            <a:r>
              <a:rPr lang="ja-JP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6)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ja-JP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12)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10</a:t>
            </a:r>
            <a:r>
              <a:rPr lang="ja-JP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755576" y="5939988"/>
            <a:ext cx="19960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39750"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8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13</a:t>
            </a:r>
            <a:endParaRPr lang="ja-JP" altLang="ja-JP" sz="2400" b="1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81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3" grpId="0"/>
      <p:bldP spid="4" grpId="0"/>
      <p:bldP spid="5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テキスト ボックス 2"/>
          <p:cNvSpPr txBox="1">
            <a:spLocks noChangeArrowheads="1"/>
          </p:cNvSpPr>
          <p:nvPr/>
        </p:nvSpPr>
        <p:spPr bwMode="auto">
          <a:xfrm>
            <a:off x="395288" y="908720"/>
            <a:ext cx="8353425" cy="214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ts val="4000"/>
              </a:lnSpc>
              <a:defRPr/>
            </a:pPr>
            <a:r>
              <a:rPr lang="ja-JP" altLang="en-US" sz="2800" dirty="0">
                <a:latin typeface="+mn-ea"/>
                <a:ea typeface="+mn-ea"/>
              </a:rPr>
              <a:t>数，文字およびそれらの積として表される式を</a:t>
            </a:r>
            <a:endParaRPr lang="en-US" altLang="ja-JP" sz="2800" dirty="0">
              <a:latin typeface="+mn-ea"/>
              <a:ea typeface="+mn-ea"/>
            </a:endParaRPr>
          </a:p>
          <a:p>
            <a:pPr eaLnBrk="1" hangingPunct="1">
              <a:lnSpc>
                <a:spcPts val="4000"/>
              </a:lnSpc>
              <a:defRPr/>
            </a:pP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ja-JP" altLang="en-US" sz="2800" dirty="0">
                <a:latin typeface="+mn-ea"/>
                <a:ea typeface="+mn-ea"/>
              </a:rPr>
              <a:t>　</a:t>
            </a:r>
            <a:r>
              <a:rPr lang="ja-JP" altLang="en-US" sz="2800" b="1" dirty="0">
                <a:solidFill>
                  <a:srgbClr val="FF0000"/>
                </a:solidFill>
                <a:latin typeface="+mn-ea"/>
                <a:ea typeface="+mn-ea"/>
              </a:rPr>
              <a:t>単項式</a:t>
            </a:r>
            <a:r>
              <a:rPr lang="ja-JP" altLang="en-US" sz="2800" dirty="0">
                <a:latin typeface="+mn-ea"/>
                <a:ea typeface="+mn-ea"/>
              </a:rPr>
              <a:t>　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r>
              <a:rPr lang="ja-JP" altLang="en-US" sz="2800" dirty="0">
                <a:latin typeface="+mn-ea"/>
                <a:ea typeface="+mn-ea"/>
              </a:rPr>
              <a:t>という。</a:t>
            </a:r>
          </a:p>
          <a:p>
            <a:pPr eaLnBrk="1" hangingPunct="1">
              <a:lnSpc>
                <a:spcPts val="4000"/>
              </a:lnSpc>
              <a:defRPr/>
            </a:pPr>
            <a:r>
              <a:rPr lang="ja-JP" altLang="en-US" sz="2800" dirty="0">
                <a:latin typeface="+mn-ea"/>
                <a:ea typeface="+mn-ea"/>
              </a:rPr>
              <a:t>単項式において，掛け合わされている文字の個数を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ja-JP" altLang="en-US" sz="2800" dirty="0">
                <a:latin typeface="+mn-ea"/>
                <a:ea typeface="+mn-ea"/>
              </a:rPr>
              <a:t>　</a:t>
            </a:r>
            <a:r>
              <a:rPr lang="ja-JP" altLang="en-US" sz="2800" b="1" dirty="0">
                <a:solidFill>
                  <a:srgbClr val="FF0000"/>
                </a:solidFill>
                <a:latin typeface="+mn-ea"/>
                <a:ea typeface="+mn-ea"/>
              </a:rPr>
              <a:t>次数</a:t>
            </a:r>
            <a:r>
              <a:rPr lang="ja-JP" altLang="en-US" sz="2800" dirty="0">
                <a:latin typeface="+mn-ea"/>
                <a:ea typeface="+mn-ea"/>
              </a:rPr>
              <a:t>　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）</a:t>
            </a:r>
            <a:r>
              <a:rPr lang="ja-JP" altLang="en-US" sz="2800" dirty="0">
                <a:latin typeface="+mn-ea"/>
                <a:ea typeface="+mn-ea"/>
              </a:rPr>
              <a:t>といい，数の部分をその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ja-JP" altLang="en-US" sz="2800" dirty="0">
                <a:latin typeface="+mn-ea"/>
                <a:ea typeface="+mn-ea"/>
              </a:rPr>
              <a:t>　</a:t>
            </a:r>
            <a:r>
              <a:rPr lang="ja-JP" altLang="en-US" sz="2800" b="1" dirty="0">
                <a:solidFill>
                  <a:srgbClr val="FF0000"/>
                </a:solidFill>
                <a:latin typeface="+mn-ea"/>
                <a:ea typeface="+mn-ea"/>
              </a:rPr>
              <a:t>係数</a:t>
            </a:r>
            <a:r>
              <a:rPr lang="ja-JP" altLang="en-US" sz="2800" dirty="0">
                <a:latin typeface="+mn-ea"/>
                <a:ea typeface="+mn-ea"/>
              </a:rPr>
              <a:t>　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r>
              <a:rPr lang="ja-JP" altLang="en-US" sz="2800" dirty="0">
                <a:latin typeface="+mn-ea"/>
                <a:ea typeface="+mn-ea"/>
              </a:rPr>
              <a:t>という。</a:t>
            </a:r>
          </a:p>
        </p:txBody>
      </p:sp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➊ 整式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</a:rPr>
              <a:t>– 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</a:rPr>
              <a:t>単項式と多項式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</a:rPr>
              <a:t>-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  <a:ea typeface="+mn-ea"/>
              </a:rPr>
              <a:t>			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p.8)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9" name="メモ 102"/>
          <p:cNvSpPr/>
          <p:nvPr/>
        </p:nvSpPr>
        <p:spPr>
          <a:xfrm>
            <a:off x="474636" y="1507124"/>
            <a:ext cx="1881701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4" name="メモ 102"/>
          <p:cNvSpPr/>
          <p:nvPr/>
        </p:nvSpPr>
        <p:spPr>
          <a:xfrm>
            <a:off x="474636" y="2537528"/>
            <a:ext cx="1670687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7" name="メモ 102"/>
          <p:cNvSpPr/>
          <p:nvPr/>
        </p:nvSpPr>
        <p:spPr>
          <a:xfrm>
            <a:off x="5796136" y="2537528"/>
            <a:ext cx="1510272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➋ 整式の加法・減法・乗法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</a:rPr>
              <a:t>– 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</a:rPr>
              <a:t>指数法則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</a:rPr>
              <a:t>-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	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p.11)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8" name="テキスト ボックス 2"/>
          <p:cNvSpPr txBox="1">
            <a:spLocks noChangeArrowheads="1"/>
          </p:cNvSpPr>
          <p:nvPr/>
        </p:nvSpPr>
        <p:spPr bwMode="auto">
          <a:xfrm>
            <a:off x="395288" y="908720"/>
            <a:ext cx="5473176" cy="23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ts val="3500"/>
              </a:lnSpc>
              <a:defRPr/>
            </a:pP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の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ja-JP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累乗</a:t>
            </a:r>
            <a:r>
              <a:rPr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をいくつか掛けたもの。</a:t>
            </a:r>
            <a:endParaRPr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3500"/>
              </a:lnSpc>
              <a:defRPr/>
            </a:pPr>
            <a:r>
              <a:rPr lang="ja-JP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　　　　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を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個掛けたものを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の　</a:t>
            </a:r>
            <a:endParaRPr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3500"/>
              </a:lnSpc>
              <a:defRPr/>
            </a:pP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　　　　　　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ja-JP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ja-JP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乗</a:t>
            </a:r>
            <a:r>
              <a:rPr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といい，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と表す。</a:t>
            </a:r>
            <a:endParaRPr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3500"/>
              </a:lnSpc>
              <a:defRPr/>
            </a:pPr>
            <a:r>
              <a:rPr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　　　　このとき，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を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の</a:t>
            </a:r>
            <a:endParaRPr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3500"/>
              </a:lnSpc>
              <a:defRPr/>
            </a:pP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　　　　　　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ja-JP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指数</a:t>
            </a:r>
            <a:r>
              <a:rPr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という。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464" y="908720"/>
            <a:ext cx="2880000" cy="929427"/>
          </a:xfrm>
          <a:prstGeom prst="rect">
            <a:avLst/>
          </a:prstGeom>
        </p:spPr>
      </p:pic>
      <p:sp>
        <p:nvSpPr>
          <p:cNvPr id="15" name="テキスト ボックス 2"/>
          <p:cNvSpPr txBox="1">
            <a:spLocks noChangeArrowheads="1"/>
          </p:cNvSpPr>
          <p:nvPr/>
        </p:nvSpPr>
        <p:spPr bwMode="auto">
          <a:xfrm>
            <a:off x="395288" y="3245257"/>
            <a:ext cx="8353176" cy="2464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ts val="3500"/>
              </a:lnSpc>
              <a:defRPr/>
            </a:pP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×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400" dirty="0" err="1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×</a:t>
            </a:r>
            <a:r>
              <a:rPr lang="en-US" altLang="ja-JP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)×(</a:t>
            </a:r>
            <a:r>
              <a:rPr lang="en-US" altLang="ja-JP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400" dirty="0" err="1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×</a:t>
            </a:r>
            <a:r>
              <a:rPr lang="en-US" altLang="ja-JP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400" dirty="0" err="1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×</a:t>
            </a:r>
            <a:r>
              <a:rPr lang="en-US" altLang="ja-JP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</a:p>
          <a:p>
            <a:pPr eaLnBrk="1" hangingPunct="1">
              <a:lnSpc>
                <a:spcPts val="4000"/>
              </a:lnSpc>
              <a:defRPr/>
            </a:pP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×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×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</a:p>
          <a:p>
            <a:pPr eaLnBrk="1" hangingPunct="1">
              <a:lnSpc>
                <a:spcPts val="3500"/>
              </a:lnSpc>
              <a:defRPr/>
            </a:pP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400" dirty="0" err="1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×</a:t>
            </a:r>
            <a:r>
              <a:rPr lang="en-US" altLang="ja-JP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)×(</a:t>
            </a:r>
            <a:r>
              <a:rPr lang="en-US" altLang="ja-JP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400" dirty="0" err="1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×</a:t>
            </a:r>
            <a:r>
              <a:rPr lang="en-US" altLang="ja-JP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)×(</a:t>
            </a:r>
            <a:r>
              <a:rPr lang="en-US" altLang="ja-JP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400" dirty="0" err="1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×</a:t>
            </a:r>
            <a:r>
              <a:rPr lang="en-US" altLang="ja-JP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</a:p>
          <a:p>
            <a:pPr eaLnBrk="1" hangingPunct="1">
              <a:lnSpc>
                <a:spcPts val="4000"/>
              </a:lnSpc>
              <a:defRPr/>
            </a:pP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altLang="ja-JP" sz="2400" dirty="0" err="1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×</a:t>
            </a:r>
            <a:r>
              <a:rPr lang="en-US" altLang="ja-JP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altLang="ja-JP" sz="2400" dirty="0" err="1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×</a:t>
            </a:r>
            <a:r>
              <a:rPr lang="en-US" altLang="ja-JP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400" dirty="0" err="1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×</a:t>
            </a:r>
            <a:r>
              <a:rPr lang="en-US" altLang="ja-JP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)×(</a:t>
            </a:r>
            <a:r>
              <a:rPr lang="en-US" altLang="ja-JP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400" dirty="0" err="1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×</a:t>
            </a:r>
            <a:r>
              <a:rPr lang="en-US" altLang="ja-JP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)×(</a:t>
            </a:r>
            <a:r>
              <a:rPr lang="en-US" altLang="ja-JP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400" dirty="0" err="1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×</a:t>
            </a:r>
            <a:r>
              <a:rPr lang="en-US" altLang="ja-JP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ts val="3500"/>
              </a:lnSpc>
              <a:defRPr/>
            </a:pP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r>
              <a:rPr lang="ja-JP" altLang="en-US" sz="9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400" dirty="0" err="1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×</a:t>
            </a:r>
            <a:r>
              <a:rPr lang="en-US" altLang="ja-JP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400" dirty="0" err="1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×</a:t>
            </a:r>
            <a:r>
              <a:rPr lang="en-US" altLang="ja-JP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)×(</a:t>
            </a:r>
            <a:r>
              <a:rPr lang="en-US" altLang="ja-JP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ja-JP" sz="2400" dirty="0" err="1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×</a:t>
            </a:r>
            <a:r>
              <a:rPr lang="en-US" altLang="ja-JP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ja-JP" sz="2400" dirty="0" err="1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×</a:t>
            </a:r>
            <a:r>
              <a:rPr lang="en-US" altLang="ja-JP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334157"/>
            <a:ext cx="2507373" cy="3600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454" y="4297645"/>
            <a:ext cx="2507373" cy="3600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454" y="5265711"/>
            <a:ext cx="2507373" cy="360000"/>
          </a:xfrm>
          <a:prstGeom prst="rect">
            <a:avLst/>
          </a:prstGeom>
        </p:spPr>
      </p:pic>
      <p:sp>
        <p:nvSpPr>
          <p:cNvPr id="16" name="メモ 102"/>
          <p:cNvSpPr/>
          <p:nvPr/>
        </p:nvSpPr>
        <p:spPr>
          <a:xfrm>
            <a:off x="971600" y="985014"/>
            <a:ext cx="1305608" cy="396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7" name="メモ 102"/>
          <p:cNvSpPr/>
          <p:nvPr/>
        </p:nvSpPr>
        <p:spPr>
          <a:xfrm>
            <a:off x="2276981" y="1857092"/>
            <a:ext cx="1222357" cy="396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8" name="メモ 102"/>
          <p:cNvSpPr/>
          <p:nvPr/>
        </p:nvSpPr>
        <p:spPr>
          <a:xfrm>
            <a:off x="2276981" y="2753134"/>
            <a:ext cx="1345450" cy="396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2772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➋ 整式の加法・減法・乗法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</a:rPr>
              <a:t>– 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</a:rPr>
              <a:t>指数法則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</a:rPr>
              <a:t>-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	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p.11)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6"/>
            <a:ext cx="7200000" cy="1408352"/>
          </a:xfrm>
          <a:prstGeom prst="rect">
            <a:avLst/>
          </a:prstGeom>
        </p:spPr>
      </p:pic>
      <p:sp>
        <p:nvSpPr>
          <p:cNvPr id="4" name="テキスト ボックス 2"/>
          <p:cNvSpPr txBox="1">
            <a:spLocks noChangeArrowheads="1"/>
          </p:cNvSpPr>
          <p:nvPr/>
        </p:nvSpPr>
        <p:spPr bwMode="auto">
          <a:xfrm>
            <a:off x="395288" y="919285"/>
            <a:ext cx="83531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ja-JP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を正の整数とするとき，次の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ja-JP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指数法則</a:t>
            </a:r>
            <a:r>
              <a:rPr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が成り立つ。</a:t>
            </a:r>
          </a:p>
        </p:txBody>
      </p:sp>
      <p:sp>
        <p:nvSpPr>
          <p:cNvPr id="5" name="メモ 102"/>
          <p:cNvSpPr/>
          <p:nvPr/>
        </p:nvSpPr>
        <p:spPr>
          <a:xfrm>
            <a:off x="4644007" y="946107"/>
            <a:ext cx="1906261" cy="396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7977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➋ 整式の加法・減法・乗法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</a:rPr>
              <a:t>– 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</a:rPr>
              <a:t>指数法則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</a:rPr>
              <a:t>-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	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p.11)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8" name="テキスト ボックス 2"/>
          <p:cNvSpPr txBox="1">
            <a:spLocks noChangeArrowheads="1"/>
          </p:cNvSpPr>
          <p:nvPr/>
        </p:nvSpPr>
        <p:spPr bwMode="auto">
          <a:xfrm>
            <a:off x="1115616" y="925074"/>
            <a:ext cx="2808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×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5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endParaRPr lang="en-US" altLang="ja-JP" sz="2800" dirty="0">
              <a:latin typeface="+mn-ea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51600" y="909585"/>
            <a:ext cx="720000" cy="460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1520" y="90872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例６</a:t>
            </a:r>
          </a:p>
        </p:txBody>
      </p:sp>
      <p:sp>
        <p:nvSpPr>
          <p:cNvPr id="11" name="テキスト ボックス 2"/>
          <p:cNvSpPr txBox="1">
            <a:spLocks noChangeArrowheads="1"/>
          </p:cNvSpPr>
          <p:nvPr/>
        </p:nvSpPr>
        <p:spPr bwMode="auto">
          <a:xfrm>
            <a:off x="1116013" y="2245105"/>
            <a:ext cx="2808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endParaRPr lang="en-US" altLang="ja-JP" sz="2800" dirty="0">
              <a:latin typeface="+mn-ea"/>
            </a:endParaRPr>
          </a:p>
        </p:txBody>
      </p:sp>
      <p:sp>
        <p:nvSpPr>
          <p:cNvPr id="12" name="テキスト ボックス 2"/>
          <p:cNvSpPr txBox="1">
            <a:spLocks noChangeArrowheads="1"/>
          </p:cNvSpPr>
          <p:nvPr/>
        </p:nvSpPr>
        <p:spPr bwMode="auto">
          <a:xfrm>
            <a:off x="1115616" y="3573016"/>
            <a:ext cx="540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endParaRPr lang="en-US" altLang="ja-JP" sz="2800" dirty="0">
              <a:latin typeface="+mn-ea"/>
            </a:endParaRPr>
          </a:p>
        </p:txBody>
      </p:sp>
      <p:sp>
        <p:nvSpPr>
          <p:cNvPr id="14" name="テキスト ボックス 2"/>
          <p:cNvSpPr txBox="1">
            <a:spLocks noChangeArrowheads="1"/>
          </p:cNvSpPr>
          <p:nvPr/>
        </p:nvSpPr>
        <p:spPr bwMode="auto">
          <a:xfrm>
            <a:off x="2479758" y="925074"/>
            <a:ext cx="15841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5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8</a:t>
            </a:r>
            <a:endParaRPr lang="en-US" altLang="ja-JP" sz="2800" dirty="0">
              <a:latin typeface="+mn-ea"/>
            </a:endParaRPr>
          </a:p>
        </p:txBody>
      </p:sp>
      <p:sp>
        <p:nvSpPr>
          <p:cNvPr id="15" name="テキスト ボックス 2"/>
          <p:cNvSpPr txBox="1">
            <a:spLocks noChangeArrowheads="1"/>
          </p:cNvSpPr>
          <p:nvPr/>
        </p:nvSpPr>
        <p:spPr bwMode="auto">
          <a:xfrm>
            <a:off x="2268141" y="2248110"/>
            <a:ext cx="17281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4×3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12</a:t>
            </a:r>
            <a:endParaRPr lang="en-US" altLang="ja-JP" sz="2800" dirty="0">
              <a:latin typeface="+mn-ea"/>
            </a:endParaRPr>
          </a:p>
        </p:txBody>
      </p:sp>
      <p:sp>
        <p:nvSpPr>
          <p:cNvPr id="16" name="テキスト ボックス 2"/>
          <p:cNvSpPr txBox="1">
            <a:spLocks noChangeArrowheads="1"/>
          </p:cNvSpPr>
          <p:nvPr/>
        </p:nvSpPr>
        <p:spPr bwMode="auto">
          <a:xfrm>
            <a:off x="2411760" y="3573016"/>
            <a:ext cx="36724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2×4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8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endParaRPr lang="en-US" altLang="ja-JP" sz="2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4664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/>
          <p:cNvSpPr/>
          <p:nvPr/>
        </p:nvSpPr>
        <p:spPr>
          <a:xfrm>
            <a:off x="251560" y="909152"/>
            <a:ext cx="720000" cy="46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51520" y="90872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問８</a:t>
            </a:r>
          </a:p>
        </p:txBody>
      </p:sp>
      <p:sp>
        <p:nvSpPr>
          <p:cNvPr id="13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➋ 整式の加法・減法・乗法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</a:rPr>
              <a:t>– 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</a:rPr>
              <a:t>指数法則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</a:rPr>
              <a:t>-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	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p.11)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" name="テキスト ボックス 2"/>
          <p:cNvSpPr txBox="1">
            <a:spLocks noChangeArrowheads="1"/>
          </p:cNvSpPr>
          <p:nvPr/>
        </p:nvSpPr>
        <p:spPr bwMode="auto">
          <a:xfrm>
            <a:off x="1116013" y="1738925"/>
            <a:ext cx="2304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(1) 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6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×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endParaRPr lang="en-US" altLang="ja-JP" sz="2400" dirty="0">
              <a:latin typeface="+mn-ea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1116013" y="2420842"/>
            <a:ext cx="2304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(2) 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×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7</a:t>
            </a:r>
            <a:endParaRPr lang="en-US" altLang="ja-JP" sz="2400" dirty="0">
              <a:latin typeface="+mn-ea"/>
            </a:endParaRPr>
          </a:p>
        </p:txBody>
      </p:sp>
      <p:sp>
        <p:nvSpPr>
          <p:cNvPr id="8" name="テキスト ボックス 2"/>
          <p:cNvSpPr txBox="1">
            <a:spLocks noChangeArrowheads="1"/>
          </p:cNvSpPr>
          <p:nvPr/>
        </p:nvSpPr>
        <p:spPr bwMode="auto">
          <a:xfrm>
            <a:off x="1116013" y="3111851"/>
            <a:ext cx="2304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(3)  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5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endParaRPr lang="en-US" altLang="ja-JP" sz="2400" dirty="0">
              <a:latin typeface="+mn-ea"/>
            </a:endParaRPr>
          </a:p>
        </p:txBody>
      </p:sp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1116013" y="3802860"/>
            <a:ext cx="2304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(4)  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8</a:t>
            </a:r>
            <a:endParaRPr lang="en-US" altLang="ja-JP" sz="2400" dirty="0">
              <a:latin typeface="+mn-ea"/>
            </a:endParaRPr>
          </a:p>
        </p:txBody>
      </p:sp>
      <p:sp>
        <p:nvSpPr>
          <p:cNvPr id="10" name="テキスト ボックス 2"/>
          <p:cNvSpPr txBox="1">
            <a:spLocks noChangeArrowheads="1"/>
          </p:cNvSpPr>
          <p:nvPr/>
        </p:nvSpPr>
        <p:spPr bwMode="auto">
          <a:xfrm>
            <a:off x="1116013" y="4484777"/>
            <a:ext cx="2304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(5)  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endParaRPr lang="en-US" altLang="ja-JP" sz="2400" dirty="0">
              <a:latin typeface="+mn-ea"/>
            </a:endParaRPr>
          </a:p>
        </p:txBody>
      </p:sp>
      <p:sp>
        <p:nvSpPr>
          <p:cNvPr id="11" name="テキスト ボックス 2"/>
          <p:cNvSpPr txBox="1">
            <a:spLocks noChangeArrowheads="1"/>
          </p:cNvSpPr>
          <p:nvPr/>
        </p:nvSpPr>
        <p:spPr bwMode="auto">
          <a:xfrm>
            <a:off x="1116013" y="5157193"/>
            <a:ext cx="2304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(6)  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5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6</a:t>
            </a:r>
            <a:endParaRPr lang="en-US" altLang="ja-JP" sz="2400" dirty="0">
              <a:latin typeface="+mn-ea"/>
            </a:endParaRPr>
          </a:p>
        </p:txBody>
      </p:sp>
      <p:sp>
        <p:nvSpPr>
          <p:cNvPr id="12" name="テキスト ボックス 2"/>
          <p:cNvSpPr txBox="1">
            <a:spLocks noChangeArrowheads="1"/>
          </p:cNvSpPr>
          <p:nvPr/>
        </p:nvSpPr>
        <p:spPr bwMode="auto">
          <a:xfrm>
            <a:off x="1043608" y="918649"/>
            <a:ext cx="30243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+mn-ea"/>
                <a:ea typeface="+mn-ea"/>
              </a:rPr>
              <a:t>次の計算をせよ。</a:t>
            </a:r>
            <a:endParaRPr lang="en-US" altLang="ja-JP" sz="2400" dirty="0">
              <a:latin typeface="+mn-ea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507774" y="1738925"/>
            <a:ext cx="16321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r>
              <a:rPr lang="ja-JP" altLang="ja-JP" sz="2400" kern="100" baseline="300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9</a:t>
            </a:r>
            <a:endParaRPr lang="ja-JP" altLang="ja-JP" sz="2400" b="1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409498" y="2429934"/>
            <a:ext cx="16321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ja-JP" sz="2400" kern="100" baseline="300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7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8</a:t>
            </a:r>
            <a:endParaRPr lang="ja-JP" altLang="ja-JP" sz="2400" b="1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2409498" y="3111851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5×3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15</a:t>
            </a:r>
            <a:endParaRPr lang="ja-JP" altLang="ja-JP" sz="2400" b="1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409498" y="3793768"/>
            <a:ext cx="22775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 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4×8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32</a:t>
            </a:r>
            <a:endParaRPr lang="ja-JP" altLang="ja-JP" sz="2400" b="1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2525141" y="4475685"/>
            <a:ext cx="33650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4×2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8</a:t>
            </a:r>
            <a:endParaRPr lang="ja-JP" altLang="ja-JP" sz="2400" b="1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627784" y="5157192"/>
            <a:ext cx="42995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ja-JP" sz="2400" kern="100" baseline="300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×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5×6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18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30</a:t>
            </a:r>
            <a:endParaRPr lang="ja-JP" altLang="ja-JP" sz="2400" b="1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07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➋ 整式の加法・減法・乗法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</a:rPr>
              <a:t>– 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</a:rPr>
              <a:t>指数法則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</a:rPr>
              <a:t>-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	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p.11)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8" name="テキスト ボックス 2"/>
          <p:cNvSpPr txBox="1">
            <a:spLocks noChangeArrowheads="1"/>
          </p:cNvSpPr>
          <p:nvPr/>
        </p:nvSpPr>
        <p:spPr bwMode="auto">
          <a:xfrm>
            <a:off x="1115616" y="2023677"/>
            <a:ext cx="41044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(3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×5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endParaRPr lang="en-US" altLang="ja-JP" sz="2800" dirty="0">
              <a:latin typeface="+mn-ea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51600" y="2008188"/>
            <a:ext cx="720000" cy="460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1520" y="2007323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例７</a:t>
            </a:r>
          </a:p>
        </p:txBody>
      </p:sp>
      <p:sp>
        <p:nvSpPr>
          <p:cNvPr id="14" name="テキスト ボックス 2"/>
          <p:cNvSpPr txBox="1">
            <a:spLocks noChangeArrowheads="1"/>
          </p:cNvSpPr>
          <p:nvPr/>
        </p:nvSpPr>
        <p:spPr bwMode="auto">
          <a:xfrm>
            <a:off x="2736631" y="2617748"/>
            <a:ext cx="50957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(3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×5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×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×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45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6</a:t>
            </a:r>
            <a:endParaRPr lang="en-US" altLang="ja-JP" sz="2800" dirty="0">
              <a:latin typeface="+mn-ea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3203848" y="2023677"/>
            <a:ext cx="27363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×5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endParaRPr lang="en-US" altLang="ja-JP" sz="2800" dirty="0">
              <a:latin typeface="+mn-ea"/>
            </a:endParaRPr>
          </a:p>
        </p:txBody>
      </p:sp>
      <p:sp>
        <p:nvSpPr>
          <p:cNvPr id="11" name="テキスト ボックス 2"/>
          <p:cNvSpPr txBox="1">
            <a:spLocks noChangeArrowheads="1"/>
          </p:cNvSpPr>
          <p:nvPr/>
        </p:nvSpPr>
        <p:spPr bwMode="auto">
          <a:xfrm>
            <a:off x="395287" y="908050"/>
            <a:ext cx="842518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>
                <a:latin typeface="+mn-ea"/>
                <a:ea typeface="+mn-ea"/>
                <a:cs typeface="Times New Roman" panose="02020603050405020304" pitchFamily="18" charset="0"/>
              </a:rPr>
              <a:t>単項式の積は，係数，文字の部分の積をそれぞれ計算すればよい。</a:t>
            </a:r>
            <a:endParaRPr lang="en-US" altLang="ja-JP" sz="28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9980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/>
          <p:cNvSpPr/>
          <p:nvPr/>
        </p:nvSpPr>
        <p:spPr>
          <a:xfrm>
            <a:off x="251560" y="909152"/>
            <a:ext cx="720000" cy="46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51520" y="90872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問９</a:t>
            </a:r>
          </a:p>
        </p:txBody>
      </p:sp>
      <p:sp>
        <p:nvSpPr>
          <p:cNvPr id="13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➋ 整式の加法・減法・乗法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</a:rPr>
              <a:t>– 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</a:rPr>
              <a:t>指数法則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</a:rPr>
              <a:t>-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	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p.11)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" name="テキスト ボックス 2"/>
          <p:cNvSpPr txBox="1">
            <a:spLocks noChangeArrowheads="1"/>
          </p:cNvSpPr>
          <p:nvPr/>
        </p:nvSpPr>
        <p:spPr bwMode="auto">
          <a:xfrm>
            <a:off x="1043608" y="1453193"/>
            <a:ext cx="2304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(1)  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×3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5</a:t>
            </a:r>
            <a:endParaRPr lang="en-US" altLang="ja-JP" sz="2400" dirty="0">
              <a:latin typeface="+mn-ea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1042988" y="3429000"/>
            <a:ext cx="2808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(2)  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9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×(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5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endParaRPr lang="en-US" altLang="ja-JP" sz="2400" dirty="0">
              <a:latin typeface="+mn-ea"/>
            </a:endParaRPr>
          </a:p>
        </p:txBody>
      </p:sp>
      <p:sp>
        <p:nvSpPr>
          <p:cNvPr id="12" name="テキスト ボックス 2"/>
          <p:cNvSpPr txBox="1">
            <a:spLocks noChangeArrowheads="1"/>
          </p:cNvSpPr>
          <p:nvPr/>
        </p:nvSpPr>
        <p:spPr bwMode="auto">
          <a:xfrm>
            <a:off x="1043608" y="879103"/>
            <a:ext cx="30243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+mn-ea"/>
                <a:ea typeface="+mn-ea"/>
              </a:rPr>
              <a:t>次の計算をせよ。</a:t>
            </a:r>
            <a:endParaRPr lang="en-US" altLang="ja-JP" sz="2400" dirty="0">
              <a:latin typeface="+mn-ea"/>
            </a:endParaRPr>
          </a:p>
        </p:txBody>
      </p:sp>
      <p:sp>
        <p:nvSpPr>
          <p:cNvPr id="24" name="テキスト ボックス 2"/>
          <p:cNvSpPr txBox="1">
            <a:spLocks noChangeArrowheads="1"/>
          </p:cNvSpPr>
          <p:nvPr/>
        </p:nvSpPr>
        <p:spPr bwMode="auto">
          <a:xfrm>
            <a:off x="1115616" y="3890665"/>
            <a:ext cx="41767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s-E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s-E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{9×(</a:t>
            </a:r>
            <a:r>
              <a:rPr lang="ja-JP" altLang="es-E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s-E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5)}×(</a:t>
            </a:r>
            <a:r>
              <a:rPr lang="en-US" altLang="ja-JP" sz="2400" i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xy</a:t>
            </a:r>
            <a:r>
              <a:rPr lang="es-E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×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s-E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</a:p>
        </p:txBody>
      </p:sp>
      <p:sp>
        <p:nvSpPr>
          <p:cNvPr id="25" name="テキスト ボックス 2"/>
          <p:cNvSpPr txBox="1">
            <a:spLocks noChangeArrowheads="1"/>
          </p:cNvSpPr>
          <p:nvPr/>
        </p:nvSpPr>
        <p:spPr bwMode="auto">
          <a:xfrm>
            <a:off x="1115616" y="4354333"/>
            <a:ext cx="41767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{9×(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5)}×{(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×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)×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}</a:t>
            </a:r>
          </a:p>
        </p:txBody>
      </p:sp>
      <p:sp>
        <p:nvSpPr>
          <p:cNvPr id="28" name="テキスト ボックス 2"/>
          <p:cNvSpPr txBox="1">
            <a:spLocks noChangeArrowheads="1"/>
          </p:cNvSpPr>
          <p:nvPr/>
        </p:nvSpPr>
        <p:spPr bwMode="auto">
          <a:xfrm>
            <a:off x="1115616" y="1916595"/>
            <a:ext cx="41767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(2×3)×(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×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5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6</a:t>
            </a:r>
            <a:r>
              <a:rPr lang="en-US" altLang="ja-JP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="1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8</a:t>
            </a:r>
            <a:endParaRPr lang="en-US" altLang="ja-JP" sz="2400" b="1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9" name="テキスト ボックス 2"/>
          <p:cNvSpPr txBox="1">
            <a:spLocks noChangeArrowheads="1"/>
          </p:cNvSpPr>
          <p:nvPr/>
        </p:nvSpPr>
        <p:spPr bwMode="auto">
          <a:xfrm>
            <a:off x="1115616" y="4813995"/>
            <a:ext cx="41767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ja-JP" altLang="en-US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45</a:t>
            </a:r>
            <a:r>
              <a:rPr lang="en-US" altLang="ja-JP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400" b="1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5</a:t>
            </a:r>
            <a:r>
              <a:rPr lang="en-US" altLang="ja-JP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2359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8" grpId="0"/>
      <p:bldP spid="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2"/>
          <p:cNvSpPr txBox="1">
            <a:spLocks noChangeArrowheads="1"/>
          </p:cNvSpPr>
          <p:nvPr/>
        </p:nvSpPr>
        <p:spPr bwMode="auto">
          <a:xfrm>
            <a:off x="1043608" y="260648"/>
            <a:ext cx="31683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(3)</a:t>
            </a:r>
            <a:r>
              <a:rPr lang="en-US" altLang="ja-JP" sz="2400" dirty="0">
                <a:latin typeface="+mn-ea"/>
              </a:rPr>
              <a:t>  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(3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×10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endParaRPr lang="en-US" altLang="ja-JP" sz="2400" dirty="0">
              <a:latin typeface="+mn-ea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1042988" y="2910075"/>
            <a:ext cx="36730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(4)</a:t>
            </a:r>
            <a:r>
              <a:rPr lang="ja-JP" altLang="en-US" sz="2400" dirty="0">
                <a:latin typeface="+mn-ea"/>
              </a:rPr>
              <a:t>  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×(3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endParaRPr lang="en-US" altLang="ja-JP" sz="2400" dirty="0">
              <a:latin typeface="+mn-ea"/>
            </a:endParaRPr>
          </a:p>
        </p:txBody>
      </p:sp>
      <p:sp>
        <p:nvSpPr>
          <p:cNvPr id="24" name="テキスト ボックス 2"/>
          <p:cNvSpPr txBox="1">
            <a:spLocks noChangeArrowheads="1"/>
          </p:cNvSpPr>
          <p:nvPr/>
        </p:nvSpPr>
        <p:spPr bwMode="auto">
          <a:xfrm>
            <a:off x="1259384" y="3373743"/>
            <a:ext cx="41767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s-E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2)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×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endParaRPr lang="es-ES" altLang="ja-JP" sz="24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5" name="テキスト ボックス 2"/>
          <p:cNvSpPr txBox="1">
            <a:spLocks noChangeArrowheads="1"/>
          </p:cNvSpPr>
          <p:nvPr/>
        </p:nvSpPr>
        <p:spPr bwMode="auto">
          <a:xfrm>
            <a:off x="1259632" y="3837411"/>
            <a:ext cx="61926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{(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2)</a:t>
            </a:r>
            <a:r>
              <a:rPr lang="en-US" altLang="ja-JP" sz="24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×3</a:t>
            </a:r>
            <a:r>
              <a:rPr lang="en-US" altLang="ja-JP" sz="24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}×(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×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)×{(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en-US" altLang="ja-JP" sz="24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r>
              <a:rPr lang="en-US" altLang="ja-JP" sz="24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×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en-US" altLang="ja-JP" sz="24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}</a:t>
            </a:r>
          </a:p>
        </p:txBody>
      </p:sp>
      <p:sp>
        <p:nvSpPr>
          <p:cNvPr id="28" name="テキスト ボックス 2"/>
          <p:cNvSpPr txBox="1">
            <a:spLocks noChangeArrowheads="1"/>
          </p:cNvSpPr>
          <p:nvPr/>
        </p:nvSpPr>
        <p:spPr bwMode="auto">
          <a:xfrm>
            <a:off x="1331392" y="724050"/>
            <a:ext cx="41767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en-US" altLang="ja-JP" sz="24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r>
              <a:rPr lang="en-US" altLang="ja-JP" sz="24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×10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endParaRPr lang="en-US" altLang="ja-JP" sz="24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9" name="テキスト ボックス 2"/>
          <p:cNvSpPr txBox="1">
            <a:spLocks noChangeArrowheads="1"/>
          </p:cNvSpPr>
          <p:nvPr/>
        </p:nvSpPr>
        <p:spPr bwMode="auto">
          <a:xfrm>
            <a:off x="1259632" y="4297073"/>
            <a:ext cx="41767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(4×27)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×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×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r>
              <a:rPr lang="en-US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×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endParaRPr lang="en-US" altLang="ja-JP" sz="24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4" name="テキスト ボックス 2"/>
          <p:cNvSpPr txBox="1">
            <a:spLocks noChangeArrowheads="1"/>
          </p:cNvSpPr>
          <p:nvPr/>
        </p:nvSpPr>
        <p:spPr bwMode="auto">
          <a:xfrm>
            <a:off x="1331392" y="1181975"/>
            <a:ext cx="41767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(3</a:t>
            </a:r>
            <a:r>
              <a:rPr lang="en-US" altLang="ja-JP" sz="24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×10)×{(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r>
              <a:rPr lang="en-US" altLang="ja-JP" sz="24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×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}</a:t>
            </a:r>
          </a:p>
        </p:txBody>
      </p:sp>
      <p:sp>
        <p:nvSpPr>
          <p:cNvPr id="15" name="テキスト ボックス 2"/>
          <p:cNvSpPr txBox="1">
            <a:spLocks noChangeArrowheads="1"/>
          </p:cNvSpPr>
          <p:nvPr/>
        </p:nvSpPr>
        <p:spPr bwMode="auto">
          <a:xfrm>
            <a:off x="1331392" y="1643639"/>
            <a:ext cx="41767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(81×10)×(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12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×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</a:p>
        </p:txBody>
      </p:sp>
      <p:sp>
        <p:nvSpPr>
          <p:cNvPr id="16" name="テキスト ボックス 2"/>
          <p:cNvSpPr txBox="1">
            <a:spLocks noChangeArrowheads="1"/>
          </p:cNvSpPr>
          <p:nvPr/>
        </p:nvSpPr>
        <p:spPr bwMode="auto">
          <a:xfrm>
            <a:off x="1331392" y="2101565"/>
            <a:ext cx="41767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810</a:t>
            </a:r>
            <a:r>
              <a:rPr lang="en-US" altLang="ja-JP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400" b="1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14</a:t>
            </a:r>
          </a:p>
        </p:txBody>
      </p:sp>
      <p:sp>
        <p:nvSpPr>
          <p:cNvPr id="17" name="テキスト ボックス 2"/>
          <p:cNvSpPr txBox="1">
            <a:spLocks noChangeArrowheads="1"/>
          </p:cNvSpPr>
          <p:nvPr/>
        </p:nvSpPr>
        <p:spPr bwMode="auto">
          <a:xfrm>
            <a:off x="1259632" y="4756938"/>
            <a:ext cx="41767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108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9</a:t>
            </a:r>
            <a:endParaRPr lang="en-US" altLang="ja-JP" sz="2400" b="1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pic>
        <p:nvPicPr>
          <p:cNvPr id="18" name="図 1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360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4635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8" grpId="0"/>
      <p:bldP spid="29" grpId="0"/>
      <p:bldP spid="14" grpId="0"/>
      <p:bldP spid="15" grpId="0"/>
      <p:bldP spid="16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➋ 整式の加法・減法・乗法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</a:rPr>
              <a:t>– 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</a:rPr>
              <a:t>式の展開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</a:rPr>
              <a:t>-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	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p.12)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" name="テキスト ボックス 2"/>
          <p:cNvSpPr txBox="1">
            <a:spLocks noChangeArrowheads="1"/>
          </p:cNvSpPr>
          <p:nvPr/>
        </p:nvSpPr>
        <p:spPr bwMode="auto">
          <a:xfrm>
            <a:off x="395287" y="879103"/>
            <a:ext cx="6120929" cy="214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ts val="4000"/>
              </a:lnSpc>
              <a:defRPr/>
            </a:pPr>
            <a:r>
              <a:rPr lang="ja-JP" altLang="en-US" sz="2800" dirty="0">
                <a:latin typeface="+mn-ea"/>
                <a:ea typeface="+mn-ea"/>
              </a:rPr>
              <a:t>整式の積を計算するには，次の分配法則を用いる。</a:t>
            </a:r>
          </a:p>
          <a:p>
            <a:pPr eaLnBrk="1" hangingPunct="1">
              <a:lnSpc>
                <a:spcPts val="4000"/>
              </a:lnSpc>
              <a:defRPr/>
            </a:pPr>
            <a:r>
              <a:rPr lang="ja-JP" altLang="en-US" sz="2800" dirty="0">
                <a:latin typeface="+mn-ea"/>
                <a:ea typeface="+mn-ea"/>
              </a:rPr>
              <a:t>　　</a:t>
            </a:r>
            <a:r>
              <a:rPr lang="en-US" altLang="ja-JP" sz="28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8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8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8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</a:t>
            </a:r>
            <a:r>
              <a:rPr lang="ja-JP" altLang="en-US" sz="2800" dirty="0">
                <a:latin typeface="+mn-ea"/>
                <a:ea typeface="+mn-ea"/>
              </a:rPr>
              <a:t> </a:t>
            </a:r>
            <a:endParaRPr lang="en-US" altLang="ja-JP" sz="2800" dirty="0">
              <a:latin typeface="+mn-ea"/>
              <a:ea typeface="+mn-ea"/>
            </a:endParaRPr>
          </a:p>
          <a:p>
            <a:pPr eaLnBrk="1" hangingPunct="1">
              <a:lnSpc>
                <a:spcPts val="4000"/>
              </a:lnSpc>
              <a:defRPr/>
            </a:pPr>
            <a:r>
              <a:rPr lang="ja-JP" altLang="en-US" sz="2800" dirty="0">
                <a:latin typeface="+mn-ea"/>
                <a:ea typeface="+mn-ea"/>
              </a:rPr>
              <a:t>　　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en-US" altLang="ja-JP" sz="28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8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r>
              <a:rPr lang="en-US" altLang="ja-JP" sz="28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8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8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BC</a:t>
            </a:r>
            <a:r>
              <a:rPr lang="ja-JP" altLang="en-US" sz="2800" dirty="0">
                <a:latin typeface="+mn-ea"/>
                <a:ea typeface="+mn-ea"/>
              </a:rPr>
              <a:t> 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713" y="923725"/>
            <a:ext cx="2160000" cy="120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53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➋ 整式の加法・減法・乗法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</a:rPr>
              <a:t>– 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</a:rPr>
              <a:t>式の展開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</a:rPr>
              <a:t>-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	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p.12)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51600" y="909585"/>
            <a:ext cx="720000" cy="460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1520" y="90872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例８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1115616" y="1018607"/>
            <a:ext cx="2736304" cy="826217"/>
            <a:chOff x="1115616" y="1018607"/>
            <a:chExt cx="2736304" cy="826217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370"/>
            <a:stretch/>
          </p:blipFill>
          <p:spPr>
            <a:xfrm>
              <a:off x="1115616" y="1018607"/>
              <a:ext cx="2448272" cy="826217"/>
            </a:xfrm>
            <a:prstGeom prst="rect">
              <a:avLst/>
            </a:prstGeom>
          </p:spPr>
        </p:pic>
        <p:pic>
          <p:nvPicPr>
            <p:cNvPr id="6" name="図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30" r="64650" b="61073"/>
            <a:stretch/>
          </p:blipFill>
          <p:spPr>
            <a:xfrm>
              <a:off x="3563888" y="1022055"/>
              <a:ext cx="288032" cy="321614"/>
            </a:xfrm>
            <a:prstGeom prst="rect">
              <a:avLst/>
            </a:prstGeom>
          </p:spPr>
        </p:pic>
      </p:grp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0" t="61008" r="33019"/>
          <a:stretch/>
        </p:blipFill>
        <p:spPr>
          <a:xfrm>
            <a:off x="3563888" y="1650092"/>
            <a:ext cx="2736304" cy="322161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81" b="38992"/>
          <a:stretch/>
        </p:blipFill>
        <p:spPr>
          <a:xfrm>
            <a:off x="3923928" y="1018607"/>
            <a:ext cx="4932040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46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➋ 整式の加法・減法・乗法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</a:rPr>
              <a:t>– 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</a:rPr>
              <a:t>式の展開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</a:rPr>
              <a:t>-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	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p.12)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179512" y="908720"/>
            <a:ext cx="859452" cy="461665"/>
            <a:chOff x="314821" y="948089"/>
            <a:chExt cx="859452" cy="461665"/>
          </a:xfrm>
        </p:grpSpPr>
        <p:sp>
          <p:nvSpPr>
            <p:cNvPr id="7" name="正方形/長方形 6"/>
            <p:cNvSpPr/>
            <p:nvPr/>
          </p:nvSpPr>
          <p:spPr>
            <a:xfrm>
              <a:off x="384547" y="948521"/>
              <a:ext cx="720000" cy="460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314821" y="948089"/>
              <a:ext cx="859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</a:t>
              </a:r>
              <a:r>
                <a:rPr kumimoji="1" lang="en-US" altLang="ja-JP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10</a:t>
              </a:r>
              <a:endPara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sp>
        <p:nvSpPr>
          <p:cNvPr id="11" name="テキスト ボックス 2"/>
          <p:cNvSpPr txBox="1">
            <a:spLocks noChangeArrowheads="1"/>
          </p:cNvSpPr>
          <p:nvPr/>
        </p:nvSpPr>
        <p:spPr bwMode="auto">
          <a:xfrm>
            <a:off x="1043608" y="918649"/>
            <a:ext cx="30243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+mn-ea"/>
                <a:ea typeface="+mn-ea"/>
              </a:rPr>
              <a:t>次の計算をせよ。</a:t>
            </a:r>
            <a:endParaRPr lang="en-US" altLang="ja-JP" sz="2400" dirty="0">
              <a:latin typeface="+mn-ea"/>
            </a:endParaRPr>
          </a:p>
        </p:txBody>
      </p:sp>
      <p:sp>
        <p:nvSpPr>
          <p:cNvPr id="12" name="テキスト ボックス 2"/>
          <p:cNvSpPr txBox="1">
            <a:spLocks noChangeArrowheads="1"/>
          </p:cNvSpPr>
          <p:nvPr/>
        </p:nvSpPr>
        <p:spPr bwMode="auto">
          <a:xfrm>
            <a:off x="1043608" y="1383159"/>
            <a:ext cx="37444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(1)  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3)</a:t>
            </a:r>
            <a:endParaRPr lang="en-US" altLang="ja-JP" sz="2400" dirty="0">
              <a:latin typeface="+mn-ea"/>
            </a:endParaRPr>
          </a:p>
        </p:txBody>
      </p:sp>
      <p:sp>
        <p:nvSpPr>
          <p:cNvPr id="14" name="テキスト ボックス 2"/>
          <p:cNvSpPr txBox="1">
            <a:spLocks noChangeArrowheads="1"/>
          </p:cNvSpPr>
          <p:nvPr/>
        </p:nvSpPr>
        <p:spPr bwMode="auto">
          <a:xfrm>
            <a:off x="1038964" y="3645024"/>
            <a:ext cx="41764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(2)  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(3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5)×(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endParaRPr lang="en-US" altLang="ja-JP" sz="2400" dirty="0">
              <a:latin typeface="+mn-ea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681268" y="1851166"/>
            <a:ext cx="4745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9750"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682069" y="2312831"/>
            <a:ext cx="31037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9750"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16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12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endParaRPr lang="ja-JP" altLang="ja-JP" sz="2400" b="1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675828" y="4106689"/>
            <a:ext cx="7038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8480"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endParaRPr lang="ja-JP" altLang="ja-JP" sz="24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73253" y="4564020"/>
            <a:ext cx="32563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8480"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10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endParaRPr lang="ja-JP" altLang="ja-JP" sz="2400" b="1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01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テキスト ボックス 2"/>
          <p:cNvSpPr txBox="1">
            <a:spLocks noChangeArrowheads="1"/>
          </p:cNvSpPr>
          <p:nvPr/>
        </p:nvSpPr>
        <p:spPr bwMode="auto">
          <a:xfrm>
            <a:off x="1052096" y="908720"/>
            <a:ext cx="76963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dirty="0">
                <a:latin typeface="+mn-ea"/>
                <a:ea typeface="+mn-ea"/>
              </a:rPr>
              <a:t>(1) 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8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+mn-ea"/>
                <a:ea typeface="+mn-ea"/>
              </a:rPr>
              <a:t>の次数は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ja-JP" altLang="en-US" sz="2800" dirty="0">
                <a:latin typeface="+mn-ea"/>
                <a:ea typeface="+mn-ea"/>
              </a:rPr>
              <a:t>　</a:t>
            </a:r>
            <a:r>
              <a:rPr lang="en-US" altLang="ja-JP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ja-JP" altLang="en-US" sz="2800" dirty="0">
                <a:latin typeface="+mn-ea"/>
                <a:ea typeface="+mn-ea"/>
              </a:rPr>
              <a:t>　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r>
              <a:rPr lang="ja-JP" altLang="en-US" sz="2800" dirty="0" err="1">
                <a:latin typeface="+mn-ea"/>
                <a:ea typeface="+mn-ea"/>
              </a:rPr>
              <a:t>，</a:t>
            </a:r>
            <a:r>
              <a:rPr lang="ja-JP" altLang="en-US" sz="2800" dirty="0">
                <a:latin typeface="+mn-ea"/>
                <a:ea typeface="+mn-ea"/>
              </a:rPr>
              <a:t>係数は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ja-JP" altLang="en-US" sz="2800" dirty="0">
                <a:latin typeface="+mn-ea"/>
                <a:ea typeface="+mn-ea"/>
              </a:rPr>
              <a:t>　</a:t>
            </a:r>
            <a:r>
              <a:rPr lang="en-US" altLang="ja-JP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dirty="0">
                <a:latin typeface="+mn-ea"/>
                <a:ea typeface="+mn-ea"/>
              </a:rPr>
              <a:t>　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endParaRPr lang="ja-JP" altLang="en-US" sz="28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➊ 整式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</a:rPr>
              <a:t>– 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</a:rPr>
              <a:t>単項式と多項式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</a:rPr>
              <a:t>-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  <a:ea typeface="+mn-ea"/>
              </a:rPr>
              <a:t>			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p.8)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51600" y="909585"/>
            <a:ext cx="720000" cy="460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51520" y="90872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例１</a:t>
            </a:r>
          </a:p>
        </p:txBody>
      </p:sp>
      <p:sp>
        <p:nvSpPr>
          <p:cNvPr id="10" name="テキスト ボックス 2"/>
          <p:cNvSpPr txBox="1">
            <a:spLocks noChangeArrowheads="1"/>
          </p:cNvSpPr>
          <p:nvPr/>
        </p:nvSpPr>
        <p:spPr bwMode="auto">
          <a:xfrm>
            <a:off x="1052096" y="1586955"/>
            <a:ext cx="76963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dirty="0">
                <a:latin typeface="+mn-ea"/>
                <a:ea typeface="+mn-ea"/>
              </a:rPr>
              <a:t>(2) 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dirty="0">
                <a:latin typeface="+mn-ea"/>
                <a:ea typeface="+mn-ea"/>
              </a:rPr>
              <a:t>の次数は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ja-JP" altLang="en-US" sz="2800" dirty="0">
                <a:latin typeface="+mn-ea"/>
                <a:ea typeface="+mn-ea"/>
              </a:rPr>
              <a:t>　</a:t>
            </a:r>
            <a:r>
              <a:rPr lang="en-US" altLang="ja-JP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dirty="0">
                <a:latin typeface="+mn-ea"/>
              </a:rPr>
              <a:t>　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r>
              <a:rPr lang="ja-JP" altLang="en-US" sz="2800" dirty="0" err="1">
                <a:latin typeface="+mn-ea"/>
                <a:ea typeface="+mn-ea"/>
              </a:rPr>
              <a:t>，</a:t>
            </a:r>
            <a:r>
              <a:rPr lang="ja-JP" altLang="en-US" sz="2800" dirty="0">
                <a:latin typeface="+mn-ea"/>
                <a:ea typeface="+mn-ea"/>
              </a:rPr>
              <a:t>係数は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ja-JP" altLang="en-US" sz="2800" dirty="0">
                <a:latin typeface="+mn-ea"/>
                <a:ea typeface="+mn-ea"/>
              </a:rPr>
              <a:t>　</a:t>
            </a:r>
            <a:r>
              <a:rPr lang="ja-JP" altLang="en-US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800" dirty="0">
                <a:latin typeface="+mn-ea"/>
              </a:rPr>
              <a:t>　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endParaRPr lang="ja-JP" altLang="en-US" sz="28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1" name="テキスト ボックス 2"/>
          <p:cNvSpPr txBox="1">
            <a:spLocks noChangeArrowheads="1"/>
          </p:cNvSpPr>
          <p:nvPr/>
        </p:nvSpPr>
        <p:spPr bwMode="auto">
          <a:xfrm>
            <a:off x="1056272" y="2265190"/>
            <a:ext cx="76963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dirty="0">
                <a:latin typeface="+mn-ea"/>
                <a:ea typeface="+mn-ea"/>
              </a:rPr>
              <a:t>(3) 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800" dirty="0">
                <a:latin typeface="+mn-ea"/>
                <a:ea typeface="+mn-ea"/>
              </a:rPr>
              <a:t>の次数は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ja-JP" altLang="en-US" sz="2800" dirty="0">
                <a:latin typeface="+mn-ea"/>
                <a:ea typeface="+mn-ea"/>
              </a:rPr>
              <a:t>　</a:t>
            </a:r>
            <a:r>
              <a:rPr lang="en-US" altLang="ja-JP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5</a:t>
            </a:r>
            <a:r>
              <a:rPr lang="ja-JP" altLang="en-US" sz="2800" dirty="0">
                <a:latin typeface="+mn-ea"/>
              </a:rPr>
              <a:t>　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r>
              <a:rPr lang="ja-JP" altLang="en-US" sz="2800" dirty="0" err="1">
                <a:latin typeface="+mn-ea"/>
                <a:ea typeface="+mn-ea"/>
              </a:rPr>
              <a:t>，</a:t>
            </a:r>
            <a:r>
              <a:rPr lang="ja-JP" altLang="en-US" sz="2800" dirty="0">
                <a:latin typeface="+mn-ea"/>
                <a:ea typeface="+mn-ea"/>
              </a:rPr>
              <a:t>係数は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ja-JP" altLang="en-US" sz="2800" dirty="0">
                <a:latin typeface="+mn-ea"/>
                <a:ea typeface="+mn-ea"/>
              </a:rPr>
              <a:t>　</a:t>
            </a:r>
            <a:r>
              <a:rPr lang="en-US" altLang="ja-JP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lang="ja-JP" altLang="en-US" sz="2800" dirty="0">
                <a:latin typeface="+mn-ea"/>
              </a:rPr>
              <a:t>　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endParaRPr lang="ja-JP" altLang="en-US" sz="28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366" y="3068960"/>
            <a:ext cx="3002098" cy="1512168"/>
          </a:xfrm>
          <a:prstGeom prst="rect">
            <a:avLst/>
          </a:prstGeom>
        </p:spPr>
      </p:pic>
      <p:sp>
        <p:nvSpPr>
          <p:cNvPr id="9" name="メモ 102"/>
          <p:cNvSpPr/>
          <p:nvPr/>
        </p:nvSpPr>
        <p:spPr>
          <a:xfrm>
            <a:off x="3456491" y="958415"/>
            <a:ext cx="972943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2" name="メモ 102"/>
          <p:cNvSpPr/>
          <p:nvPr/>
        </p:nvSpPr>
        <p:spPr>
          <a:xfrm>
            <a:off x="5760521" y="961923"/>
            <a:ext cx="972000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3" name="メモ 102"/>
          <p:cNvSpPr/>
          <p:nvPr/>
        </p:nvSpPr>
        <p:spPr>
          <a:xfrm>
            <a:off x="3878079" y="1630139"/>
            <a:ext cx="973387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4" name="メモ 102"/>
          <p:cNvSpPr/>
          <p:nvPr/>
        </p:nvSpPr>
        <p:spPr>
          <a:xfrm>
            <a:off x="6255232" y="1638932"/>
            <a:ext cx="1341104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7" name="メモ 102"/>
          <p:cNvSpPr/>
          <p:nvPr/>
        </p:nvSpPr>
        <p:spPr>
          <a:xfrm>
            <a:off x="3826215" y="2306371"/>
            <a:ext cx="1016458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8" name="メモ 102"/>
          <p:cNvSpPr/>
          <p:nvPr/>
        </p:nvSpPr>
        <p:spPr>
          <a:xfrm>
            <a:off x="6156176" y="2315163"/>
            <a:ext cx="1024580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6355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7" grpId="0" animBg="1"/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➋ 整式の加法・減法・乗法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</a:rPr>
              <a:t>– 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</a:rPr>
              <a:t>式の展開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</a:rPr>
              <a:t>-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	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p.12)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51600" y="1701673"/>
            <a:ext cx="720000" cy="460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1520" y="1700808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例</a:t>
            </a:r>
            <a:r>
              <a:rPr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９</a:t>
            </a:r>
            <a:endParaRPr kumimoji="1" lang="ja-JP" altLang="en-US" sz="24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6" name="テキスト ボックス 2"/>
          <p:cNvSpPr txBox="1">
            <a:spLocks noChangeArrowheads="1"/>
          </p:cNvSpPr>
          <p:nvPr/>
        </p:nvSpPr>
        <p:spPr bwMode="auto">
          <a:xfrm>
            <a:off x="1282477" y="3026257"/>
            <a:ext cx="4320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000" dirty="0">
                <a:solidFill>
                  <a:srgbClr val="6CBA5A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①</a:t>
            </a:r>
            <a:endParaRPr lang="en-US" altLang="ja-JP" sz="2000" dirty="0">
              <a:solidFill>
                <a:srgbClr val="6CBA5A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2025402" y="3026257"/>
            <a:ext cx="4320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000" dirty="0">
                <a:solidFill>
                  <a:srgbClr val="6CBA5A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②</a:t>
            </a:r>
            <a:endParaRPr lang="en-US" altLang="ja-JP" sz="2000" dirty="0">
              <a:solidFill>
                <a:srgbClr val="6CBA5A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8" name="テキスト ボックス 2"/>
          <p:cNvSpPr txBox="1">
            <a:spLocks noChangeArrowheads="1"/>
          </p:cNvSpPr>
          <p:nvPr/>
        </p:nvSpPr>
        <p:spPr bwMode="auto">
          <a:xfrm>
            <a:off x="2824362" y="3026257"/>
            <a:ext cx="4320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000" dirty="0">
                <a:solidFill>
                  <a:srgbClr val="6CBA5A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③</a:t>
            </a:r>
            <a:endParaRPr lang="en-US" altLang="ja-JP" sz="2000" dirty="0">
              <a:solidFill>
                <a:srgbClr val="6CBA5A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1" name="テキスト ボックス 2"/>
          <p:cNvSpPr txBox="1">
            <a:spLocks noChangeArrowheads="1"/>
          </p:cNvSpPr>
          <p:nvPr/>
        </p:nvSpPr>
        <p:spPr bwMode="auto">
          <a:xfrm>
            <a:off x="3420884" y="3026257"/>
            <a:ext cx="4320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000" dirty="0">
                <a:solidFill>
                  <a:srgbClr val="6CBA5A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④</a:t>
            </a:r>
            <a:endParaRPr lang="en-US" altLang="ja-JP" sz="2000" dirty="0">
              <a:solidFill>
                <a:srgbClr val="6CBA5A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2" name="テキスト ボックス 2"/>
          <p:cNvSpPr txBox="1">
            <a:spLocks noChangeArrowheads="1"/>
          </p:cNvSpPr>
          <p:nvPr/>
        </p:nvSpPr>
        <p:spPr bwMode="auto">
          <a:xfrm>
            <a:off x="4192052" y="3026257"/>
            <a:ext cx="4320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000" dirty="0">
                <a:solidFill>
                  <a:srgbClr val="6CBA5A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⑤</a:t>
            </a:r>
            <a:endParaRPr lang="en-US" altLang="ja-JP" sz="2000" dirty="0">
              <a:solidFill>
                <a:srgbClr val="6CBA5A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4" name="テキスト ボックス 2"/>
          <p:cNvSpPr txBox="1">
            <a:spLocks noChangeArrowheads="1"/>
          </p:cNvSpPr>
          <p:nvPr/>
        </p:nvSpPr>
        <p:spPr bwMode="auto">
          <a:xfrm>
            <a:off x="4893148" y="3026257"/>
            <a:ext cx="4320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000" dirty="0">
                <a:solidFill>
                  <a:srgbClr val="6CBA5A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⑥</a:t>
            </a:r>
            <a:endParaRPr lang="en-US" altLang="ja-JP" sz="2000" dirty="0">
              <a:solidFill>
                <a:srgbClr val="6CBA5A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694" y="1789981"/>
            <a:ext cx="2609786" cy="1422996"/>
          </a:xfrm>
          <a:prstGeom prst="rect">
            <a:avLst/>
          </a:prstGeom>
        </p:spPr>
      </p:pic>
      <p:sp>
        <p:nvSpPr>
          <p:cNvPr id="15" name="テキスト ボックス 2"/>
          <p:cNvSpPr txBox="1">
            <a:spLocks noChangeArrowheads="1"/>
          </p:cNvSpPr>
          <p:nvPr/>
        </p:nvSpPr>
        <p:spPr bwMode="auto">
          <a:xfrm>
            <a:off x="1187624" y="1781114"/>
            <a:ext cx="44644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(4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5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endParaRPr lang="en-US" altLang="ja-JP" sz="2400" dirty="0">
              <a:latin typeface="+mn-ea"/>
            </a:endParaRPr>
          </a:p>
        </p:txBody>
      </p:sp>
      <p:sp>
        <p:nvSpPr>
          <p:cNvPr id="16" name="テキスト ボックス 2"/>
          <p:cNvSpPr txBox="1">
            <a:spLocks noChangeArrowheads="1"/>
          </p:cNvSpPr>
          <p:nvPr/>
        </p:nvSpPr>
        <p:spPr bwMode="auto">
          <a:xfrm>
            <a:off x="971600" y="2242103"/>
            <a:ext cx="51845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5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endParaRPr lang="en-US" altLang="ja-JP" sz="2400" dirty="0">
              <a:latin typeface="+mn-ea"/>
            </a:endParaRPr>
          </a:p>
        </p:txBody>
      </p:sp>
      <p:sp>
        <p:nvSpPr>
          <p:cNvPr id="17" name="テキスト ボックス 2"/>
          <p:cNvSpPr txBox="1">
            <a:spLocks noChangeArrowheads="1"/>
          </p:cNvSpPr>
          <p:nvPr/>
        </p:nvSpPr>
        <p:spPr bwMode="auto">
          <a:xfrm>
            <a:off x="971600" y="2703092"/>
            <a:ext cx="51845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8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5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15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10</a:t>
            </a:r>
            <a:endParaRPr lang="en-US" altLang="ja-JP" sz="2400" dirty="0">
              <a:latin typeface="+mn-ea"/>
            </a:endParaRPr>
          </a:p>
        </p:txBody>
      </p:sp>
      <p:sp>
        <p:nvSpPr>
          <p:cNvPr id="18" name="テキスト ボックス 2"/>
          <p:cNvSpPr txBox="1">
            <a:spLocks noChangeArrowheads="1"/>
          </p:cNvSpPr>
          <p:nvPr/>
        </p:nvSpPr>
        <p:spPr bwMode="auto">
          <a:xfrm>
            <a:off x="971600" y="3429000"/>
            <a:ext cx="57606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5)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8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15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10</a:t>
            </a:r>
            <a:endParaRPr lang="en-US" altLang="ja-JP" sz="2400" dirty="0">
              <a:latin typeface="+mn-ea"/>
            </a:endParaRPr>
          </a:p>
        </p:txBody>
      </p:sp>
      <p:sp>
        <p:nvSpPr>
          <p:cNvPr id="19" name="テキスト ボックス 2"/>
          <p:cNvSpPr txBox="1">
            <a:spLocks noChangeArrowheads="1"/>
          </p:cNvSpPr>
          <p:nvPr/>
        </p:nvSpPr>
        <p:spPr bwMode="auto">
          <a:xfrm>
            <a:off x="977233" y="3899611"/>
            <a:ext cx="57606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17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7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10</a:t>
            </a:r>
            <a:endParaRPr lang="en-US" altLang="ja-JP" sz="2400" dirty="0">
              <a:latin typeface="+mn-ea"/>
            </a:endParaRPr>
          </a:p>
        </p:txBody>
      </p:sp>
      <p:sp>
        <p:nvSpPr>
          <p:cNvPr id="20" name="テキスト ボックス 2"/>
          <p:cNvSpPr txBox="1">
            <a:spLocks noChangeArrowheads="1"/>
          </p:cNvSpPr>
          <p:nvPr/>
        </p:nvSpPr>
        <p:spPr bwMode="auto">
          <a:xfrm>
            <a:off x="395287" y="879103"/>
            <a:ext cx="8353426" cy="60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ts val="4000"/>
              </a:lnSpc>
              <a:defRPr/>
            </a:pP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ja-JP" altLang="en-US" sz="2800" dirty="0">
                <a:latin typeface="+mn-ea"/>
                <a:ea typeface="+mn-ea"/>
              </a:rPr>
              <a:t>　</a:t>
            </a:r>
            <a:r>
              <a:rPr lang="ja-JP" altLang="en-US" sz="2800" b="1" dirty="0">
                <a:solidFill>
                  <a:srgbClr val="FF0000"/>
                </a:solidFill>
                <a:latin typeface="+mn-ea"/>
                <a:ea typeface="+mn-ea"/>
              </a:rPr>
              <a:t>展開</a:t>
            </a:r>
            <a:r>
              <a:rPr lang="ja-JP" altLang="en-US" sz="2800" dirty="0">
                <a:latin typeface="+mn-ea"/>
                <a:ea typeface="+mn-ea"/>
              </a:rPr>
              <a:t>　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r>
              <a:rPr lang="ja-JP" altLang="en-US" sz="2800" dirty="0">
                <a:latin typeface="+mn-ea"/>
                <a:ea typeface="+mn-ea"/>
              </a:rPr>
              <a:t>：整式の積を単項式の和の形に表すこと。</a:t>
            </a:r>
          </a:p>
        </p:txBody>
      </p:sp>
      <p:sp>
        <p:nvSpPr>
          <p:cNvPr id="21" name="メモ 102"/>
          <p:cNvSpPr/>
          <p:nvPr/>
        </p:nvSpPr>
        <p:spPr>
          <a:xfrm>
            <a:off x="526338" y="980776"/>
            <a:ext cx="1529861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4402622"/>
            <a:ext cx="3211717" cy="2266738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1714525" y="5370970"/>
            <a:ext cx="1993379" cy="3622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正方形/長方形 21"/>
          <p:cNvSpPr/>
          <p:nvPr/>
        </p:nvSpPr>
        <p:spPr>
          <a:xfrm>
            <a:off x="2267744" y="5722310"/>
            <a:ext cx="1993379" cy="3622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正方形/長方形 22"/>
          <p:cNvSpPr/>
          <p:nvPr/>
        </p:nvSpPr>
        <p:spPr>
          <a:xfrm>
            <a:off x="1714525" y="6235066"/>
            <a:ext cx="2482243" cy="3622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正方形/長方形 23"/>
          <p:cNvSpPr/>
          <p:nvPr/>
        </p:nvSpPr>
        <p:spPr>
          <a:xfrm>
            <a:off x="1042988" y="4361276"/>
            <a:ext cx="3457004" cy="23800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7581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/>
      <p:bldP spid="14" grpId="0"/>
      <p:bldP spid="16" grpId="0"/>
      <p:bldP spid="17" grpId="0"/>
      <p:bldP spid="18" grpId="0"/>
      <p:bldP spid="19" grpId="0"/>
      <p:bldP spid="21" grpId="0" animBg="1"/>
      <p:bldP spid="5" grpId="0" animBg="1"/>
      <p:bldP spid="22" grpId="0" animBg="1"/>
      <p:bldP spid="23" grpId="0" animBg="1"/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➋ 整式の加法・減法・乗法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</a:rPr>
              <a:t>– 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</a:rPr>
              <a:t>式の展開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</a:rPr>
              <a:t>-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	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p.12)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179512" y="908720"/>
            <a:ext cx="859452" cy="461665"/>
            <a:chOff x="314821" y="948089"/>
            <a:chExt cx="859452" cy="461665"/>
          </a:xfrm>
        </p:grpSpPr>
        <p:sp>
          <p:nvSpPr>
            <p:cNvPr id="7" name="正方形/長方形 6"/>
            <p:cNvSpPr/>
            <p:nvPr/>
          </p:nvSpPr>
          <p:spPr>
            <a:xfrm>
              <a:off x="384547" y="948521"/>
              <a:ext cx="720000" cy="460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314821" y="948089"/>
              <a:ext cx="859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</a:t>
              </a:r>
              <a:r>
                <a:rPr kumimoji="1" lang="en-US" altLang="ja-JP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11</a:t>
              </a:r>
              <a:endPara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sp>
        <p:nvSpPr>
          <p:cNvPr id="11" name="テキスト ボックス 2"/>
          <p:cNvSpPr txBox="1">
            <a:spLocks noChangeArrowheads="1"/>
          </p:cNvSpPr>
          <p:nvPr/>
        </p:nvSpPr>
        <p:spPr bwMode="auto">
          <a:xfrm>
            <a:off x="1043608" y="908720"/>
            <a:ext cx="30243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+mn-ea"/>
                <a:ea typeface="+mn-ea"/>
              </a:rPr>
              <a:t>次の式を展開せよ。</a:t>
            </a:r>
            <a:endParaRPr lang="en-US" altLang="ja-JP" sz="2400" dirty="0">
              <a:latin typeface="+mn-ea"/>
            </a:endParaRPr>
          </a:p>
        </p:txBody>
      </p:sp>
      <p:sp>
        <p:nvSpPr>
          <p:cNvPr id="12" name="テキスト ボックス 2"/>
          <p:cNvSpPr txBox="1">
            <a:spLocks noChangeArrowheads="1"/>
          </p:cNvSpPr>
          <p:nvPr/>
        </p:nvSpPr>
        <p:spPr bwMode="auto">
          <a:xfrm>
            <a:off x="1043608" y="1455167"/>
            <a:ext cx="37444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(1)  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6)(2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3)</a:t>
            </a:r>
            <a:endParaRPr lang="en-US" altLang="ja-JP" sz="2400" dirty="0">
              <a:latin typeface="+mn-ea"/>
            </a:endParaRPr>
          </a:p>
        </p:txBody>
      </p:sp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1043608" y="3861481"/>
            <a:ext cx="37444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(2)</a:t>
            </a:r>
            <a:r>
              <a:rPr lang="en-US" altLang="ja-JP" sz="2400" dirty="0">
                <a:latin typeface="+mn-ea"/>
              </a:rPr>
              <a:t>  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(3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2)(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1)</a:t>
            </a:r>
            <a:endParaRPr lang="en-US" altLang="ja-JP" sz="2400" dirty="0">
              <a:latin typeface="+mn-ea"/>
            </a:endParaRPr>
          </a:p>
        </p:txBody>
      </p:sp>
      <p:sp>
        <p:nvSpPr>
          <p:cNvPr id="25" name="テキスト ボックス 2"/>
          <p:cNvSpPr txBox="1">
            <a:spLocks noChangeArrowheads="1"/>
          </p:cNvSpPr>
          <p:nvPr/>
        </p:nvSpPr>
        <p:spPr bwMode="auto">
          <a:xfrm>
            <a:off x="1407044" y="1939245"/>
            <a:ext cx="33809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(2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3)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6(2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3)</a:t>
            </a:r>
          </a:p>
        </p:txBody>
      </p:sp>
      <p:sp>
        <p:nvSpPr>
          <p:cNvPr id="26" name="テキスト ボックス 2"/>
          <p:cNvSpPr txBox="1">
            <a:spLocks noChangeArrowheads="1"/>
          </p:cNvSpPr>
          <p:nvPr/>
        </p:nvSpPr>
        <p:spPr bwMode="auto">
          <a:xfrm>
            <a:off x="1407044" y="2404755"/>
            <a:ext cx="33809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12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18</a:t>
            </a:r>
          </a:p>
        </p:txBody>
      </p:sp>
      <p:sp>
        <p:nvSpPr>
          <p:cNvPr id="27" name="テキスト ボックス 2"/>
          <p:cNvSpPr txBox="1">
            <a:spLocks noChangeArrowheads="1"/>
          </p:cNvSpPr>
          <p:nvPr/>
        </p:nvSpPr>
        <p:spPr bwMode="auto">
          <a:xfrm>
            <a:off x="1407044" y="2868943"/>
            <a:ext cx="30963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(3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12)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18</a:t>
            </a:r>
          </a:p>
        </p:txBody>
      </p:sp>
      <p:sp>
        <p:nvSpPr>
          <p:cNvPr id="28" name="テキスト ボックス 2"/>
          <p:cNvSpPr txBox="1">
            <a:spLocks noChangeArrowheads="1"/>
          </p:cNvSpPr>
          <p:nvPr/>
        </p:nvSpPr>
        <p:spPr bwMode="auto">
          <a:xfrm>
            <a:off x="1407044" y="4341893"/>
            <a:ext cx="33809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endParaRPr lang="en-US" altLang="ja-JP" sz="24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9" name="テキスト ボックス 2"/>
          <p:cNvSpPr txBox="1">
            <a:spLocks noChangeArrowheads="1"/>
          </p:cNvSpPr>
          <p:nvPr/>
        </p:nvSpPr>
        <p:spPr bwMode="auto">
          <a:xfrm>
            <a:off x="1407044" y="4807403"/>
            <a:ext cx="33809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en-US" altLang="ja-JP" sz="24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0" name="テキスト ボックス 2"/>
          <p:cNvSpPr txBox="1">
            <a:spLocks noChangeArrowheads="1"/>
          </p:cNvSpPr>
          <p:nvPr/>
        </p:nvSpPr>
        <p:spPr bwMode="auto">
          <a:xfrm>
            <a:off x="1407044" y="5271591"/>
            <a:ext cx="30963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2)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en-US" altLang="ja-JP" sz="24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2" name="テキスト ボックス 2"/>
          <p:cNvSpPr txBox="1">
            <a:spLocks noChangeArrowheads="1"/>
          </p:cNvSpPr>
          <p:nvPr/>
        </p:nvSpPr>
        <p:spPr bwMode="auto">
          <a:xfrm>
            <a:off x="1407044" y="3330608"/>
            <a:ext cx="30963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400" b="1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15</a:t>
            </a:r>
            <a:r>
              <a:rPr lang="en-US" altLang="ja-JP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18</a:t>
            </a:r>
          </a:p>
        </p:txBody>
      </p:sp>
      <p:sp>
        <p:nvSpPr>
          <p:cNvPr id="43" name="テキスト ボックス 2"/>
          <p:cNvSpPr txBox="1">
            <a:spLocks noChangeArrowheads="1"/>
          </p:cNvSpPr>
          <p:nvPr/>
        </p:nvSpPr>
        <p:spPr bwMode="auto">
          <a:xfrm>
            <a:off x="1407044" y="5733256"/>
            <a:ext cx="30963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en-US" altLang="ja-JP" sz="2400" b="1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840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42" grpId="0"/>
      <p:bldP spid="4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2"/>
          <p:cNvSpPr txBox="1">
            <a:spLocks noChangeArrowheads="1"/>
          </p:cNvSpPr>
          <p:nvPr/>
        </p:nvSpPr>
        <p:spPr bwMode="auto">
          <a:xfrm>
            <a:off x="1048252" y="260648"/>
            <a:ext cx="41764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(3)</a:t>
            </a:r>
            <a:r>
              <a:rPr lang="en-US" altLang="ja-JP" sz="2400" dirty="0">
                <a:latin typeface="+mn-ea"/>
              </a:rPr>
              <a:t>  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5)(2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6)</a:t>
            </a:r>
            <a:endParaRPr lang="en-US" altLang="ja-JP" sz="2400" dirty="0">
              <a:latin typeface="+mn-ea"/>
            </a:endParaRPr>
          </a:p>
        </p:txBody>
      </p:sp>
      <p:sp>
        <p:nvSpPr>
          <p:cNvPr id="10" name="テキスト ボックス 2"/>
          <p:cNvSpPr txBox="1">
            <a:spLocks noChangeArrowheads="1"/>
          </p:cNvSpPr>
          <p:nvPr/>
        </p:nvSpPr>
        <p:spPr bwMode="auto">
          <a:xfrm>
            <a:off x="1043608" y="2882986"/>
            <a:ext cx="41764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(4)  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3)(4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2)</a:t>
            </a:r>
            <a:endParaRPr lang="en-US" altLang="ja-JP" sz="2400" dirty="0">
              <a:latin typeface="+mn-ea"/>
            </a:endParaRPr>
          </a:p>
        </p:txBody>
      </p:sp>
      <p:sp>
        <p:nvSpPr>
          <p:cNvPr id="34" name="テキスト ボックス 2"/>
          <p:cNvSpPr txBox="1">
            <a:spLocks noChangeArrowheads="1"/>
          </p:cNvSpPr>
          <p:nvPr/>
        </p:nvSpPr>
        <p:spPr bwMode="auto">
          <a:xfrm>
            <a:off x="1262790" y="745159"/>
            <a:ext cx="46773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6)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5(2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6)</a:t>
            </a:r>
            <a:endParaRPr lang="en-US" altLang="ja-JP" sz="24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5" name="テキスト ボックス 2"/>
          <p:cNvSpPr txBox="1">
            <a:spLocks noChangeArrowheads="1"/>
          </p:cNvSpPr>
          <p:nvPr/>
        </p:nvSpPr>
        <p:spPr bwMode="auto">
          <a:xfrm>
            <a:off x="1262790" y="1210669"/>
            <a:ext cx="46773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10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15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30</a:t>
            </a:r>
            <a:endParaRPr lang="en-US" altLang="ja-JP" sz="24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6" name="テキスト ボックス 2"/>
          <p:cNvSpPr txBox="1">
            <a:spLocks noChangeArrowheads="1"/>
          </p:cNvSpPr>
          <p:nvPr/>
        </p:nvSpPr>
        <p:spPr bwMode="auto">
          <a:xfrm>
            <a:off x="1262790" y="1674857"/>
            <a:ext cx="56134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10)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r>
              <a:rPr lang="ja-JP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15)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30</a:t>
            </a:r>
            <a:endParaRPr lang="en-US" altLang="ja-JP" sz="24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7" name="テキスト ボックス 2"/>
          <p:cNvSpPr txBox="1">
            <a:spLocks noChangeArrowheads="1"/>
          </p:cNvSpPr>
          <p:nvPr/>
        </p:nvSpPr>
        <p:spPr bwMode="auto">
          <a:xfrm>
            <a:off x="1262790" y="2159560"/>
            <a:ext cx="56134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en-US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7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21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30</a:t>
            </a:r>
            <a:endParaRPr lang="en-US" altLang="ja-JP" sz="2400" b="1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8" name="テキスト ボックス 2"/>
          <p:cNvSpPr txBox="1">
            <a:spLocks noChangeArrowheads="1"/>
          </p:cNvSpPr>
          <p:nvPr/>
        </p:nvSpPr>
        <p:spPr bwMode="auto">
          <a:xfrm>
            <a:off x="1262790" y="3340793"/>
            <a:ext cx="46773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(4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2)</a:t>
            </a:r>
            <a:r>
              <a:rPr lang="ja-JP" altLang="en-US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3(4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2)</a:t>
            </a:r>
            <a:endParaRPr lang="en-US" altLang="ja-JP" sz="24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9" name="テキスト ボックス 2"/>
          <p:cNvSpPr txBox="1">
            <a:spLocks noChangeArrowheads="1"/>
          </p:cNvSpPr>
          <p:nvPr/>
        </p:nvSpPr>
        <p:spPr bwMode="auto">
          <a:xfrm>
            <a:off x="1262790" y="3806303"/>
            <a:ext cx="46773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8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en-US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en-US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endParaRPr lang="en-US" altLang="ja-JP" sz="24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0" name="テキスト ボックス 2"/>
          <p:cNvSpPr txBox="1">
            <a:spLocks noChangeArrowheads="1"/>
          </p:cNvSpPr>
          <p:nvPr/>
        </p:nvSpPr>
        <p:spPr bwMode="auto">
          <a:xfrm>
            <a:off x="1262790" y="4270491"/>
            <a:ext cx="56134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8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12)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(4</a:t>
            </a:r>
            <a:r>
              <a:rPr lang="ja-JP" altLang="en-US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en-US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endParaRPr lang="en-US" altLang="ja-JP" sz="24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1" name="テキスト ボックス 2"/>
          <p:cNvSpPr txBox="1">
            <a:spLocks noChangeArrowheads="1"/>
          </p:cNvSpPr>
          <p:nvPr/>
        </p:nvSpPr>
        <p:spPr bwMode="auto">
          <a:xfrm>
            <a:off x="1262790" y="4755194"/>
            <a:ext cx="56134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8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en-US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cs typeface="Times New Roman" panose="02020603050405020304" pitchFamily="18" charset="0"/>
              </a:rPr>
              <a:t>14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7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en-US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endParaRPr lang="en-US" altLang="ja-JP" sz="2400" b="1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17" name="図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360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9263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➋ 整式の加法・減法・乗法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</a:rPr>
              <a:t>– 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</a:rPr>
              <a:t>乗法公式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</a:rPr>
              <a:t>-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	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p.13)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14284"/>
            <a:ext cx="7200000" cy="1861978"/>
          </a:xfrm>
          <a:prstGeom prst="rect">
            <a:avLst/>
          </a:prstGeom>
        </p:spPr>
      </p:pic>
      <p:pic>
        <p:nvPicPr>
          <p:cNvPr id="4" name="Picture 6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702" y="1052736"/>
            <a:ext cx="766762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933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➋ 整式の加法・減法・乗法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</a:rPr>
              <a:t>– 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</a:rPr>
              <a:t>乗法公式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</a:rPr>
              <a:t>-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	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p.13)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5" name="テキスト ボックス 2"/>
          <p:cNvSpPr txBox="1">
            <a:spLocks noChangeArrowheads="1"/>
          </p:cNvSpPr>
          <p:nvPr/>
        </p:nvSpPr>
        <p:spPr bwMode="auto">
          <a:xfrm>
            <a:off x="1067120" y="908050"/>
            <a:ext cx="22807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  <a:cs typeface="Times New Roman" panose="02020603050405020304" pitchFamily="18" charset="0"/>
              </a:rPr>
              <a:t>(1)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endParaRPr lang="en-US" altLang="ja-JP" sz="2400" dirty="0">
              <a:latin typeface="+mn-ea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256610" y="903286"/>
            <a:ext cx="720000" cy="460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89613" y="902854"/>
            <a:ext cx="853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例</a:t>
            </a:r>
            <a:r>
              <a:rPr kumimoji="1" lang="en-US" altLang="ja-JP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10</a:t>
            </a:r>
            <a:endParaRPr kumimoji="1" lang="ja-JP" altLang="en-US" sz="24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2" name="テキスト ボックス 2"/>
          <p:cNvSpPr txBox="1">
            <a:spLocks noChangeArrowheads="1"/>
          </p:cNvSpPr>
          <p:nvPr/>
        </p:nvSpPr>
        <p:spPr bwMode="auto">
          <a:xfrm>
            <a:off x="1067120" y="2348880"/>
            <a:ext cx="24967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  <a:cs typeface="Times New Roman" panose="02020603050405020304" pitchFamily="18" charset="0"/>
              </a:rPr>
              <a:t>(2)  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(5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endParaRPr lang="en-US" altLang="ja-JP" sz="2400" dirty="0">
              <a:latin typeface="+mn-ea"/>
            </a:endParaRPr>
          </a:p>
        </p:txBody>
      </p:sp>
      <p:sp>
        <p:nvSpPr>
          <p:cNvPr id="23" name="テキスト ボックス 2"/>
          <p:cNvSpPr txBox="1">
            <a:spLocks noChangeArrowheads="1"/>
          </p:cNvSpPr>
          <p:nvPr/>
        </p:nvSpPr>
        <p:spPr bwMode="auto">
          <a:xfrm>
            <a:off x="1067120" y="3794906"/>
            <a:ext cx="37209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  <a:cs typeface="Times New Roman" panose="02020603050405020304" pitchFamily="18" charset="0"/>
              </a:rPr>
              <a:t>(3)  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)(2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endParaRPr lang="en-US" altLang="ja-JP" sz="2400" dirty="0">
              <a:latin typeface="+mn-ea"/>
            </a:endParaRPr>
          </a:p>
        </p:txBody>
      </p:sp>
      <p:grpSp>
        <p:nvGrpSpPr>
          <p:cNvPr id="29" name="グループ化 28"/>
          <p:cNvGrpSpPr/>
          <p:nvPr/>
        </p:nvGrpSpPr>
        <p:grpSpPr>
          <a:xfrm>
            <a:off x="1619672" y="1625867"/>
            <a:ext cx="3436878" cy="461665"/>
            <a:chOff x="1619672" y="1625867"/>
            <a:chExt cx="3436878" cy="461665"/>
          </a:xfrm>
        </p:grpSpPr>
        <p:sp>
          <p:nvSpPr>
            <p:cNvPr id="2" name="正方形/長方形 1"/>
            <p:cNvSpPr/>
            <p:nvPr/>
          </p:nvSpPr>
          <p:spPr>
            <a:xfrm>
              <a:off x="1619672" y="1625867"/>
              <a:ext cx="3436878" cy="461665"/>
            </a:xfrm>
            <a:prstGeom prst="rect">
              <a:avLst/>
            </a:prstGeom>
            <a:solidFill>
              <a:srgbClr val="E9F6FD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4" name="テキスト ボックス 2"/>
            <p:cNvSpPr txBox="1">
              <a:spLocks noChangeArrowheads="1"/>
            </p:cNvSpPr>
            <p:nvPr/>
          </p:nvSpPr>
          <p:spPr bwMode="auto">
            <a:xfrm>
              <a:off x="1619672" y="1625867"/>
              <a:ext cx="343687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ja-JP" sz="2400" dirty="0">
                  <a:solidFill>
                    <a:srgbClr val="00A7EA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(</a:t>
              </a:r>
              <a:r>
                <a:rPr lang="en-US" altLang="ja-JP" sz="2400" i="1" dirty="0">
                  <a:solidFill>
                    <a:srgbClr val="00A7E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ja-JP" altLang="en-US" sz="2400" dirty="0">
                  <a:solidFill>
                    <a:srgbClr val="00A7EA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rPr>
                <a:t>＋</a:t>
              </a:r>
              <a:r>
                <a:rPr lang="en-US" altLang="ja-JP" sz="2400" i="1" dirty="0">
                  <a:solidFill>
                    <a:srgbClr val="00A7E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ja-JP" sz="2400" dirty="0">
                  <a:solidFill>
                    <a:srgbClr val="00A7EA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)</a:t>
              </a:r>
              <a:r>
                <a:rPr lang="en-US" altLang="ja-JP" sz="2400" baseline="30000" dirty="0">
                  <a:solidFill>
                    <a:srgbClr val="00A7EA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rPr>
                <a:t>2</a:t>
              </a:r>
              <a:r>
                <a:rPr lang="ja-JP" altLang="en-US" sz="2400" dirty="0">
                  <a:solidFill>
                    <a:srgbClr val="00A7EA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＝</a:t>
              </a:r>
              <a:r>
                <a:rPr lang="en-US" altLang="ja-JP" sz="2400" i="1" dirty="0">
                  <a:solidFill>
                    <a:srgbClr val="00A7E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altLang="ja-JP" sz="2400" baseline="30000" dirty="0">
                  <a:solidFill>
                    <a:srgbClr val="00A7EA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rPr>
                <a:t>2</a:t>
              </a:r>
              <a:r>
                <a:rPr lang="ja-JP" altLang="en-US" sz="2400" dirty="0">
                  <a:solidFill>
                    <a:srgbClr val="00A7EA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rPr>
                <a:t>＋</a:t>
              </a:r>
              <a:r>
                <a:rPr lang="en-US" altLang="ja-JP" sz="2400" dirty="0">
                  <a:solidFill>
                    <a:srgbClr val="00A7EA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2</a:t>
              </a:r>
              <a:r>
                <a:rPr lang="ja-JP" altLang="en-US" sz="2400" dirty="0">
                  <a:solidFill>
                    <a:srgbClr val="00A7EA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･</a:t>
              </a:r>
              <a:r>
                <a:rPr lang="en-US" altLang="ja-JP" sz="2400" i="1" dirty="0">
                  <a:solidFill>
                    <a:srgbClr val="00A7E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ja-JP" altLang="en-US" sz="2400" dirty="0">
                  <a:solidFill>
                    <a:srgbClr val="00A7EA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･</a:t>
              </a:r>
              <a:r>
                <a:rPr lang="en-US" altLang="ja-JP" sz="2400" i="1" dirty="0">
                  <a:solidFill>
                    <a:srgbClr val="00A7E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ja-JP" altLang="en-US" sz="2400" dirty="0">
                  <a:solidFill>
                    <a:srgbClr val="00A7EA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rPr>
                <a:t>＋</a:t>
              </a:r>
              <a:r>
                <a:rPr lang="en-US" altLang="ja-JP" sz="2400" i="1" dirty="0">
                  <a:solidFill>
                    <a:srgbClr val="00A7E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ja-JP" sz="2400" baseline="30000" dirty="0">
                  <a:solidFill>
                    <a:srgbClr val="00A7EA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rPr>
                <a:t>2</a:t>
              </a:r>
              <a:endParaRPr lang="en-US" altLang="ja-JP" sz="2400" dirty="0">
                <a:solidFill>
                  <a:srgbClr val="00A7EA"/>
                </a:solidFill>
                <a:latin typeface="+mn-ea"/>
              </a:endParaRP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1629425" y="3007739"/>
            <a:ext cx="3436878" cy="461665"/>
            <a:chOff x="1629425" y="3007739"/>
            <a:chExt cx="3436878" cy="461665"/>
          </a:xfrm>
        </p:grpSpPr>
        <p:sp>
          <p:nvSpPr>
            <p:cNvPr id="27" name="正方形/長方形 26"/>
            <p:cNvSpPr/>
            <p:nvPr/>
          </p:nvSpPr>
          <p:spPr>
            <a:xfrm>
              <a:off x="1629425" y="3007739"/>
              <a:ext cx="3436878" cy="461665"/>
            </a:xfrm>
            <a:prstGeom prst="rect">
              <a:avLst/>
            </a:prstGeom>
            <a:solidFill>
              <a:srgbClr val="E9F6FD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5" name="テキスト ボックス 2"/>
            <p:cNvSpPr txBox="1">
              <a:spLocks noChangeArrowheads="1"/>
            </p:cNvSpPr>
            <p:nvPr/>
          </p:nvSpPr>
          <p:spPr bwMode="auto">
            <a:xfrm>
              <a:off x="1629425" y="3007739"/>
              <a:ext cx="343687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ja-JP" sz="2400" dirty="0">
                  <a:solidFill>
                    <a:srgbClr val="00A7EA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(</a:t>
              </a:r>
              <a:r>
                <a:rPr lang="en-US" altLang="ja-JP" sz="2400" i="1" dirty="0">
                  <a:solidFill>
                    <a:srgbClr val="00A7E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ja-JP" altLang="en-US" sz="2400" dirty="0">
                  <a:solidFill>
                    <a:srgbClr val="00A7EA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rPr>
                <a:t>－</a:t>
              </a:r>
              <a:r>
                <a:rPr lang="en-US" altLang="ja-JP" sz="2400" i="1" dirty="0">
                  <a:solidFill>
                    <a:srgbClr val="00A7E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ja-JP" sz="2400" dirty="0">
                  <a:solidFill>
                    <a:srgbClr val="00A7EA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)</a:t>
              </a:r>
              <a:r>
                <a:rPr lang="en-US" altLang="ja-JP" sz="2400" baseline="30000" dirty="0">
                  <a:solidFill>
                    <a:srgbClr val="00A7EA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rPr>
                <a:t>2</a:t>
              </a:r>
              <a:r>
                <a:rPr lang="ja-JP" altLang="en-US" sz="2400" dirty="0">
                  <a:solidFill>
                    <a:srgbClr val="00A7EA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＝</a:t>
              </a:r>
              <a:r>
                <a:rPr lang="en-US" altLang="ja-JP" sz="2400" i="1" dirty="0">
                  <a:solidFill>
                    <a:srgbClr val="00A7E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altLang="ja-JP" sz="2400" baseline="30000" dirty="0">
                  <a:solidFill>
                    <a:srgbClr val="00A7EA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rPr>
                <a:t>2</a:t>
              </a:r>
              <a:r>
                <a:rPr lang="ja-JP" altLang="en-US" sz="2400" dirty="0">
                  <a:solidFill>
                    <a:srgbClr val="00A7EA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rPr>
                <a:t>－</a:t>
              </a:r>
              <a:r>
                <a:rPr lang="en-US" altLang="ja-JP" sz="2400" dirty="0">
                  <a:solidFill>
                    <a:srgbClr val="00A7EA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2</a:t>
              </a:r>
              <a:r>
                <a:rPr lang="ja-JP" altLang="en-US" sz="2400" dirty="0">
                  <a:solidFill>
                    <a:srgbClr val="00A7EA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･</a:t>
              </a:r>
              <a:r>
                <a:rPr lang="en-US" altLang="ja-JP" sz="2400" i="1" dirty="0">
                  <a:solidFill>
                    <a:srgbClr val="00A7E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ja-JP" altLang="en-US" sz="2400" dirty="0">
                  <a:solidFill>
                    <a:srgbClr val="00A7EA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･</a:t>
              </a:r>
              <a:r>
                <a:rPr lang="en-US" altLang="ja-JP" sz="2400" i="1" dirty="0">
                  <a:solidFill>
                    <a:srgbClr val="00A7E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ja-JP" altLang="en-US" sz="2400" dirty="0">
                  <a:solidFill>
                    <a:srgbClr val="00A7EA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rPr>
                <a:t>＋</a:t>
              </a:r>
              <a:r>
                <a:rPr lang="en-US" altLang="ja-JP" sz="2400" i="1" dirty="0">
                  <a:solidFill>
                    <a:srgbClr val="00A7E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ja-JP" sz="2400" baseline="30000" dirty="0">
                  <a:solidFill>
                    <a:srgbClr val="00A7EA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rPr>
                <a:t>2</a:t>
              </a:r>
              <a:endParaRPr lang="en-US" altLang="ja-JP" sz="2400" dirty="0">
                <a:solidFill>
                  <a:srgbClr val="00A7EA"/>
                </a:solidFill>
                <a:latin typeface="+mn-ea"/>
              </a:endParaRP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1619672" y="4453765"/>
            <a:ext cx="3168352" cy="461837"/>
            <a:chOff x="1619672" y="4453765"/>
            <a:chExt cx="3168352" cy="461837"/>
          </a:xfrm>
        </p:grpSpPr>
        <p:sp>
          <p:nvSpPr>
            <p:cNvPr id="28" name="正方形/長方形 27"/>
            <p:cNvSpPr/>
            <p:nvPr/>
          </p:nvSpPr>
          <p:spPr>
            <a:xfrm>
              <a:off x="1639178" y="4453937"/>
              <a:ext cx="3148846" cy="461665"/>
            </a:xfrm>
            <a:prstGeom prst="rect">
              <a:avLst/>
            </a:prstGeom>
            <a:solidFill>
              <a:srgbClr val="E9F6FD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6" name="テキスト ボックス 2"/>
            <p:cNvSpPr txBox="1">
              <a:spLocks noChangeArrowheads="1"/>
            </p:cNvSpPr>
            <p:nvPr/>
          </p:nvSpPr>
          <p:spPr bwMode="auto">
            <a:xfrm>
              <a:off x="1619672" y="4453765"/>
              <a:ext cx="316835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ja-JP" sz="2400" dirty="0">
                  <a:solidFill>
                    <a:srgbClr val="00A7EA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(</a:t>
              </a:r>
              <a:r>
                <a:rPr lang="en-US" altLang="ja-JP" sz="2400" i="1" dirty="0">
                  <a:solidFill>
                    <a:srgbClr val="00A7E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ja-JP" altLang="en-US" sz="2400" dirty="0">
                  <a:solidFill>
                    <a:srgbClr val="00A7EA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rPr>
                <a:t>＋</a:t>
              </a:r>
              <a:r>
                <a:rPr lang="en-US" altLang="ja-JP" sz="2400" i="1" dirty="0">
                  <a:solidFill>
                    <a:srgbClr val="00A7E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ja-JP" sz="2400" dirty="0">
                  <a:solidFill>
                    <a:srgbClr val="00A7EA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)(</a:t>
              </a:r>
              <a:r>
                <a:rPr lang="en-US" altLang="ja-JP" sz="2400" i="1" dirty="0">
                  <a:solidFill>
                    <a:srgbClr val="00A7E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ja-JP" altLang="en-US" sz="2400" dirty="0">
                  <a:solidFill>
                    <a:srgbClr val="00A7EA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rPr>
                <a:t>－</a:t>
              </a:r>
              <a:r>
                <a:rPr lang="en-US" altLang="ja-JP" sz="2400" i="1" dirty="0">
                  <a:solidFill>
                    <a:srgbClr val="00A7E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ja-JP" sz="2400" dirty="0">
                  <a:solidFill>
                    <a:srgbClr val="00A7EA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)</a:t>
              </a:r>
              <a:r>
                <a:rPr lang="ja-JP" altLang="en-US" sz="2400" dirty="0">
                  <a:solidFill>
                    <a:srgbClr val="00A7EA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＝</a:t>
              </a:r>
              <a:r>
                <a:rPr lang="en-US" altLang="ja-JP" sz="2400" i="1" dirty="0">
                  <a:solidFill>
                    <a:srgbClr val="00A7E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altLang="ja-JP" sz="2400" baseline="30000" dirty="0">
                  <a:solidFill>
                    <a:srgbClr val="00A7EA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rPr>
                <a:t>2</a:t>
              </a:r>
              <a:r>
                <a:rPr lang="ja-JP" altLang="en-US" sz="2400" dirty="0">
                  <a:solidFill>
                    <a:srgbClr val="00A7EA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rPr>
                <a:t>－</a:t>
              </a:r>
              <a:r>
                <a:rPr lang="en-US" altLang="ja-JP" sz="2400" i="1" dirty="0">
                  <a:solidFill>
                    <a:srgbClr val="00A7E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ja-JP" sz="2400" baseline="30000" dirty="0">
                  <a:solidFill>
                    <a:srgbClr val="00A7EA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rPr>
                <a:t>2</a:t>
              </a:r>
              <a:endParaRPr lang="en-US" altLang="ja-JP" sz="2400" dirty="0">
                <a:solidFill>
                  <a:srgbClr val="00A7EA"/>
                </a:solidFill>
                <a:latin typeface="+mn-ea"/>
              </a:endParaRPr>
            </a:p>
          </p:txBody>
        </p:sp>
      </p:grpSp>
      <p:sp>
        <p:nvSpPr>
          <p:cNvPr id="17" name="テキスト ボックス 2"/>
          <p:cNvSpPr txBox="1">
            <a:spLocks noChangeArrowheads="1"/>
          </p:cNvSpPr>
          <p:nvPr/>
        </p:nvSpPr>
        <p:spPr bwMode="auto">
          <a:xfrm>
            <a:off x="2987824" y="908050"/>
            <a:ext cx="47290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(3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･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･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9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endParaRPr lang="en-US" altLang="ja-JP" sz="2400" dirty="0">
              <a:latin typeface="+mn-ea"/>
            </a:endParaRPr>
          </a:p>
        </p:txBody>
      </p:sp>
      <p:sp>
        <p:nvSpPr>
          <p:cNvPr id="18" name="テキスト ボックス 2"/>
          <p:cNvSpPr txBox="1">
            <a:spLocks noChangeArrowheads="1"/>
          </p:cNvSpPr>
          <p:nvPr/>
        </p:nvSpPr>
        <p:spPr bwMode="auto">
          <a:xfrm>
            <a:off x="2987824" y="2352492"/>
            <a:ext cx="48010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(5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･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･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25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10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endParaRPr lang="en-US" altLang="ja-JP" sz="2400" dirty="0">
              <a:latin typeface="+mn-ea"/>
            </a:endParaRPr>
          </a:p>
        </p:txBody>
      </p:sp>
      <p:sp>
        <p:nvSpPr>
          <p:cNvPr id="19" name="テキスト ボックス 2"/>
          <p:cNvSpPr txBox="1">
            <a:spLocks noChangeArrowheads="1"/>
          </p:cNvSpPr>
          <p:nvPr/>
        </p:nvSpPr>
        <p:spPr bwMode="auto">
          <a:xfrm>
            <a:off x="4211960" y="3794906"/>
            <a:ext cx="37929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(3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9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endParaRPr lang="en-US" altLang="ja-JP" sz="2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2467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➋ 整式の加法・減法・乗法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</a:rPr>
              <a:t>–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</a:rPr>
              <a:t> 乗法公式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</a:rPr>
              <a:t>-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	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p.13)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179512" y="908720"/>
            <a:ext cx="859452" cy="461665"/>
            <a:chOff x="314821" y="948089"/>
            <a:chExt cx="859452" cy="461665"/>
          </a:xfrm>
        </p:grpSpPr>
        <p:sp>
          <p:nvSpPr>
            <p:cNvPr id="7" name="正方形/長方形 6"/>
            <p:cNvSpPr/>
            <p:nvPr/>
          </p:nvSpPr>
          <p:spPr>
            <a:xfrm>
              <a:off x="384547" y="948521"/>
              <a:ext cx="720000" cy="460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314821" y="948089"/>
              <a:ext cx="859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</a:t>
              </a:r>
              <a:r>
                <a:rPr kumimoji="1" lang="en-US" altLang="ja-JP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12</a:t>
              </a:r>
              <a:endPara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sp>
        <p:nvSpPr>
          <p:cNvPr id="11" name="テキスト ボックス 2"/>
          <p:cNvSpPr txBox="1">
            <a:spLocks noChangeArrowheads="1"/>
          </p:cNvSpPr>
          <p:nvPr/>
        </p:nvSpPr>
        <p:spPr bwMode="auto">
          <a:xfrm>
            <a:off x="1043608" y="918649"/>
            <a:ext cx="30243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+mn-ea"/>
                <a:ea typeface="+mn-ea"/>
              </a:rPr>
              <a:t>次の式を展開せよ。</a:t>
            </a:r>
            <a:endParaRPr lang="en-US" altLang="ja-JP" sz="2400" dirty="0">
              <a:latin typeface="+mn-ea"/>
            </a:endParaRPr>
          </a:p>
        </p:txBody>
      </p:sp>
      <p:sp>
        <p:nvSpPr>
          <p:cNvPr id="12" name="テキスト ボックス 2"/>
          <p:cNvSpPr txBox="1">
            <a:spLocks noChangeArrowheads="1"/>
          </p:cNvSpPr>
          <p:nvPr/>
        </p:nvSpPr>
        <p:spPr bwMode="auto">
          <a:xfrm>
            <a:off x="1116012" y="1569450"/>
            <a:ext cx="36720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(1)  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2)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endParaRPr lang="en-US" altLang="ja-JP" sz="2400" dirty="0">
              <a:latin typeface="+mn-ea"/>
            </a:endParaRPr>
          </a:p>
        </p:txBody>
      </p:sp>
      <p:sp>
        <p:nvSpPr>
          <p:cNvPr id="14" name="テキスト ボックス 2"/>
          <p:cNvSpPr txBox="1">
            <a:spLocks noChangeArrowheads="1"/>
          </p:cNvSpPr>
          <p:nvPr/>
        </p:nvSpPr>
        <p:spPr bwMode="auto">
          <a:xfrm>
            <a:off x="1116012" y="3150869"/>
            <a:ext cx="41099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(2)  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5)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endParaRPr lang="en-US" altLang="ja-JP" sz="2400" dirty="0">
              <a:latin typeface="+mn-ea"/>
            </a:endParaRPr>
          </a:p>
        </p:txBody>
      </p:sp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1116012" y="4780309"/>
            <a:ext cx="36673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(3)  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endParaRPr lang="en-US" altLang="ja-JP" sz="2400" dirty="0">
              <a:latin typeface="+mn-ea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295584" y="2025627"/>
            <a:ext cx="28443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79705"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260240" y="2487292"/>
            <a:ext cx="20156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79705"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endParaRPr lang="ja-JP" altLang="ja-JP" sz="2400" b="1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223576" y="3625308"/>
            <a:ext cx="28443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79705"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237289" y="4099747"/>
            <a:ext cx="23265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79705"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10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25</a:t>
            </a:r>
            <a:endParaRPr lang="ja-JP" altLang="ja-JP" sz="2400" b="1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219353" y="5241974"/>
            <a:ext cx="342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79705"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(3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ja-JP" altLang="ja-JP" sz="24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1243574" y="5703639"/>
            <a:ext cx="23923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79705"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xy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9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ja-JP" altLang="ja-JP" sz="2400" b="1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24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7" grpId="0"/>
      <p:bldP spid="1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2"/>
          <p:cNvSpPr txBox="1">
            <a:spLocks noChangeArrowheads="1"/>
          </p:cNvSpPr>
          <p:nvPr/>
        </p:nvSpPr>
        <p:spPr bwMode="auto">
          <a:xfrm>
            <a:off x="1116013" y="260648"/>
            <a:ext cx="41764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(4)  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(3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endParaRPr lang="en-US" altLang="ja-JP" sz="2400" dirty="0">
              <a:latin typeface="+mn-ea"/>
            </a:endParaRPr>
          </a:p>
        </p:txBody>
      </p:sp>
      <p:sp>
        <p:nvSpPr>
          <p:cNvPr id="15" name="テキスト ボックス 2"/>
          <p:cNvSpPr txBox="1">
            <a:spLocks noChangeArrowheads="1"/>
          </p:cNvSpPr>
          <p:nvPr/>
        </p:nvSpPr>
        <p:spPr bwMode="auto">
          <a:xfrm>
            <a:off x="1115342" y="1869360"/>
            <a:ext cx="37444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(5)  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(3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2)(3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2)</a:t>
            </a:r>
            <a:endParaRPr lang="en-US" altLang="ja-JP" sz="2400" dirty="0">
              <a:latin typeface="+mn-ea"/>
            </a:endParaRPr>
          </a:p>
        </p:txBody>
      </p:sp>
      <p:sp>
        <p:nvSpPr>
          <p:cNvPr id="16" name="テキスト ボックス 2"/>
          <p:cNvSpPr txBox="1">
            <a:spLocks noChangeArrowheads="1"/>
          </p:cNvSpPr>
          <p:nvPr/>
        </p:nvSpPr>
        <p:spPr bwMode="auto">
          <a:xfrm>
            <a:off x="1119243" y="3477639"/>
            <a:ext cx="41764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(6)  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(5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)(5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endParaRPr lang="en-US" altLang="ja-JP" sz="2400" dirty="0">
              <a:latin typeface="+mn-ea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184140" y="723093"/>
            <a:ext cx="4040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79705"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(3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(4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ja-JP" altLang="ja-JP" sz="24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184140" y="1187761"/>
            <a:ext cx="28587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79705"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9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24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xy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16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ja-JP" altLang="ja-JP" sz="2400" b="1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1184140" y="2331025"/>
            <a:ext cx="1938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79705"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(3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1184140" y="2797900"/>
            <a:ext cx="1552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79705"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9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endParaRPr lang="ja-JP" altLang="ja-JP" sz="2400" b="1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1176908" y="3939304"/>
            <a:ext cx="2382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79705"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(5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ja-JP" altLang="ja-JP" sz="24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1176908" y="440096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79705"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25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ja-JP" altLang="ja-JP" sz="2400" b="1" kern="100" dirty="0">
              <a:solidFill>
                <a:srgbClr val="FF0000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25" name="図 2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360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1577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➋ 整式の加法・減法・乗法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</a:rPr>
              <a:t>– 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</a:rPr>
              <a:t>乗法公式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</a:rPr>
              <a:t>-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	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p.13)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5" name="テキスト ボックス 2"/>
          <p:cNvSpPr txBox="1">
            <a:spLocks noChangeArrowheads="1"/>
          </p:cNvSpPr>
          <p:nvPr/>
        </p:nvSpPr>
        <p:spPr bwMode="auto">
          <a:xfrm>
            <a:off x="1067120" y="2794602"/>
            <a:ext cx="28568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  <a:cs typeface="Times New Roman" panose="02020603050405020304" pitchFamily="18" charset="0"/>
              </a:rPr>
              <a:t>(1)  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endParaRPr lang="en-US" altLang="ja-JP" sz="2400" dirty="0">
              <a:latin typeface="+mn-ea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256610" y="2789168"/>
            <a:ext cx="720000" cy="460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89613" y="2788736"/>
            <a:ext cx="853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例</a:t>
            </a:r>
            <a:r>
              <a:rPr kumimoji="1" lang="en-US" altLang="ja-JP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11</a:t>
            </a:r>
            <a:endParaRPr kumimoji="1" lang="ja-JP" altLang="en-US" sz="24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2" name="テキスト ボックス 2"/>
          <p:cNvSpPr txBox="1">
            <a:spLocks noChangeArrowheads="1"/>
          </p:cNvSpPr>
          <p:nvPr/>
        </p:nvSpPr>
        <p:spPr bwMode="auto">
          <a:xfrm>
            <a:off x="1067120" y="3658698"/>
            <a:ext cx="6965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  <a:cs typeface="Times New Roman" panose="02020603050405020304" pitchFamily="18" charset="0"/>
              </a:rPr>
              <a:t>(2)  </a:t>
            </a:r>
            <a:endParaRPr lang="en-US" altLang="ja-JP" sz="2400" dirty="0">
              <a:latin typeface="+mn-ea"/>
            </a:endParaRPr>
          </a:p>
        </p:txBody>
      </p:sp>
      <p:sp>
        <p:nvSpPr>
          <p:cNvPr id="17" name="テキスト ボックス 2"/>
          <p:cNvSpPr txBox="1">
            <a:spLocks noChangeArrowheads="1"/>
          </p:cNvSpPr>
          <p:nvPr/>
        </p:nvSpPr>
        <p:spPr bwMode="auto">
          <a:xfrm>
            <a:off x="1583940" y="3657798"/>
            <a:ext cx="26280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endParaRPr lang="en-US" altLang="ja-JP" sz="2400" dirty="0">
              <a:latin typeface="+mn-ea"/>
            </a:endParaRPr>
          </a:p>
        </p:txBody>
      </p:sp>
      <p:sp>
        <p:nvSpPr>
          <p:cNvPr id="18" name="テキスト ボックス 2"/>
          <p:cNvSpPr txBox="1">
            <a:spLocks noChangeArrowheads="1"/>
          </p:cNvSpPr>
          <p:nvPr/>
        </p:nvSpPr>
        <p:spPr bwMode="auto">
          <a:xfrm>
            <a:off x="3512378" y="4119463"/>
            <a:ext cx="21192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endParaRPr lang="en-US" altLang="ja-JP" sz="2400" dirty="0">
              <a:latin typeface="+mn-ea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908050"/>
            <a:ext cx="7200000" cy="1002198"/>
          </a:xfrm>
          <a:prstGeom prst="rect">
            <a:avLst/>
          </a:prstGeom>
        </p:spPr>
      </p:pic>
      <p:sp>
        <p:nvSpPr>
          <p:cNvPr id="10" name="テキスト ボックス 2"/>
          <p:cNvSpPr txBox="1">
            <a:spLocks noChangeArrowheads="1"/>
          </p:cNvSpPr>
          <p:nvPr/>
        </p:nvSpPr>
        <p:spPr bwMode="auto">
          <a:xfrm>
            <a:off x="3707904" y="2788303"/>
            <a:ext cx="42969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(3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2)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･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5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6</a:t>
            </a:r>
            <a:endParaRPr lang="en-US" altLang="ja-JP" sz="2400" dirty="0">
              <a:latin typeface="+mn-ea"/>
            </a:endParaRPr>
          </a:p>
        </p:txBody>
      </p:sp>
      <p:sp>
        <p:nvSpPr>
          <p:cNvPr id="11" name="テキスト ボックス 2"/>
          <p:cNvSpPr txBox="1">
            <a:spLocks noChangeArrowheads="1"/>
          </p:cNvSpPr>
          <p:nvPr/>
        </p:nvSpPr>
        <p:spPr bwMode="auto">
          <a:xfrm>
            <a:off x="3816188" y="3651499"/>
            <a:ext cx="39241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･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altLang="ja-JP" sz="2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2583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" grpId="0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➋ 整式の加法・減法・乗法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</a:rPr>
              <a:t>–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</a:rPr>
              <a:t> 乗法公式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</a:rPr>
              <a:t>-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	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p.13)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179512" y="908720"/>
            <a:ext cx="859452" cy="461665"/>
            <a:chOff x="314821" y="948089"/>
            <a:chExt cx="859452" cy="461665"/>
          </a:xfrm>
        </p:grpSpPr>
        <p:sp>
          <p:nvSpPr>
            <p:cNvPr id="7" name="正方形/長方形 6"/>
            <p:cNvSpPr/>
            <p:nvPr/>
          </p:nvSpPr>
          <p:spPr>
            <a:xfrm>
              <a:off x="384547" y="948521"/>
              <a:ext cx="720000" cy="460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314821" y="948089"/>
              <a:ext cx="859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</a:t>
              </a:r>
              <a:r>
                <a:rPr kumimoji="1" lang="en-US" altLang="ja-JP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13</a:t>
              </a:r>
              <a:endPara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sp>
        <p:nvSpPr>
          <p:cNvPr id="11" name="テキスト ボックス 2"/>
          <p:cNvSpPr txBox="1">
            <a:spLocks noChangeArrowheads="1"/>
          </p:cNvSpPr>
          <p:nvPr/>
        </p:nvSpPr>
        <p:spPr bwMode="auto">
          <a:xfrm>
            <a:off x="1043608" y="918649"/>
            <a:ext cx="30243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+mn-ea"/>
                <a:ea typeface="+mn-ea"/>
              </a:rPr>
              <a:t>次の式を展開せよ。</a:t>
            </a:r>
            <a:endParaRPr lang="en-US" altLang="ja-JP" sz="2400" dirty="0">
              <a:latin typeface="+mn-ea"/>
            </a:endParaRPr>
          </a:p>
        </p:txBody>
      </p:sp>
      <p:sp>
        <p:nvSpPr>
          <p:cNvPr id="12" name="テキスト ボックス 2"/>
          <p:cNvSpPr txBox="1">
            <a:spLocks noChangeArrowheads="1"/>
          </p:cNvSpPr>
          <p:nvPr/>
        </p:nvSpPr>
        <p:spPr bwMode="auto">
          <a:xfrm>
            <a:off x="1115616" y="1520695"/>
            <a:ext cx="37444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(1)  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5)(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3)</a:t>
            </a:r>
            <a:endParaRPr lang="en-US" altLang="ja-JP" sz="2400" dirty="0">
              <a:latin typeface="+mn-ea"/>
            </a:endParaRPr>
          </a:p>
        </p:txBody>
      </p:sp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1116013" y="3137909"/>
            <a:ext cx="37444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(2)</a:t>
            </a:r>
            <a:r>
              <a:rPr lang="en-US" altLang="ja-JP" sz="2400" dirty="0">
                <a:latin typeface="+mn-ea"/>
              </a:rPr>
              <a:t>  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3)(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6)</a:t>
            </a:r>
            <a:endParaRPr lang="en-US" altLang="ja-JP" sz="2400" dirty="0">
              <a:latin typeface="+mn-ea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299378" y="1993711"/>
            <a:ext cx="3203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79705"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(5</a:t>
            </a:r>
            <a:r>
              <a:rPr lang="ja-JP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299378" y="2450394"/>
            <a:ext cx="2171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79705"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8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15</a:t>
            </a:r>
            <a:endParaRPr lang="ja-JP" altLang="ja-JP" sz="2400" b="1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299378" y="3610925"/>
            <a:ext cx="41267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79705"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6)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299378" y="4077072"/>
            <a:ext cx="2171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79705"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18</a:t>
            </a:r>
            <a:endParaRPr lang="ja-JP" altLang="ja-JP" sz="2400" b="1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09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2"/>
          <p:cNvSpPr txBox="1">
            <a:spLocks noChangeArrowheads="1"/>
          </p:cNvSpPr>
          <p:nvPr/>
        </p:nvSpPr>
        <p:spPr bwMode="auto">
          <a:xfrm>
            <a:off x="1116013" y="260648"/>
            <a:ext cx="41764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(3)</a:t>
            </a:r>
            <a:r>
              <a:rPr lang="en-US" altLang="ja-JP" sz="2400" dirty="0">
                <a:latin typeface="+mn-ea"/>
              </a:rPr>
              <a:t>  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7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endParaRPr lang="en-US" altLang="ja-JP" sz="2400" dirty="0">
              <a:latin typeface="+mn-ea"/>
            </a:endParaRPr>
          </a:p>
        </p:txBody>
      </p:sp>
      <p:sp>
        <p:nvSpPr>
          <p:cNvPr id="10" name="テキスト ボックス 2"/>
          <p:cNvSpPr txBox="1">
            <a:spLocks noChangeArrowheads="1"/>
          </p:cNvSpPr>
          <p:nvPr/>
        </p:nvSpPr>
        <p:spPr bwMode="auto">
          <a:xfrm>
            <a:off x="1116013" y="1938416"/>
            <a:ext cx="41764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(4)  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5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endParaRPr lang="en-US" altLang="ja-JP" sz="2400" dirty="0">
              <a:latin typeface="+mn-ea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301188" y="735657"/>
            <a:ext cx="42101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79705"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(4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7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ja-JP" altLang="en-US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･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7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301188" y="1197322"/>
            <a:ext cx="25478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79705"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xy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28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ja-JP" altLang="ja-JP" sz="2400" b="1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304120" y="2401979"/>
            <a:ext cx="4825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79705"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en-US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･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1301188" y="2863644"/>
            <a:ext cx="23923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79705"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xy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ja-JP" altLang="ja-JP" sz="2400" b="1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19" name="図 1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360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683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テキスト ボックス 2"/>
          <p:cNvSpPr txBox="1">
            <a:spLocks noChangeArrowheads="1"/>
          </p:cNvSpPr>
          <p:nvPr/>
        </p:nvSpPr>
        <p:spPr bwMode="auto">
          <a:xfrm>
            <a:off x="1003802" y="908720"/>
            <a:ext cx="75286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+mn-ea"/>
                <a:ea typeface="+mn-ea"/>
              </a:rPr>
              <a:t>次の単項式の次数と係数を答えよ。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251560" y="909152"/>
            <a:ext cx="720000" cy="46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51520" y="90872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問１</a:t>
            </a:r>
          </a:p>
        </p:txBody>
      </p:sp>
      <p:sp>
        <p:nvSpPr>
          <p:cNvPr id="13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➊ 整式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</a:rPr>
              <a:t>– 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</a:rPr>
              <a:t>単項式と多項式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</a:rPr>
              <a:t>-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　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			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p.8)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2" name="テキスト ボックス 2"/>
          <p:cNvSpPr txBox="1">
            <a:spLocks noChangeArrowheads="1"/>
          </p:cNvSpPr>
          <p:nvPr/>
        </p:nvSpPr>
        <p:spPr bwMode="auto">
          <a:xfrm>
            <a:off x="1003762" y="1527175"/>
            <a:ext cx="20162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dirty="0">
                <a:latin typeface="+mn-ea"/>
                <a:ea typeface="+mn-ea"/>
              </a:rPr>
              <a:t>(1)</a:t>
            </a:r>
            <a:r>
              <a:rPr lang="ja-JP" altLang="en-US" sz="2800" dirty="0">
                <a:latin typeface="+mn-ea"/>
                <a:ea typeface="+mn-ea"/>
              </a:rPr>
              <a:t>　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endParaRPr lang="ja-JP" altLang="en-US" sz="2800" dirty="0">
              <a:latin typeface="+mn-ea"/>
              <a:ea typeface="+mn-ea"/>
            </a:endParaRPr>
          </a:p>
        </p:txBody>
      </p:sp>
      <p:sp>
        <p:nvSpPr>
          <p:cNvPr id="16" name="テキスト ボックス 2"/>
          <p:cNvSpPr txBox="1">
            <a:spLocks noChangeArrowheads="1"/>
          </p:cNvSpPr>
          <p:nvPr/>
        </p:nvSpPr>
        <p:spPr bwMode="auto">
          <a:xfrm>
            <a:off x="1003762" y="3905771"/>
            <a:ext cx="20162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dirty="0">
                <a:latin typeface="+mn-ea"/>
                <a:ea typeface="+mn-ea"/>
              </a:rPr>
              <a:t>(4)</a:t>
            </a:r>
            <a:r>
              <a:rPr lang="ja-JP" altLang="en-US" sz="2800" dirty="0">
                <a:latin typeface="+mn-ea"/>
                <a:ea typeface="+mn-ea"/>
              </a:rPr>
              <a:t>  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ja-JP" altLang="en-US" sz="2800" dirty="0">
              <a:latin typeface="+mn-ea"/>
              <a:ea typeface="+mn-ea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760312" y="1524769"/>
            <a:ext cx="29370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800" kern="1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次数は</a:t>
            </a:r>
            <a:r>
              <a:rPr lang="en-US" altLang="ja-JP" sz="28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800" kern="100" dirty="0" err="1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，</a:t>
            </a:r>
            <a:r>
              <a:rPr lang="ja-JP" altLang="ja-JP" sz="2800" kern="1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係数は</a:t>
            </a:r>
            <a:r>
              <a:rPr lang="en-US" altLang="ja-JP" sz="28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endParaRPr lang="ja-JP" altLang="ja-JP" sz="2800" b="1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760312" y="3905771"/>
            <a:ext cx="34371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800" kern="1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次数は</a:t>
            </a:r>
            <a:r>
              <a:rPr lang="en-US" altLang="ja-JP" sz="28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ja-JP" sz="2800" kern="100" dirty="0" err="1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，</a:t>
            </a:r>
            <a:r>
              <a:rPr lang="ja-JP" altLang="ja-JP" sz="2800" kern="1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係数は</a:t>
            </a:r>
            <a:r>
              <a:rPr lang="ja-JP" altLang="ja-JP" sz="28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endParaRPr lang="ja-JP" altLang="ja-JP" sz="2800" b="1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grpSp>
        <p:nvGrpSpPr>
          <p:cNvPr id="19" name="グループ化 18"/>
          <p:cNvGrpSpPr/>
          <p:nvPr/>
        </p:nvGrpSpPr>
        <p:grpSpPr>
          <a:xfrm>
            <a:off x="2760312" y="2205203"/>
            <a:ext cx="3100009" cy="625793"/>
            <a:chOff x="2760312" y="2205203"/>
            <a:chExt cx="3100009" cy="625793"/>
          </a:xfrm>
        </p:grpSpPr>
        <p:sp>
          <p:nvSpPr>
            <p:cNvPr id="4" name="正方形/長方形 3"/>
            <p:cNvSpPr/>
            <p:nvPr/>
          </p:nvSpPr>
          <p:spPr>
            <a:xfrm>
              <a:off x="2760312" y="2276872"/>
              <a:ext cx="275748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ja-JP" sz="2800" kern="100" dirty="0">
                  <a:solidFill>
                    <a:srgbClr val="FF0000"/>
                  </a:solidFill>
                  <a:latin typeface="+mn-ea"/>
                  <a:ea typeface="+mn-ea"/>
                  <a:cs typeface="Times New Roman" panose="02020603050405020304" pitchFamily="18" charset="0"/>
                </a:rPr>
                <a:t>次数は</a:t>
              </a:r>
              <a:r>
                <a:rPr lang="en-US" altLang="ja-JP" sz="2800" b="1" kern="100" dirty="0">
                  <a:solidFill>
                    <a:srgbClr val="FF0000"/>
                  </a:solidFill>
                  <a:latin typeface="ＭＳ 明朝" panose="02020609040205080304" pitchFamily="17" charset="-128"/>
                  <a:cs typeface="Times New Roman" panose="02020603050405020304" pitchFamily="18" charset="0"/>
                </a:rPr>
                <a:t>1</a:t>
              </a:r>
              <a:r>
                <a:rPr lang="ja-JP" altLang="ja-JP" sz="2800" kern="100" dirty="0" err="1">
                  <a:solidFill>
                    <a:srgbClr val="FF0000"/>
                  </a:solidFill>
                  <a:latin typeface="+mn-ea"/>
                  <a:ea typeface="+mn-ea"/>
                  <a:cs typeface="Times New Roman" panose="02020603050405020304" pitchFamily="18" charset="0"/>
                </a:rPr>
                <a:t>，</a:t>
              </a:r>
              <a:r>
                <a:rPr lang="ja-JP" altLang="ja-JP" sz="2800" kern="100" dirty="0">
                  <a:solidFill>
                    <a:srgbClr val="FF0000"/>
                  </a:solidFill>
                  <a:latin typeface="+mn-ea"/>
                  <a:ea typeface="+mn-ea"/>
                  <a:cs typeface="Times New Roman" panose="02020603050405020304" pitchFamily="18" charset="0"/>
                </a:rPr>
                <a:t>係数は</a:t>
              </a:r>
              <a:endParaRPr lang="ja-JP" altLang="en-US" sz="2800" dirty="0">
                <a:solidFill>
                  <a:srgbClr val="FF0000"/>
                </a:solidFill>
                <a:latin typeface="+mn-ea"/>
                <a:ea typeface="+mn-ea"/>
              </a:endParaRPr>
            </a:p>
          </p:txBody>
        </p:sp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1712" y="2205203"/>
              <a:ext cx="308609" cy="625793"/>
            </a:xfrm>
            <a:prstGeom prst="rect">
              <a:avLst/>
            </a:prstGeom>
          </p:spPr>
        </p:pic>
      </p:grpSp>
      <p:grpSp>
        <p:nvGrpSpPr>
          <p:cNvPr id="20" name="グループ化 19"/>
          <p:cNvGrpSpPr/>
          <p:nvPr/>
        </p:nvGrpSpPr>
        <p:grpSpPr>
          <a:xfrm>
            <a:off x="2760312" y="3073364"/>
            <a:ext cx="3100009" cy="617220"/>
            <a:chOff x="2760312" y="3073364"/>
            <a:chExt cx="3100009" cy="617220"/>
          </a:xfrm>
        </p:grpSpPr>
        <p:sp>
          <p:nvSpPr>
            <p:cNvPr id="7" name="正方形/長方形 6"/>
            <p:cNvSpPr/>
            <p:nvPr/>
          </p:nvSpPr>
          <p:spPr>
            <a:xfrm>
              <a:off x="2760312" y="3114520"/>
              <a:ext cx="275748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ja-JP" sz="2800" kern="100" dirty="0">
                  <a:solidFill>
                    <a:srgbClr val="FF0000"/>
                  </a:solidFill>
                  <a:latin typeface="+mn-ea"/>
                  <a:ea typeface="+mn-ea"/>
                  <a:cs typeface="Times New Roman" panose="02020603050405020304" pitchFamily="18" charset="0"/>
                </a:rPr>
                <a:t>次数は</a:t>
              </a:r>
              <a:r>
                <a:rPr lang="en-US" altLang="ja-JP" sz="2800" b="1" kern="100" dirty="0">
                  <a:solidFill>
                    <a:srgbClr val="FF0000"/>
                  </a:solidFill>
                  <a:latin typeface="ＭＳ 明朝" panose="02020609040205080304" pitchFamily="17" charset="-128"/>
                  <a:cs typeface="Times New Roman" panose="02020603050405020304" pitchFamily="18" charset="0"/>
                </a:rPr>
                <a:t>5</a:t>
              </a:r>
              <a:r>
                <a:rPr lang="ja-JP" altLang="ja-JP" sz="2800" kern="100" dirty="0" err="1">
                  <a:solidFill>
                    <a:srgbClr val="FF0000"/>
                  </a:solidFill>
                  <a:latin typeface="+mn-ea"/>
                  <a:ea typeface="+mn-ea"/>
                  <a:cs typeface="Times New Roman" panose="02020603050405020304" pitchFamily="18" charset="0"/>
                </a:rPr>
                <a:t>，</a:t>
              </a:r>
              <a:r>
                <a:rPr lang="ja-JP" altLang="ja-JP" sz="2800" kern="100" dirty="0">
                  <a:solidFill>
                    <a:srgbClr val="FF0000"/>
                  </a:solidFill>
                  <a:latin typeface="+mn-ea"/>
                  <a:ea typeface="+mn-ea"/>
                  <a:cs typeface="Times New Roman" panose="02020603050405020304" pitchFamily="18" charset="0"/>
                </a:rPr>
                <a:t>係数は</a:t>
              </a:r>
              <a:endParaRPr lang="ja-JP" altLang="en-US" sz="2800" dirty="0">
                <a:solidFill>
                  <a:srgbClr val="FF0000"/>
                </a:solidFill>
                <a:latin typeface="+mn-ea"/>
                <a:ea typeface="+mn-ea"/>
              </a:endParaRPr>
            </a:p>
          </p:txBody>
        </p:sp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1712" y="3073364"/>
              <a:ext cx="308609" cy="617220"/>
            </a:xfrm>
            <a:prstGeom prst="rect">
              <a:avLst/>
            </a:prstGeom>
          </p:spPr>
        </p:pic>
      </p:grpSp>
      <p:grpSp>
        <p:nvGrpSpPr>
          <p:cNvPr id="5" name="グループ化 4"/>
          <p:cNvGrpSpPr/>
          <p:nvPr/>
        </p:nvGrpSpPr>
        <p:grpSpPr>
          <a:xfrm>
            <a:off x="1003762" y="2288174"/>
            <a:ext cx="1179712" cy="540000"/>
            <a:chOff x="4572000" y="1540734"/>
            <a:chExt cx="1179712" cy="540000"/>
          </a:xfrm>
        </p:grpSpPr>
        <p:sp>
          <p:nvSpPr>
            <p:cNvPr id="14" name="テキスト ボックス 2"/>
            <p:cNvSpPr txBox="1">
              <a:spLocks noChangeArrowheads="1"/>
            </p:cNvSpPr>
            <p:nvPr/>
          </p:nvSpPr>
          <p:spPr bwMode="auto">
            <a:xfrm>
              <a:off x="4572000" y="1549124"/>
              <a:ext cx="77517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ja-JP" sz="2800" dirty="0">
                  <a:latin typeface="+mn-ea"/>
                  <a:ea typeface="+mn-ea"/>
                </a:rPr>
                <a:t>(2)</a:t>
              </a:r>
              <a:endParaRPr lang="ja-JP" altLang="en-US" sz="2800" dirty="0">
                <a:latin typeface="+mn-ea"/>
                <a:ea typeface="+mn-ea"/>
              </a:endParaRPr>
            </a:p>
          </p:txBody>
        </p:sp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7947" y="1540734"/>
              <a:ext cx="413765" cy="540000"/>
            </a:xfrm>
            <a:prstGeom prst="rect">
              <a:avLst/>
            </a:prstGeom>
          </p:spPr>
        </p:pic>
      </p:grpSp>
      <p:grpSp>
        <p:nvGrpSpPr>
          <p:cNvPr id="18" name="グループ化 17"/>
          <p:cNvGrpSpPr/>
          <p:nvPr/>
        </p:nvGrpSpPr>
        <p:grpSpPr>
          <a:xfrm>
            <a:off x="1003762" y="3073364"/>
            <a:ext cx="1530966" cy="552511"/>
            <a:chOff x="1003762" y="3573016"/>
            <a:chExt cx="1530966" cy="552511"/>
          </a:xfrm>
        </p:grpSpPr>
        <p:sp>
          <p:nvSpPr>
            <p:cNvPr id="15" name="テキスト ボックス 2"/>
            <p:cNvSpPr txBox="1">
              <a:spLocks noChangeArrowheads="1"/>
            </p:cNvSpPr>
            <p:nvPr/>
          </p:nvSpPr>
          <p:spPr bwMode="auto">
            <a:xfrm>
              <a:off x="1003762" y="3573016"/>
              <a:ext cx="90394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ja-JP" sz="2800" dirty="0">
                  <a:latin typeface="+mn-ea"/>
                  <a:ea typeface="+mn-ea"/>
                </a:rPr>
                <a:t>(3)</a:t>
              </a:r>
              <a:endParaRPr lang="ja-JP" altLang="en-US" sz="2800" dirty="0">
                <a:latin typeface="+mn-ea"/>
                <a:ea typeface="+mn-ea"/>
              </a:endParaRPr>
            </a:p>
          </p:txBody>
        </p:sp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0310" y="3585527"/>
              <a:ext cx="764418" cy="5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915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2" grpId="0"/>
      <p:bldP spid="16" grpId="0"/>
      <p:bldP spid="2" grpId="0"/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➋ 整式の加法・減法・乗法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</a:rPr>
              <a:t>– 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</a:rPr>
              <a:t>乗法公式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</a:rPr>
              <a:t>-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	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p.14)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5" name="テキスト ボックス 2"/>
          <p:cNvSpPr txBox="1">
            <a:spLocks noChangeArrowheads="1"/>
          </p:cNvSpPr>
          <p:nvPr/>
        </p:nvSpPr>
        <p:spPr bwMode="auto">
          <a:xfrm>
            <a:off x="1067120" y="2564904"/>
            <a:ext cx="30008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  <a:cs typeface="Times New Roman" panose="02020603050405020304" pitchFamily="18" charset="0"/>
              </a:rPr>
              <a:t>(1)  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)(4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endParaRPr lang="en-US" altLang="ja-JP" sz="2400" dirty="0">
              <a:latin typeface="+mn-ea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256610" y="2559470"/>
            <a:ext cx="720000" cy="460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89613" y="2559038"/>
            <a:ext cx="853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例</a:t>
            </a:r>
            <a:r>
              <a:rPr kumimoji="1" lang="en-US" altLang="ja-JP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12</a:t>
            </a:r>
            <a:endParaRPr kumimoji="1" lang="ja-JP" altLang="en-US" sz="24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2" name="テキスト ボックス 2"/>
          <p:cNvSpPr txBox="1">
            <a:spLocks noChangeArrowheads="1"/>
          </p:cNvSpPr>
          <p:nvPr/>
        </p:nvSpPr>
        <p:spPr bwMode="auto">
          <a:xfrm>
            <a:off x="1067120" y="4422969"/>
            <a:ext cx="6965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  <a:cs typeface="Times New Roman" panose="02020603050405020304" pitchFamily="18" charset="0"/>
              </a:rPr>
              <a:t>(2)  </a:t>
            </a:r>
            <a:endParaRPr lang="en-US" altLang="ja-JP" sz="2400" dirty="0">
              <a:latin typeface="+mn-ea"/>
            </a:endParaRPr>
          </a:p>
        </p:txBody>
      </p:sp>
      <p:sp>
        <p:nvSpPr>
          <p:cNvPr id="17" name="テキスト ボックス 2"/>
          <p:cNvSpPr txBox="1">
            <a:spLocks noChangeArrowheads="1"/>
          </p:cNvSpPr>
          <p:nvPr/>
        </p:nvSpPr>
        <p:spPr bwMode="auto">
          <a:xfrm>
            <a:off x="1583940" y="4422069"/>
            <a:ext cx="24840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)(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endParaRPr lang="en-US" altLang="ja-JP" sz="2400" dirty="0">
              <a:latin typeface="+mn-ea"/>
            </a:endParaRPr>
          </a:p>
        </p:txBody>
      </p:sp>
      <p:sp>
        <p:nvSpPr>
          <p:cNvPr id="18" name="テキスト ボックス 2"/>
          <p:cNvSpPr txBox="1">
            <a:spLocks noChangeArrowheads="1"/>
          </p:cNvSpPr>
          <p:nvPr/>
        </p:nvSpPr>
        <p:spPr bwMode="auto">
          <a:xfrm>
            <a:off x="1583940" y="4882834"/>
            <a:ext cx="53643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･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{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･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･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}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･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endParaRPr lang="en-US" altLang="ja-JP" sz="2400" dirty="0">
              <a:latin typeface="+mn-ea"/>
            </a:endParaRPr>
          </a:p>
        </p:txBody>
      </p:sp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1583940" y="3027469"/>
            <a:ext cx="51845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･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{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･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･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}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･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endParaRPr lang="en-US" altLang="ja-JP" sz="2400" dirty="0">
              <a:latin typeface="+mn-ea"/>
            </a:endParaRPr>
          </a:p>
        </p:txBody>
      </p:sp>
      <p:sp>
        <p:nvSpPr>
          <p:cNvPr id="10" name="テキスト ボックス 2"/>
          <p:cNvSpPr txBox="1">
            <a:spLocks noChangeArrowheads="1"/>
          </p:cNvSpPr>
          <p:nvPr/>
        </p:nvSpPr>
        <p:spPr bwMode="auto">
          <a:xfrm>
            <a:off x="1583940" y="3759423"/>
            <a:ext cx="23399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8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10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endParaRPr lang="en-US" altLang="ja-JP" sz="2400" dirty="0">
              <a:latin typeface="+mn-ea"/>
            </a:endParaRPr>
          </a:p>
        </p:txBody>
      </p:sp>
      <p:sp>
        <p:nvSpPr>
          <p:cNvPr id="11" name="テキスト ボックス 2"/>
          <p:cNvSpPr txBox="1">
            <a:spLocks noChangeArrowheads="1"/>
          </p:cNvSpPr>
          <p:nvPr/>
        </p:nvSpPr>
        <p:spPr bwMode="auto">
          <a:xfrm>
            <a:off x="1583940" y="5343599"/>
            <a:ext cx="53643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endParaRPr lang="en-US" altLang="ja-JP" sz="2400" dirty="0">
              <a:latin typeface="+mn-ea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839" y="2667021"/>
            <a:ext cx="2147978" cy="1250953"/>
          </a:xfrm>
          <a:prstGeom prst="rect">
            <a:avLst/>
          </a:prstGeom>
        </p:spPr>
      </p:pic>
      <p:sp>
        <p:nvSpPr>
          <p:cNvPr id="14" name="テキスト ボックス 2"/>
          <p:cNvSpPr txBox="1">
            <a:spLocks noChangeArrowheads="1"/>
          </p:cNvSpPr>
          <p:nvPr/>
        </p:nvSpPr>
        <p:spPr bwMode="auto">
          <a:xfrm>
            <a:off x="1979712" y="3356992"/>
            <a:ext cx="4320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solidFill>
                  <a:srgbClr val="6CBA5A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①</a:t>
            </a:r>
            <a:endParaRPr lang="en-US" altLang="ja-JP" sz="2400" dirty="0">
              <a:solidFill>
                <a:srgbClr val="6CBA5A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6" name="テキスト ボックス 2"/>
          <p:cNvSpPr txBox="1">
            <a:spLocks noChangeArrowheads="1"/>
          </p:cNvSpPr>
          <p:nvPr/>
        </p:nvSpPr>
        <p:spPr bwMode="auto">
          <a:xfrm>
            <a:off x="3131840" y="3356992"/>
            <a:ext cx="4320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solidFill>
                  <a:srgbClr val="6CBA5A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②</a:t>
            </a:r>
            <a:endParaRPr lang="en-US" altLang="ja-JP" sz="2400" dirty="0">
              <a:solidFill>
                <a:srgbClr val="6CBA5A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9" name="テキスト ボックス 2"/>
          <p:cNvSpPr txBox="1">
            <a:spLocks noChangeArrowheads="1"/>
          </p:cNvSpPr>
          <p:nvPr/>
        </p:nvSpPr>
        <p:spPr bwMode="auto">
          <a:xfrm>
            <a:off x="4499992" y="3356992"/>
            <a:ext cx="4320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solidFill>
                  <a:srgbClr val="6CBA5A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③</a:t>
            </a:r>
            <a:endParaRPr lang="en-US" altLang="ja-JP" sz="2400" dirty="0">
              <a:solidFill>
                <a:srgbClr val="6CBA5A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3" name="テキスト ボックス 2"/>
          <p:cNvSpPr txBox="1">
            <a:spLocks noChangeArrowheads="1"/>
          </p:cNvSpPr>
          <p:nvPr/>
        </p:nvSpPr>
        <p:spPr bwMode="auto">
          <a:xfrm>
            <a:off x="6156176" y="3356992"/>
            <a:ext cx="4320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solidFill>
                  <a:srgbClr val="6CBA5A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④</a:t>
            </a:r>
            <a:endParaRPr lang="en-US" altLang="ja-JP" sz="2400" dirty="0">
              <a:solidFill>
                <a:srgbClr val="6CBA5A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08720"/>
            <a:ext cx="7200000" cy="100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15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9" grpId="0"/>
      <p:bldP spid="10" grpId="0"/>
      <p:bldP spid="11" grpId="0"/>
      <p:bldP spid="14" grpId="0"/>
      <p:bldP spid="16" grpId="0"/>
      <p:bldP spid="19" grpId="0"/>
      <p:bldP spid="2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➋ 整式の加法・減法・乗法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</a:rPr>
              <a:t>–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</a:rPr>
              <a:t> 乗法公式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</a:rPr>
              <a:t>-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	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p.14)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179512" y="908720"/>
            <a:ext cx="859452" cy="461665"/>
            <a:chOff x="314821" y="948089"/>
            <a:chExt cx="859452" cy="461665"/>
          </a:xfrm>
        </p:grpSpPr>
        <p:sp>
          <p:nvSpPr>
            <p:cNvPr id="7" name="正方形/長方形 6"/>
            <p:cNvSpPr/>
            <p:nvPr/>
          </p:nvSpPr>
          <p:spPr>
            <a:xfrm>
              <a:off x="384547" y="948521"/>
              <a:ext cx="720000" cy="460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314821" y="948089"/>
              <a:ext cx="859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</a:t>
              </a:r>
              <a:r>
                <a:rPr kumimoji="1" lang="en-US" altLang="ja-JP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14</a:t>
              </a:r>
              <a:endPara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sp>
        <p:nvSpPr>
          <p:cNvPr id="11" name="テキスト ボックス 2"/>
          <p:cNvSpPr txBox="1">
            <a:spLocks noChangeArrowheads="1"/>
          </p:cNvSpPr>
          <p:nvPr/>
        </p:nvSpPr>
        <p:spPr bwMode="auto">
          <a:xfrm>
            <a:off x="1043608" y="918649"/>
            <a:ext cx="30243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+mn-ea"/>
                <a:ea typeface="+mn-ea"/>
              </a:rPr>
              <a:t>次の式を展開せよ。</a:t>
            </a:r>
            <a:endParaRPr lang="en-US" altLang="ja-JP" sz="2400" dirty="0">
              <a:latin typeface="+mn-ea"/>
            </a:endParaRPr>
          </a:p>
        </p:txBody>
      </p:sp>
      <p:sp>
        <p:nvSpPr>
          <p:cNvPr id="12" name="テキスト ボックス 2"/>
          <p:cNvSpPr txBox="1">
            <a:spLocks noChangeArrowheads="1"/>
          </p:cNvSpPr>
          <p:nvPr/>
        </p:nvSpPr>
        <p:spPr bwMode="auto">
          <a:xfrm>
            <a:off x="1043608" y="1383159"/>
            <a:ext cx="37444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000" dirty="0">
                <a:latin typeface="+mn-ea"/>
                <a:ea typeface="+mn-ea"/>
              </a:rPr>
              <a:t>(1) </a:t>
            </a:r>
            <a:r>
              <a:rPr lang="ja-JP" altLang="en-US" sz="2000" dirty="0">
                <a:latin typeface="+mn-ea"/>
                <a:ea typeface="+mn-ea"/>
              </a:rPr>
              <a:t> 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(3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4)(2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3)</a:t>
            </a:r>
            <a:endParaRPr lang="en-US" altLang="ja-JP" sz="2000" dirty="0">
              <a:latin typeface="+mn-ea"/>
            </a:endParaRPr>
          </a:p>
        </p:txBody>
      </p:sp>
      <p:sp>
        <p:nvSpPr>
          <p:cNvPr id="14" name="テキスト ボックス 2"/>
          <p:cNvSpPr txBox="1">
            <a:spLocks noChangeArrowheads="1"/>
          </p:cNvSpPr>
          <p:nvPr/>
        </p:nvSpPr>
        <p:spPr bwMode="auto">
          <a:xfrm>
            <a:off x="1038964" y="2636912"/>
            <a:ext cx="41764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000" dirty="0">
                <a:latin typeface="+mn-ea"/>
                <a:ea typeface="+mn-ea"/>
              </a:rPr>
              <a:t>(2)  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(4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1)(5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2)</a:t>
            </a:r>
            <a:endParaRPr lang="en-US" altLang="ja-JP" sz="2000" dirty="0">
              <a:latin typeface="+mn-ea"/>
            </a:endParaRPr>
          </a:p>
        </p:txBody>
      </p:sp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1038964" y="3892986"/>
            <a:ext cx="37444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000" dirty="0">
                <a:latin typeface="+mn-ea"/>
                <a:ea typeface="+mn-ea"/>
              </a:rPr>
              <a:t>(3) </a:t>
            </a:r>
            <a:r>
              <a:rPr lang="ja-JP" altLang="en-US" sz="2000" dirty="0">
                <a:latin typeface="+mn-ea"/>
                <a:ea typeface="+mn-ea"/>
              </a:rPr>
              <a:t> 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(2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)(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5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endParaRPr lang="en-US" altLang="ja-JP" sz="2000" dirty="0">
              <a:latin typeface="+mn-ea"/>
            </a:endParaRPr>
          </a:p>
        </p:txBody>
      </p:sp>
      <p:sp>
        <p:nvSpPr>
          <p:cNvPr id="10" name="テキスト ボックス 2"/>
          <p:cNvSpPr txBox="1">
            <a:spLocks noChangeArrowheads="1"/>
          </p:cNvSpPr>
          <p:nvPr/>
        </p:nvSpPr>
        <p:spPr bwMode="auto">
          <a:xfrm>
            <a:off x="1043608" y="5261138"/>
            <a:ext cx="41764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000" dirty="0">
                <a:latin typeface="+mn-ea"/>
                <a:ea typeface="+mn-ea"/>
              </a:rPr>
              <a:t>(4)  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(3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)(4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endParaRPr lang="en-US" altLang="ja-JP" sz="2000" dirty="0">
              <a:latin typeface="+mn-ea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827584" y="1772816"/>
            <a:ext cx="44746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8480" algn="just">
              <a:spcAft>
                <a:spcPts val="0"/>
              </a:spcAft>
            </a:pP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0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(3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2)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endParaRPr lang="ja-JP" altLang="ja-JP" sz="20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827584" y="2132856"/>
            <a:ext cx="25237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8480" algn="just">
              <a:spcAft>
                <a:spcPts val="0"/>
              </a:spcAft>
            </a:pP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r>
              <a:rPr lang="en-US" altLang="ja-JP" sz="20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000" b="1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0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17</a:t>
            </a:r>
            <a:r>
              <a:rPr lang="en-US" altLang="ja-JP" sz="20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0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12</a:t>
            </a:r>
            <a:endParaRPr lang="ja-JP" altLang="ja-JP" sz="2000" b="1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827584" y="3068960"/>
            <a:ext cx="56886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8480" indent="635" algn="just">
              <a:spcAft>
                <a:spcPts val="0"/>
              </a:spcAft>
            </a:pP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0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 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{4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2)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5}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2)</a:t>
            </a:r>
            <a:endParaRPr lang="ja-JP" altLang="ja-JP" sz="20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827584" y="3429000"/>
            <a:ext cx="23817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8480" indent="635" algn="just">
              <a:spcAft>
                <a:spcPts val="0"/>
              </a:spcAft>
            </a:pP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20</a:t>
            </a:r>
            <a:r>
              <a:rPr lang="en-US" altLang="ja-JP" sz="20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000" b="1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0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0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0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ja-JP" altLang="ja-JP" sz="2000" b="1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827584" y="4325034"/>
            <a:ext cx="5958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8480" indent="635" algn="just">
              <a:spcAft>
                <a:spcPts val="0"/>
              </a:spcAft>
            </a:pP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0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{2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1}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endParaRPr lang="ja-JP" altLang="ja-JP" sz="20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827584" y="4757082"/>
            <a:ext cx="26943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8480" indent="635" algn="just">
              <a:spcAft>
                <a:spcPts val="0"/>
              </a:spcAft>
            </a:pP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0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000" b="1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0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7</a:t>
            </a:r>
            <a:r>
              <a:rPr lang="en-US" altLang="ja-JP" sz="20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xy</a:t>
            </a:r>
            <a:r>
              <a:rPr lang="ja-JP" altLang="ja-JP" sz="20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15</a:t>
            </a:r>
            <a:r>
              <a:rPr lang="en-US" altLang="ja-JP" sz="20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en-US" altLang="ja-JP" sz="2000" b="1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ja-JP" altLang="ja-JP" sz="2000" b="1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810344" y="5693186"/>
            <a:ext cx="79381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8480" indent="635" algn="just">
              <a:spcAft>
                <a:spcPts val="0"/>
              </a:spcAft>
            </a:pP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0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{3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4}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endParaRPr lang="ja-JP" altLang="ja-JP" sz="20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804126" y="6110648"/>
            <a:ext cx="28369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8480" indent="635" algn="just">
              <a:spcAft>
                <a:spcPts val="0"/>
              </a:spcAft>
            </a:pP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12</a:t>
            </a:r>
            <a:r>
              <a:rPr lang="en-US" altLang="ja-JP" sz="20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000" b="1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0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17</a:t>
            </a:r>
            <a:r>
              <a:rPr lang="en-US" altLang="ja-JP" sz="20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xy</a:t>
            </a:r>
            <a:r>
              <a:rPr lang="ja-JP" altLang="ja-JP" sz="20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r>
              <a:rPr lang="en-US" altLang="ja-JP" sz="20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en-US" altLang="ja-JP" sz="2000" b="1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ja-JP" altLang="ja-JP" sz="2000" b="1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01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5" grpId="0"/>
      <p:bldP spid="16" grpId="0"/>
      <p:bldP spid="17" grpId="0"/>
      <p:bldP spid="1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600" b="1" dirty="0">
                <a:solidFill>
                  <a:schemeClr val="tx1"/>
                </a:solidFill>
                <a:latin typeface="+mn-ea"/>
              </a:rPr>
              <a:t>➋ 整式の加法・減法・乗法　</a:t>
            </a:r>
            <a:r>
              <a:rPr lang="en-US" altLang="ja-JP" sz="1800" b="1" dirty="0">
                <a:solidFill>
                  <a:schemeClr val="tx1"/>
                </a:solidFill>
                <a:latin typeface="+mn-ea"/>
              </a:rPr>
              <a:t>– </a:t>
            </a:r>
            <a:r>
              <a:rPr lang="ja-JP" altLang="en-US" sz="1800" b="1" dirty="0">
                <a:solidFill>
                  <a:schemeClr val="tx1"/>
                </a:solidFill>
                <a:latin typeface="+mn-ea"/>
              </a:rPr>
              <a:t>置き換えによる展開の工夫 </a:t>
            </a:r>
            <a:r>
              <a:rPr lang="en-US" altLang="ja-JP" sz="1800" b="1" dirty="0">
                <a:solidFill>
                  <a:schemeClr val="tx1"/>
                </a:solidFill>
                <a:latin typeface="+mn-ea"/>
              </a:rPr>
              <a:t>-</a:t>
            </a:r>
            <a:r>
              <a:rPr lang="ja-JP" altLang="en-US" sz="1800" b="1" dirty="0">
                <a:solidFill>
                  <a:schemeClr val="tx1"/>
                </a:solidFill>
                <a:latin typeface="+mn-ea"/>
              </a:rPr>
              <a:t>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p.14)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5" name="テキスト ボックス 2"/>
          <p:cNvSpPr txBox="1">
            <a:spLocks noChangeArrowheads="1"/>
          </p:cNvSpPr>
          <p:nvPr/>
        </p:nvSpPr>
        <p:spPr bwMode="auto">
          <a:xfrm>
            <a:off x="1067120" y="908720"/>
            <a:ext cx="50890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en-US" sz="2400" dirty="0">
                <a:latin typeface="+mn-ea"/>
                <a:ea typeface="+mn-ea"/>
                <a:cs typeface="Times New Roman" panose="02020603050405020304" pitchFamily="18" charset="0"/>
              </a:rPr>
              <a:t>を</a:t>
            </a:r>
            <a:r>
              <a:rPr lang="ja-JP" altLang="en-US" sz="2400" dirty="0" smtClean="0">
                <a:latin typeface="+mn-ea"/>
                <a:ea typeface="+mn-ea"/>
                <a:cs typeface="Times New Roman" panose="02020603050405020304" pitchFamily="18" charset="0"/>
              </a:rPr>
              <a:t>展開せよ</a:t>
            </a:r>
            <a:r>
              <a:rPr lang="ja-JP" altLang="en-US" sz="2400" dirty="0">
                <a:latin typeface="+mn-ea"/>
                <a:ea typeface="+mn-ea"/>
                <a:cs typeface="Times New Roman" panose="02020603050405020304" pitchFamily="18" charset="0"/>
              </a:rPr>
              <a:t>。</a:t>
            </a:r>
            <a:endParaRPr lang="en-US" altLang="ja-JP" sz="2400" dirty="0">
              <a:latin typeface="+mn-ea"/>
              <a:ea typeface="+mn-ea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256610" y="903286"/>
            <a:ext cx="720000" cy="460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89613" y="902854"/>
            <a:ext cx="853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例</a:t>
            </a:r>
            <a:r>
              <a:rPr kumimoji="1" lang="en-US" altLang="ja-JP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13</a:t>
            </a:r>
            <a:endParaRPr kumimoji="1" lang="ja-JP" altLang="en-US" sz="24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7" name="テキスト ボックス 2"/>
          <p:cNvSpPr txBox="1">
            <a:spLocks noChangeArrowheads="1"/>
          </p:cNvSpPr>
          <p:nvPr/>
        </p:nvSpPr>
        <p:spPr bwMode="auto">
          <a:xfrm>
            <a:off x="4074840" y="2642504"/>
            <a:ext cx="13681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endParaRPr lang="en-US" altLang="ja-JP" sz="2400" dirty="0">
              <a:latin typeface="+mn-ea"/>
            </a:endParaRPr>
          </a:p>
        </p:txBody>
      </p:sp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1067120" y="1575223"/>
            <a:ext cx="21959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latin typeface="+mn-ea"/>
                <a:cs typeface="Times New Roman" panose="02020603050405020304" pitchFamily="18" charset="0"/>
              </a:rPr>
              <a:t>とおくと</a:t>
            </a:r>
            <a:endParaRPr lang="en-US" altLang="ja-JP" sz="2400" dirty="0">
              <a:latin typeface="+mn-ea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1403648" y="2180838"/>
            <a:ext cx="5328592" cy="474410"/>
            <a:chOff x="1403648" y="2180838"/>
            <a:chExt cx="5328592" cy="474410"/>
          </a:xfrm>
        </p:grpSpPr>
        <p:sp>
          <p:nvSpPr>
            <p:cNvPr id="28" name="正方形/長方形 27"/>
            <p:cNvSpPr/>
            <p:nvPr/>
          </p:nvSpPr>
          <p:spPr>
            <a:xfrm>
              <a:off x="1619672" y="2180839"/>
              <a:ext cx="649871" cy="461665"/>
            </a:xfrm>
            <a:prstGeom prst="rect">
              <a:avLst/>
            </a:prstGeom>
            <a:solidFill>
              <a:srgbClr val="FDE9BC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rgbClr val="FDE9BC"/>
                </a:solidFill>
              </a:endParaRPr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2938156" y="2193583"/>
              <a:ext cx="649871" cy="461665"/>
            </a:xfrm>
            <a:prstGeom prst="rect">
              <a:avLst/>
            </a:prstGeom>
            <a:solidFill>
              <a:srgbClr val="FDE9BC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rgbClr val="FDE9BC"/>
                </a:solidFill>
              </a:endParaRPr>
            </a:p>
          </p:txBody>
        </p:sp>
        <p:sp>
          <p:nvSpPr>
            <p:cNvPr id="24" name="テキスト ボックス 2"/>
            <p:cNvSpPr txBox="1">
              <a:spLocks noChangeArrowheads="1"/>
            </p:cNvSpPr>
            <p:nvPr/>
          </p:nvSpPr>
          <p:spPr bwMode="auto">
            <a:xfrm>
              <a:off x="1403648" y="2180839"/>
              <a:ext cx="53285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ja-JP" sz="24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(</a:t>
              </a:r>
              <a:r>
                <a:rPr lang="en-US" altLang="ja-JP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ja-JP" altLang="en-US" sz="24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－</a:t>
              </a:r>
              <a:r>
                <a:rPr lang="en-US" altLang="ja-JP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ja-JP" altLang="en-US" sz="24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＋</a:t>
              </a:r>
              <a:r>
                <a:rPr lang="en-US" altLang="ja-JP" sz="24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1</a:t>
              </a:r>
              <a:r>
                <a:rPr lang="en-US" altLang="ja-JP" sz="24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)(</a:t>
              </a:r>
              <a:r>
                <a:rPr lang="en-US" altLang="ja-JP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ja-JP" altLang="en-US" sz="24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－</a:t>
              </a:r>
              <a:r>
                <a:rPr lang="en-US" altLang="ja-JP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ja-JP" altLang="en-US" sz="24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－</a:t>
              </a:r>
              <a:r>
                <a:rPr lang="en-US" altLang="ja-JP" sz="24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1</a:t>
              </a:r>
              <a:r>
                <a:rPr lang="en-US" altLang="ja-JP" sz="24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)</a:t>
              </a:r>
              <a:r>
                <a:rPr lang="ja-JP" altLang="en-US" sz="24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＝</a:t>
              </a:r>
              <a:endParaRPr lang="en-US" altLang="ja-JP" sz="2400" dirty="0">
                <a:latin typeface="+mn-ea"/>
                <a:ea typeface="+mn-ea"/>
              </a:endParaRPr>
            </a:p>
          </p:txBody>
        </p:sp>
        <p:sp>
          <p:nvSpPr>
            <p:cNvPr id="16" name="テキスト ボックス 2"/>
            <p:cNvSpPr txBox="1">
              <a:spLocks noChangeArrowheads="1"/>
            </p:cNvSpPr>
            <p:nvPr/>
          </p:nvSpPr>
          <p:spPr bwMode="auto">
            <a:xfrm>
              <a:off x="4350802" y="2180838"/>
              <a:ext cx="218437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ja-JP" sz="24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(</a:t>
              </a:r>
              <a:r>
                <a:rPr lang="en-US" altLang="ja-JP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ja-JP" altLang="en-US" sz="24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＋</a:t>
              </a:r>
              <a:r>
                <a:rPr lang="en-US" altLang="ja-JP" sz="24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1</a:t>
              </a:r>
              <a:r>
                <a:rPr lang="en-US" altLang="ja-JP" sz="24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)(</a:t>
              </a:r>
              <a:r>
                <a:rPr lang="en-US" altLang="ja-JP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ja-JP" altLang="en-US" sz="24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－</a:t>
              </a:r>
              <a:r>
                <a:rPr lang="en-US" altLang="ja-JP" sz="24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1</a:t>
              </a:r>
              <a:r>
                <a:rPr lang="en-US" altLang="ja-JP" sz="24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)</a:t>
              </a:r>
              <a:endParaRPr lang="en-US" altLang="ja-JP" sz="2400" dirty="0">
                <a:latin typeface="+mn-ea"/>
                <a:ea typeface="+mn-ea"/>
              </a:endParaRP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4067944" y="3083640"/>
            <a:ext cx="2212236" cy="475992"/>
            <a:chOff x="4067944" y="3083640"/>
            <a:chExt cx="2212236" cy="475992"/>
          </a:xfrm>
        </p:grpSpPr>
        <p:sp>
          <p:nvSpPr>
            <p:cNvPr id="27" name="正方形/長方形 26"/>
            <p:cNvSpPr/>
            <p:nvPr/>
          </p:nvSpPr>
          <p:spPr>
            <a:xfrm>
              <a:off x="4572000" y="3083640"/>
              <a:ext cx="649871" cy="461665"/>
            </a:xfrm>
            <a:prstGeom prst="rect">
              <a:avLst/>
            </a:prstGeom>
            <a:solidFill>
              <a:srgbClr val="FDE9BC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rgbClr val="FDE9BC"/>
                </a:solidFill>
              </a:endParaRPr>
            </a:p>
          </p:txBody>
        </p:sp>
        <p:sp>
          <p:nvSpPr>
            <p:cNvPr id="25" name="テキスト ボックス 2"/>
            <p:cNvSpPr txBox="1">
              <a:spLocks noChangeArrowheads="1"/>
            </p:cNvSpPr>
            <p:nvPr/>
          </p:nvSpPr>
          <p:spPr bwMode="auto">
            <a:xfrm>
              <a:off x="4067944" y="3097967"/>
              <a:ext cx="221223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ja-JP" altLang="en-US" sz="24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＝</a:t>
              </a:r>
              <a:r>
                <a:rPr lang="en-US" altLang="ja-JP" sz="24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(</a:t>
              </a:r>
              <a:r>
                <a:rPr lang="en-US" altLang="ja-JP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ja-JP" altLang="en-US" sz="24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－</a:t>
              </a:r>
              <a:r>
                <a:rPr lang="en-US" altLang="ja-JP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ja-JP" sz="24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)</a:t>
              </a:r>
              <a:r>
                <a:rPr lang="en-US" altLang="ja-JP" sz="2400" baseline="300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2</a:t>
              </a:r>
              <a:r>
                <a:rPr lang="ja-JP" altLang="en-US" sz="24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－</a:t>
              </a:r>
              <a:r>
                <a:rPr lang="en-US" altLang="ja-JP" sz="24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1</a:t>
              </a:r>
              <a:endParaRPr lang="en-US" altLang="ja-JP" sz="2400" dirty="0">
                <a:latin typeface="+mn-ea"/>
                <a:ea typeface="+mn-ea"/>
              </a:endParaRPr>
            </a:p>
          </p:txBody>
        </p:sp>
      </p:grpSp>
      <p:sp>
        <p:nvSpPr>
          <p:cNvPr id="26" name="テキスト ボックス 2"/>
          <p:cNvSpPr txBox="1">
            <a:spLocks noChangeArrowheads="1"/>
          </p:cNvSpPr>
          <p:nvPr/>
        </p:nvSpPr>
        <p:spPr bwMode="auto">
          <a:xfrm>
            <a:off x="4074840" y="3545305"/>
            <a:ext cx="25922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endParaRPr lang="en-US" altLang="ja-JP" sz="24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2122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9" grpId="0"/>
      <p:bldP spid="2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➋ 整式の加法・減法・乗法　</a:t>
            </a:r>
            <a:r>
              <a:rPr lang="en-US" altLang="ja-JP" sz="1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– </a:t>
            </a:r>
            <a:r>
              <a:rPr lang="ja-JP" altLang="en-US" sz="1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置き換えによる展開の工夫 </a:t>
            </a:r>
            <a:r>
              <a:rPr lang="en-US" altLang="ja-JP" sz="1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-</a:t>
            </a:r>
            <a:r>
              <a:rPr lang="ja-JP" altLang="en-US" sz="1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教科書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p.14)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cs typeface="+mn-cs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179512" y="908720"/>
            <a:ext cx="859452" cy="461665"/>
            <a:chOff x="314821" y="948089"/>
            <a:chExt cx="859452" cy="461665"/>
          </a:xfrm>
        </p:grpSpPr>
        <p:sp>
          <p:nvSpPr>
            <p:cNvPr id="7" name="正方形/長方形 6"/>
            <p:cNvSpPr/>
            <p:nvPr/>
          </p:nvSpPr>
          <p:spPr>
            <a:xfrm>
              <a:off x="384547" y="948521"/>
              <a:ext cx="720000" cy="460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314821" y="948089"/>
              <a:ext cx="859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</a:t>
              </a:r>
              <a:r>
                <a:rPr kumimoji="1" lang="en-US" altLang="ja-JP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15</a:t>
              </a:r>
              <a:endPara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sp>
        <p:nvSpPr>
          <p:cNvPr id="11" name="テキスト ボックス 2"/>
          <p:cNvSpPr txBox="1">
            <a:spLocks noChangeArrowheads="1"/>
          </p:cNvSpPr>
          <p:nvPr/>
        </p:nvSpPr>
        <p:spPr bwMode="auto">
          <a:xfrm>
            <a:off x="1043608" y="918649"/>
            <a:ext cx="30243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+mn-ea"/>
                <a:ea typeface="+mn-ea"/>
              </a:rPr>
              <a:t>次の式を展開せよ。</a:t>
            </a:r>
            <a:endParaRPr lang="en-US" altLang="ja-JP" sz="2400" dirty="0">
              <a:latin typeface="+mn-ea"/>
            </a:endParaRPr>
          </a:p>
        </p:txBody>
      </p:sp>
      <p:sp>
        <p:nvSpPr>
          <p:cNvPr id="12" name="テキスト ボックス 2"/>
          <p:cNvSpPr txBox="1">
            <a:spLocks noChangeArrowheads="1"/>
          </p:cNvSpPr>
          <p:nvPr/>
        </p:nvSpPr>
        <p:spPr bwMode="auto">
          <a:xfrm>
            <a:off x="1115810" y="1383159"/>
            <a:ext cx="37444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(1) </a:t>
            </a:r>
            <a:r>
              <a:rPr lang="ja-JP" altLang="en-US" sz="2400" dirty="0">
                <a:latin typeface="+mn-ea"/>
                <a:ea typeface="+mn-ea"/>
              </a:rPr>
              <a:t> 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3)(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7)</a:t>
            </a:r>
            <a:endParaRPr lang="en-US" altLang="ja-JP" sz="2400" dirty="0">
              <a:latin typeface="+mn-ea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144559" y="1844824"/>
            <a:ext cx="29668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8480" indent="181610" algn="just">
              <a:spcAft>
                <a:spcPts val="0"/>
              </a:spcAft>
            </a:pP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ja-JP" altLang="ja-JP" sz="2400" kern="100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とおくと</a:t>
            </a:r>
            <a:endParaRPr lang="ja-JP" altLang="ja-JP" sz="2400" kern="100" dirty="0">
              <a:solidFill>
                <a:srgbClr val="FF0000"/>
              </a:solidFill>
              <a:effectLst/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803920" y="2306489"/>
            <a:ext cx="36481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8480" indent="181610" algn="just">
              <a:spcAft>
                <a:spcPts val="0"/>
              </a:spcAft>
            </a:pP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7)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77039" y="2763820"/>
            <a:ext cx="30594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285"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7)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83762" y="3225485"/>
            <a:ext cx="27356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285"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21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677039" y="3696520"/>
            <a:ext cx="41896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285"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21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683568" y="4167555"/>
            <a:ext cx="46528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285"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ab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21</a:t>
            </a:r>
            <a:endParaRPr lang="ja-JP" altLang="ja-JP" sz="2400" b="1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7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9" grpId="0"/>
      <p:bldP spid="10" grpId="0"/>
      <p:bldP spid="1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2"/>
          <p:cNvSpPr txBox="1">
            <a:spLocks noChangeArrowheads="1"/>
          </p:cNvSpPr>
          <p:nvPr/>
        </p:nvSpPr>
        <p:spPr bwMode="auto">
          <a:xfrm>
            <a:off x="1115616" y="261964"/>
            <a:ext cx="34563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(2)  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endParaRPr lang="en-US" altLang="ja-JP" sz="2400" dirty="0">
              <a:latin typeface="+mn-ea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763284" y="723629"/>
            <a:ext cx="22044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y</a:t>
            </a:r>
            <a:r>
              <a:rPr lang="ja-JP" altLang="ja-JP" sz="2400" kern="100" dirty="0">
                <a:solidFill>
                  <a:srgbClr val="FF0000"/>
                </a:solidFill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A</a:t>
            </a:r>
            <a:r>
              <a:rPr lang="ja-JP" altLang="ja-JP" sz="2400" kern="100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とおくと</a:t>
            </a:r>
            <a:endParaRPr lang="ja-JP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860328" y="1187098"/>
            <a:ext cx="31146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78815" indent="40005" algn="just">
              <a:spcAft>
                <a:spcPts val="0"/>
              </a:spcAft>
            </a:pP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z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endParaRPr lang="ja-JP" altLang="ja-JP" sz="24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701313" y="1650567"/>
            <a:ext cx="23101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285"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A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z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endParaRPr lang="ja-JP" altLang="ja-JP" sz="24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701313" y="2108482"/>
            <a:ext cx="2033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285"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i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Az</a:t>
            </a:r>
            <a:endParaRPr lang="ja-JP" altLang="ja-JP" sz="24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695376" y="2570147"/>
            <a:ext cx="33320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285"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z</a:t>
            </a:r>
            <a:endParaRPr lang="ja-JP" altLang="ja-JP" sz="24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695375" y="3028062"/>
            <a:ext cx="3876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285"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xy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b="1" i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xz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b="1" i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yz</a:t>
            </a:r>
            <a:endParaRPr lang="ja-JP" altLang="ja-JP" sz="2400" b="1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22" name="図 2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088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3242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➋ 整式の加法・減法・乗法　</a:t>
            </a:r>
            <a:r>
              <a:rPr lang="en-US" altLang="ja-JP" sz="1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– </a:t>
            </a:r>
            <a:r>
              <a:rPr lang="ja-JP" altLang="en-US" sz="1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置き換えによる展開の工夫 </a:t>
            </a:r>
            <a:r>
              <a:rPr lang="en-US" altLang="ja-JP" sz="1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-</a:t>
            </a:r>
            <a:r>
              <a:rPr lang="ja-JP" altLang="en-US" sz="1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教科書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p.15)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テキスト ボックス 2"/>
          <p:cNvSpPr txBox="1">
            <a:spLocks noChangeArrowheads="1"/>
          </p:cNvSpPr>
          <p:nvPr/>
        </p:nvSpPr>
        <p:spPr bwMode="auto">
          <a:xfrm>
            <a:off x="1043608" y="879103"/>
            <a:ext cx="54726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+mn-ea"/>
                <a:ea typeface="+mn-ea"/>
              </a:rPr>
              <a:t>次の等式が成り立つことを示せ。</a:t>
            </a:r>
            <a:endParaRPr lang="en-US" altLang="ja-JP" sz="2400" dirty="0">
              <a:latin typeface="+mn-ea"/>
            </a:endParaRPr>
          </a:p>
        </p:txBody>
      </p:sp>
      <p:sp>
        <p:nvSpPr>
          <p:cNvPr id="12" name="テキスト ボックス 2"/>
          <p:cNvSpPr txBox="1">
            <a:spLocks noChangeArrowheads="1"/>
          </p:cNvSpPr>
          <p:nvPr/>
        </p:nvSpPr>
        <p:spPr bwMode="auto">
          <a:xfrm>
            <a:off x="1763688" y="1455167"/>
            <a:ext cx="56166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en-US" altLang="ja-JP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ja-JP" altLang="en-US" sz="24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ja-JP" sz="24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r>
              <a:rPr lang="en-US" altLang="ja-JP" sz="2400" b="1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400" b="1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ja-JP" sz="2400" b="1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ja-JP" sz="2400" b="1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ja-JP" altLang="en-US" sz="24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ja-JP" altLang="en-US" sz="24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endParaRPr lang="en-US" altLang="ja-JP" sz="2400" b="1" dirty="0">
              <a:latin typeface="+mn-ea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209492" y="894996"/>
            <a:ext cx="834116" cy="1046007"/>
            <a:chOff x="224442" y="894996"/>
            <a:chExt cx="834116" cy="1046007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283923" y="1356228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3200" dirty="0">
                  <a:solidFill>
                    <a:schemeClr val="accent2">
                      <a:lumMod val="50000"/>
                    </a:schemeClr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２</a:t>
              </a:r>
              <a:endParaRPr kumimoji="1" lang="ja-JP" altLang="en-US" sz="3200" dirty="0">
                <a:solidFill>
                  <a:schemeClr val="accent2">
                    <a:lumMod val="50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15" name="片側の 2 つの角を丸めた四角形 14"/>
            <p:cNvSpPr/>
            <p:nvPr/>
          </p:nvSpPr>
          <p:spPr>
            <a:xfrm rot="5400000">
              <a:off x="411100" y="765828"/>
              <a:ext cx="460800" cy="720000"/>
            </a:xfrm>
            <a:prstGeom prst="round2Same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224442" y="894996"/>
              <a:ext cx="8341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例題</a:t>
              </a:r>
            </a:p>
          </p:txBody>
        </p:sp>
      </p:grpSp>
      <p:sp>
        <p:nvSpPr>
          <p:cNvPr id="17" name="テキスト ボックス 2"/>
          <p:cNvSpPr txBox="1">
            <a:spLocks noChangeArrowheads="1"/>
          </p:cNvSpPr>
          <p:nvPr/>
        </p:nvSpPr>
        <p:spPr bwMode="auto">
          <a:xfrm>
            <a:off x="1073284" y="1912498"/>
            <a:ext cx="22352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latin typeface="+mn-ea"/>
                <a:ea typeface="+mn-ea"/>
              </a:rPr>
              <a:t>とおくと</a:t>
            </a:r>
            <a:endParaRPr lang="en-US" altLang="ja-JP" sz="2400" dirty="0">
              <a:latin typeface="+mn-ea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1326791" y="2444682"/>
            <a:ext cx="1728192" cy="461665"/>
            <a:chOff x="1326791" y="2444682"/>
            <a:chExt cx="1728192" cy="461665"/>
          </a:xfrm>
        </p:grpSpPr>
        <p:sp>
          <p:nvSpPr>
            <p:cNvPr id="19" name="正方形/長方形 18"/>
            <p:cNvSpPr/>
            <p:nvPr/>
          </p:nvSpPr>
          <p:spPr>
            <a:xfrm>
              <a:off x="1541016" y="2482108"/>
              <a:ext cx="649871" cy="386812"/>
            </a:xfrm>
            <a:prstGeom prst="rect">
              <a:avLst/>
            </a:prstGeom>
            <a:solidFill>
              <a:srgbClr val="FDE9BC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rgbClr val="FDE9BC"/>
                </a:solidFill>
              </a:endParaRPr>
            </a:p>
          </p:txBody>
        </p:sp>
        <p:sp>
          <p:nvSpPr>
            <p:cNvPr id="18" name="テキスト ボックス 2"/>
            <p:cNvSpPr txBox="1">
              <a:spLocks noChangeArrowheads="1"/>
            </p:cNvSpPr>
            <p:nvPr/>
          </p:nvSpPr>
          <p:spPr bwMode="auto">
            <a:xfrm>
              <a:off x="1326791" y="2444682"/>
              <a:ext cx="17281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ja-JP" sz="24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(</a:t>
              </a:r>
              <a:r>
                <a:rPr lang="en-US" altLang="ja-JP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ja-JP" altLang="en-US" sz="24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＋</a:t>
              </a:r>
              <a:r>
                <a:rPr lang="en-US" altLang="ja-JP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ja-JP" altLang="en-US" sz="24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＋</a:t>
              </a:r>
              <a:r>
                <a:rPr lang="en-US" altLang="ja-JP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altLang="ja-JP" sz="24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)</a:t>
              </a:r>
              <a:r>
                <a:rPr lang="en-US" altLang="ja-JP" sz="2400" baseline="300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2</a:t>
              </a:r>
              <a:endParaRPr lang="en-US" altLang="ja-JP" sz="2400" dirty="0">
                <a:latin typeface="+mn-ea"/>
              </a:endParaRPr>
            </a:p>
          </p:txBody>
        </p:sp>
      </p:grpSp>
      <p:sp>
        <p:nvSpPr>
          <p:cNvPr id="20" name="テキスト ボックス 2"/>
          <p:cNvSpPr txBox="1">
            <a:spLocks noChangeArrowheads="1"/>
          </p:cNvSpPr>
          <p:nvPr/>
        </p:nvSpPr>
        <p:spPr bwMode="auto">
          <a:xfrm>
            <a:off x="1032023" y="2949714"/>
            <a:ext cx="15492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endParaRPr lang="en-US" altLang="ja-JP" sz="2400" dirty="0">
              <a:latin typeface="+mn-ea"/>
            </a:endParaRPr>
          </a:p>
        </p:txBody>
      </p:sp>
      <p:sp>
        <p:nvSpPr>
          <p:cNvPr id="21" name="テキスト ボックス 2"/>
          <p:cNvSpPr txBox="1">
            <a:spLocks noChangeArrowheads="1"/>
          </p:cNvSpPr>
          <p:nvPr/>
        </p:nvSpPr>
        <p:spPr bwMode="auto">
          <a:xfrm>
            <a:off x="1029608" y="3429000"/>
            <a:ext cx="22788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endParaRPr lang="en-US" altLang="ja-JP" sz="2400" dirty="0">
              <a:latin typeface="+mn-ea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1043608" y="3890665"/>
            <a:ext cx="3672408" cy="461665"/>
            <a:chOff x="1043608" y="3890665"/>
            <a:chExt cx="3672408" cy="461665"/>
          </a:xfrm>
        </p:grpSpPr>
        <p:sp>
          <p:nvSpPr>
            <p:cNvPr id="24" name="正方形/長方形 23"/>
            <p:cNvSpPr/>
            <p:nvPr/>
          </p:nvSpPr>
          <p:spPr>
            <a:xfrm>
              <a:off x="3054983" y="3930479"/>
              <a:ext cx="649871" cy="386812"/>
            </a:xfrm>
            <a:prstGeom prst="rect">
              <a:avLst/>
            </a:prstGeom>
            <a:solidFill>
              <a:srgbClr val="FDE9BC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rgbClr val="FDE9BC"/>
                </a:solidFill>
              </a:endParaRPr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1563050" y="3923757"/>
              <a:ext cx="649871" cy="386812"/>
            </a:xfrm>
            <a:prstGeom prst="rect">
              <a:avLst/>
            </a:prstGeom>
            <a:solidFill>
              <a:srgbClr val="FDE9BC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rgbClr val="FDE9BC"/>
                </a:solidFill>
              </a:endParaRPr>
            </a:p>
          </p:txBody>
        </p:sp>
        <p:sp>
          <p:nvSpPr>
            <p:cNvPr id="22" name="テキスト ボックス 2"/>
            <p:cNvSpPr txBox="1">
              <a:spLocks noChangeArrowheads="1"/>
            </p:cNvSpPr>
            <p:nvPr/>
          </p:nvSpPr>
          <p:spPr bwMode="auto">
            <a:xfrm>
              <a:off x="1043608" y="3890665"/>
              <a:ext cx="367240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ja-JP" altLang="en-US" sz="24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＝</a:t>
              </a:r>
              <a:r>
                <a:rPr lang="en-US" altLang="ja-JP" sz="24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(</a:t>
              </a:r>
              <a:r>
                <a:rPr lang="en-US" altLang="ja-JP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ja-JP" altLang="en-US" sz="24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＋</a:t>
              </a:r>
              <a:r>
                <a:rPr lang="en-US" altLang="ja-JP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ja-JP" sz="24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)</a:t>
              </a:r>
              <a:r>
                <a:rPr lang="en-US" altLang="ja-JP" sz="2400" baseline="300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2</a:t>
              </a:r>
              <a:r>
                <a:rPr lang="ja-JP" altLang="en-US" sz="24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＋</a:t>
              </a:r>
              <a:r>
                <a:rPr lang="en-US" altLang="ja-JP" sz="24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2(</a:t>
              </a:r>
              <a:r>
                <a:rPr lang="en-US" altLang="ja-JP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ja-JP" altLang="en-US" sz="24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＋</a:t>
              </a:r>
              <a:r>
                <a:rPr lang="en-US" altLang="ja-JP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ja-JP" sz="24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)</a:t>
              </a:r>
              <a:r>
                <a:rPr lang="en-US" altLang="ja-JP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ja-JP" altLang="en-US" sz="24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＋</a:t>
              </a:r>
              <a:r>
                <a:rPr lang="en-US" altLang="ja-JP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altLang="ja-JP" sz="2400" baseline="300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2</a:t>
              </a:r>
              <a:endParaRPr lang="en-US" altLang="ja-JP" sz="2400" dirty="0">
                <a:latin typeface="+mn-ea"/>
              </a:endParaRPr>
            </a:p>
          </p:txBody>
        </p:sp>
      </p:grpSp>
      <p:sp>
        <p:nvSpPr>
          <p:cNvPr id="25" name="テキスト ボックス 2"/>
          <p:cNvSpPr txBox="1">
            <a:spLocks noChangeArrowheads="1"/>
          </p:cNvSpPr>
          <p:nvPr/>
        </p:nvSpPr>
        <p:spPr bwMode="auto">
          <a:xfrm>
            <a:off x="1043608" y="4417454"/>
            <a:ext cx="44348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endParaRPr lang="en-US" altLang="ja-JP" sz="2400" dirty="0">
              <a:latin typeface="+mn-ea"/>
            </a:endParaRPr>
          </a:p>
        </p:txBody>
      </p:sp>
      <p:sp>
        <p:nvSpPr>
          <p:cNvPr id="26" name="テキスト ボックス 2"/>
          <p:cNvSpPr txBox="1">
            <a:spLocks noChangeArrowheads="1"/>
          </p:cNvSpPr>
          <p:nvPr/>
        </p:nvSpPr>
        <p:spPr bwMode="auto">
          <a:xfrm>
            <a:off x="1029608" y="4945304"/>
            <a:ext cx="44348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endParaRPr lang="en-US" altLang="ja-JP" sz="2400" dirty="0">
              <a:latin typeface="+mn-ea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464" y="2190546"/>
            <a:ext cx="1980000" cy="1980000"/>
          </a:xfrm>
          <a:prstGeom prst="rect">
            <a:avLst/>
          </a:prstGeom>
        </p:spPr>
      </p:pic>
      <p:grpSp>
        <p:nvGrpSpPr>
          <p:cNvPr id="6" name="グループ化 5"/>
          <p:cNvGrpSpPr/>
          <p:nvPr/>
        </p:nvGrpSpPr>
        <p:grpSpPr>
          <a:xfrm>
            <a:off x="288373" y="1974053"/>
            <a:ext cx="640935" cy="338554"/>
            <a:chOff x="367504" y="1967392"/>
            <a:chExt cx="640935" cy="338554"/>
          </a:xfrm>
        </p:grpSpPr>
        <p:sp>
          <p:nvSpPr>
            <p:cNvPr id="28" name="片側の 2 つの角を丸めた四角形 10"/>
            <p:cNvSpPr/>
            <p:nvPr/>
          </p:nvSpPr>
          <p:spPr>
            <a:xfrm rot="5400000">
              <a:off x="525971" y="1842538"/>
              <a:ext cx="324000" cy="588262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367504" y="1967392"/>
              <a:ext cx="6409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dirty="0">
                  <a:solidFill>
                    <a:sysClr val="windowText" lastClr="00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証明</a:t>
              </a:r>
              <a:endParaRPr kumimoji="1" lang="ja-JP" altLang="en-US" dirty="0">
                <a:solidFill>
                  <a:sysClr val="windowText" lastClr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968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  <p:bldP spid="25" grpId="0"/>
      <p:bldP spid="2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600" b="1" dirty="0">
                <a:solidFill>
                  <a:schemeClr val="tx1"/>
                </a:solidFill>
                <a:latin typeface="+mn-ea"/>
              </a:rPr>
              <a:t>➋ 整式の加法・減法・乗法　</a:t>
            </a:r>
            <a:r>
              <a:rPr lang="en-US" altLang="ja-JP" sz="1800" b="1" dirty="0">
                <a:solidFill>
                  <a:schemeClr val="tx1"/>
                </a:solidFill>
                <a:latin typeface="+mn-ea"/>
              </a:rPr>
              <a:t>– </a:t>
            </a:r>
            <a:r>
              <a:rPr lang="ja-JP" altLang="en-US" sz="1800" b="1" dirty="0">
                <a:solidFill>
                  <a:schemeClr val="tx1"/>
                </a:solidFill>
                <a:latin typeface="+mn-ea"/>
              </a:rPr>
              <a:t>置き換えによる展開の工夫 </a:t>
            </a:r>
            <a:r>
              <a:rPr lang="en-US" altLang="ja-JP" sz="1800" b="1" dirty="0">
                <a:solidFill>
                  <a:schemeClr val="tx1"/>
                </a:solidFill>
                <a:latin typeface="+mn-ea"/>
              </a:rPr>
              <a:t>-</a:t>
            </a:r>
            <a:r>
              <a:rPr lang="ja-JP" altLang="en-US" sz="1800" b="1" dirty="0">
                <a:solidFill>
                  <a:schemeClr val="tx1"/>
                </a:solidFill>
                <a:latin typeface="+mn-ea"/>
              </a:rPr>
              <a:t>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p.15)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5" name="テキスト ボックス 2"/>
          <p:cNvSpPr txBox="1">
            <a:spLocks noChangeArrowheads="1"/>
          </p:cNvSpPr>
          <p:nvPr/>
        </p:nvSpPr>
        <p:spPr bwMode="auto">
          <a:xfrm>
            <a:off x="1067120" y="908720"/>
            <a:ext cx="76813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+mn-ea"/>
                <a:ea typeface="+mn-ea"/>
                <a:cs typeface="Times New Roman" panose="02020603050405020304" pitchFamily="18" charset="0"/>
              </a:rPr>
              <a:t>を展開する。</a:t>
            </a:r>
            <a:endParaRPr lang="en-US" altLang="ja-JP" sz="2400" dirty="0">
              <a:latin typeface="+mn-ea"/>
              <a:ea typeface="+mn-ea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256610" y="903286"/>
            <a:ext cx="720000" cy="460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89613" y="902854"/>
            <a:ext cx="853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例</a:t>
            </a:r>
            <a:r>
              <a:rPr kumimoji="1" lang="en-US" altLang="ja-JP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14</a:t>
            </a:r>
            <a:endParaRPr kumimoji="1" lang="ja-JP" altLang="en-US" sz="24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7" name="テキスト ボックス 2"/>
          <p:cNvSpPr txBox="1">
            <a:spLocks noChangeArrowheads="1"/>
          </p:cNvSpPr>
          <p:nvPr/>
        </p:nvSpPr>
        <p:spPr bwMode="auto">
          <a:xfrm>
            <a:off x="1185678" y="2040159"/>
            <a:ext cx="77788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1)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･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･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･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･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1)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･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1)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･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endParaRPr lang="en-US" altLang="ja-JP" sz="2400" dirty="0">
              <a:latin typeface="+mn-ea"/>
            </a:endParaRPr>
          </a:p>
        </p:txBody>
      </p:sp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1403840" y="1575223"/>
            <a:ext cx="21959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endParaRPr lang="en-US" altLang="ja-JP" sz="2400" dirty="0">
              <a:latin typeface="+mn-ea"/>
            </a:endParaRPr>
          </a:p>
        </p:txBody>
      </p:sp>
      <p:sp>
        <p:nvSpPr>
          <p:cNvPr id="16" name="テキスト ボックス 2"/>
          <p:cNvSpPr txBox="1">
            <a:spLocks noChangeArrowheads="1"/>
          </p:cNvSpPr>
          <p:nvPr/>
        </p:nvSpPr>
        <p:spPr bwMode="auto">
          <a:xfrm>
            <a:off x="1183947" y="2564904"/>
            <a:ext cx="39641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ja-JP" sz="2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1308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9" grpId="0"/>
      <p:bldP spid="1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➋ 整式の加法・減法・乗法　</a:t>
            </a:r>
            <a:r>
              <a:rPr lang="en-US" altLang="ja-JP" sz="1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– </a:t>
            </a:r>
            <a:r>
              <a:rPr lang="ja-JP" altLang="en-US" sz="1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置き換えによる展開の工夫 </a:t>
            </a:r>
            <a:r>
              <a:rPr lang="en-US" altLang="ja-JP" sz="1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-</a:t>
            </a:r>
            <a:r>
              <a:rPr lang="ja-JP" altLang="en-US" sz="1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教科書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p.15)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cs typeface="+mn-cs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179512" y="908720"/>
            <a:ext cx="859452" cy="461665"/>
            <a:chOff x="314821" y="948089"/>
            <a:chExt cx="859452" cy="461665"/>
          </a:xfrm>
        </p:grpSpPr>
        <p:sp>
          <p:nvSpPr>
            <p:cNvPr id="7" name="正方形/長方形 6"/>
            <p:cNvSpPr/>
            <p:nvPr/>
          </p:nvSpPr>
          <p:spPr>
            <a:xfrm>
              <a:off x="384547" y="948521"/>
              <a:ext cx="720000" cy="460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314821" y="948089"/>
              <a:ext cx="859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</a:t>
              </a:r>
              <a:r>
                <a:rPr kumimoji="1" lang="en-US" altLang="ja-JP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16</a:t>
              </a:r>
              <a:endPara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sp>
        <p:nvSpPr>
          <p:cNvPr id="11" name="テキスト ボックス 2"/>
          <p:cNvSpPr txBox="1">
            <a:spLocks noChangeArrowheads="1"/>
          </p:cNvSpPr>
          <p:nvPr/>
        </p:nvSpPr>
        <p:spPr bwMode="auto">
          <a:xfrm>
            <a:off x="1043608" y="918649"/>
            <a:ext cx="30243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+mn-ea"/>
                <a:ea typeface="+mn-ea"/>
              </a:rPr>
              <a:t>次の式を展開せよ。</a:t>
            </a:r>
            <a:endParaRPr lang="en-US" altLang="ja-JP" sz="2400" dirty="0">
              <a:latin typeface="+mn-ea"/>
            </a:endParaRPr>
          </a:p>
        </p:txBody>
      </p:sp>
      <p:sp>
        <p:nvSpPr>
          <p:cNvPr id="12" name="テキスト ボックス 2"/>
          <p:cNvSpPr txBox="1">
            <a:spLocks noChangeArrowheads="1"/>
          </p:cNvSpPr>
          <p:nvPr/>
        </p:nvSpPr>
        <p:spPr bwMode="auto">
          <a:xfrm>
            <a:off x="1043608" y="1383159"/>
            <a:ext cx="37444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(1) </a:t>
            </a:r>
            <a:r>
              <a:rPr lang="ja-JP" altLang="en-US" sz="2400" dirty="0">
                <a:latin typeface="+mn-ea"/>
                <a:ea typeface="+mn-ea"/>
              </a:rPr>
              <a:t> 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2)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endParaRPr lang="en-US" altLang="ja-JP" sz="2400" dirty="0">
              <a:latin typeface="+mn-ea"/>
            </a:endParaRPr>
          </a:p>
        </p:txBody>
      </p:sp>
      <p:sp>
        <p:nvSpPr>
          <p:cNvPr id="14" name="テキスト ボックス 2"/>
          <p:cNvSpPr txBox="1">
            <a:spLocks noChangeArrowheads="1"/>
          </p:cNvSpPr>
          <p:nvPr/>
        </p:nvSpPr>
        <p:spPr bwMode="auto">
          <a:xfrm>
            <a:off x="1038964" y="4005064"/>
            <a:ext cx="41764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(2)  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endParaRPr lang="en-US" altLang="ja-JP" sz="2400" dirty="0">
              <a:latin typeface="+mn-ea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834664" y="1948770"/>
            <a:ext cx="88835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en-US" altLang="ja-JP" sz="20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0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2)</a:t>
            </a:r>
            <a:r>
              <a:rPr lang="en-US" altLang="ja-JP" sz="20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2)</a:t>
            </a:r>
            <a:r>
              <a:rPr lang="ja-JP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2)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endParaRPr lang="ja-JP" altLang="ja-JP" sz="20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834665" y="2524834"/>
            <a:ext cx="34099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en-US" altLang="ja-JP" sz="2000" b="1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0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en-US" altLang="ja-JP" sz="2000" b="1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0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b="1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ja-JP" altLang="ja-JP" sz="2000" b="1" kern="100" dirty="0" smtClean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0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ab</a:t>
            </a:r>
            <a:r>
              <a:rPr lang="ja-JP" altLang="ja-JP" sz="20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0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ja-JP" altLang="ja-JP" sz="20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0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en-US" altLang="ja-JP" sz="20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endParaRPr lang="ja-JP" altLang="ja-JP" sz="2000" b="1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888320" y="4725144"/>
            <a:ext cx="8436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en-US" altLang="ja-JP" sz="20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0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(2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0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000" kern="10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000" i="1" kern="10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</a:t>
            </a:r>
            <a:r>
              <a:rPr lang="ja-JP" altLang="ja-JP" sz="2000" kern="10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endParaRPr lang="ja-JP" altLang="ja-JP" sz="20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888320" y="5333146"/>
            <a:ext cx="40110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en-US" altLang="ja-JP" sz="2000" b="1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0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9</a:t>
            </a:r>
            <a:r>
              <a:rPr lang="en-US" altLang="ja-JP" sz="20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en-US" altLang="ja-JP" sz="2000" b="1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0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0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</a:t>
            </a:r>
            <a:r>
              <a:rPr lang="en-US" altLang="ja-JP" sz="2000" b="1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0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r>
              <a:rPr lang="en-US" altLang="ja-JP" sz="20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ab</a:t>
            </a:r>
            <a:r>
              <a:rPr lang="ja-JP" altLang="ja-JP" sz="20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12</a:t>
            </a:r>
            <a:r>
              <a:rPr lang="en-US" altLang="ja-JP" sz="20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bc</a:t>
            </a:r>
            <a:r>
              <a:rPr lang="ja-JP" altLang="ja-JP" sz="20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0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ca</a:t>
            </a:r>
            <a:r>
              <a:rPr lang="en-US" altLang="ja-JP" sz="20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endParaRPr lang="ja-JP" altLang="ja-JP" sz="2000" b="1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1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発展　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– 3</a:t>
            </a: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次式の乗法公式 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-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				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p.16)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61899"/>
            <a:ext cx="8496944" cy="166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68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/>
          <p:cNvSpPr/>
          <p:nvPr/>
        </p:nvSpPr>
        <p:spPr>
          <a:xfrm>
            <a:off x="251560" y="909152"/>
            <a:ext cx="720000" cy="46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51520" y="90872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問</a:t>
            </a:r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</a:t>
            </a:r>
            <a:endParaRPr kumimoji="1" lang="ja-JP" altLang="en-US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3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発展　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– 3</a:t>
            </a: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次式の乗法公式 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-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				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p.16)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2" name="テキスト ボックス 2"/>
          <p:cNvSpPr txBox="1">
            <a:spLocks noChangeArrowheads="1"/>
          </p:cNvSpPr>
          <p:nvPr/>
        </p:nvSpPr>
        <p:spPr bwMode="auto">
          <a:xfrm>
            <a:off x="1043608" y="918649"/>
            <a:ext cx="76328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+mn-ea"/>
                <a:ea typeface="+mn-ea"/>
              </a:rPr>
              <a:t>公式</a:t>
            </a:r>
            <a:r>
              <a:rPr lang="en-US" altLang="ja-JP" sz="2400" dirty="0">
                <a:latin typeface="+mn-ea"/>
                <a:ea typeface="+mn-ea"/>
              </a:rPr>
              <a:t>[1]</a:t>
            </a:r>
            <a:r>
              <a:rPr lang="ja-JP" altLang="en-US" sz="2400" dirty="0" err="1">
                <a:latin typeface="+mn-ea"/>
                <a:ea typeface="+mn-ea"/>
              </a:rPr>
              <a:t>，</a:t>
            </a:r>
            <a:r>
              <a:rPr lang="en-US" altLang="ja-JP" sz="2400" dirty="0">
                <a:latin typeface="+mn-ea"/>
                <a:ea typeface="+mn-ea"/>
              </a:rPr>
              <a:t>[2]</a:t>
            </a:r>
            <a:r>
              <a:rPr lang="ja-JP" altLang="en-US" sz="2400" dirty="0">
                <a:latin typeface="+mn-ea"/>
                <a:ea typeface="+mn-ea"/>
              </a:rPr>
              <a:t>が成り立つことを確かめよ。</a:t>
            </a:r>
            <a:endParaRPr lang="en-US" altLang="ja-JP" sz="2400" dirty="0">
              <a:latin typeface="+mn-ea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899592" y="1412776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2400" dirty="0">
                <a:latin typeface="+mn-ea"/>
              </a:rPr>
              <a:t>[1]</a:t>
            </a:r>
            <a:r>
              <a:rPr lang="en-US" altLang="ja-JP" sz="24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kern="1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ja-JP" altLang="ja-JP" sz="24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kern="1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en-US" altLang="ja-JP" sz="24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400" kern="1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endParaRPr lang="en-US" altLang="ja-JP" sz="24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971600" y="1868543"/>
            <a:ext cx="7489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en-US" altLang="ja-JP" sz="2400" kern="100" dirty="0">
              <a:solidFill>
                <a:srgbClr val="FF0000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971600" y="2336106"/>
            <a:ext cx="7489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ab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971600" y="2803669"/>
            <a:ext cx="7489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a</a:t>
            </a: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･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･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ab</a:t>
            </a: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･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b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b</a:t>
            </a: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･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b</a:t>
            </a: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･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ab</a:t>
            </a: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b</a:t>
            </a: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･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b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ja-JP" altLang="ja-JP" sz="2400" kern="100" baseline="30000" dirty="0">
              <a:solidFill>
                <a:srgbClr val="FF0000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971600" y="3271232"/>
            <a:ext cx="7489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ab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ab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endParaRPr lang="ja-JP" altLang="ja-JP" sz="2400" kern="100" dirty="0">
              <a:solidFill>
                <a:srgbClr val="FF0000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971600" y="3732897"/>
            <a:ext cx="7489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ab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endParaRPr lang="ja-JP" altLang="ja-JP" sz="2400" kern="100" dirty="0">
              <a:solidFill>
                <a:srgbClr val="FF0000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58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テキスト ボックス 2"/>
          <p:cNvSpPr txBox="1">
            <a:spLocks noChangeArrowheads="1"/>
          </p:cNvSpPr>
          <p:nvPr/>
        </p:nvSpPr>
        <p:spPr bwMode="auto">
          <a:xfrm>
            <a:off x="1052096" y="847052"/>
            <a:ext cx="7696368" cy="1118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ts val="4000"/>
              </a:lnSpc>
              <a:defRPr/>
            </a:pP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8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ja-JP" altLang="en-US" sz="2800" dirty="0">
                <a:latin typeface="+mn-ea"/>
                <a:ea typeface="+mn-ea"/>
              </a:rPr>
              <a:t>の項は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+mn-ea"/>
                <a:ea typeface="+mn-ea"/>
              </a:rPr>
              <a:t>と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</a:p>
          <a:p>
            <a:pPr eaLnBrk="1" hangingPunct="1">
              <a:lnSpc>
                <a:spcPts val="4000"/>
              </a:lnSpc>
              <a:defRPr/>
            </a:pP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lang="ja-JP" altLang="en-US" sz="2800" dirty="0">
                <a:latin typeface="+mn-ea"/>
              </a:rPr>
              <a:t>の項は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ja-JP" altLang="en-US" sz="2800" dirty="0">
                <a:latin typeface="+mn-ea"/>
              </a:rPr>
              <a:t>　</a:t>
            </a:r>
            <a:r>
              <a:rPr lang="en-US" altLang="ja-JP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en-US" altLang="ja-JP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b="1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b="1" dirty="0" err="1">
                <a:solidFill>
                  <a:srgbClr val="FF0000"/>
                </a:solidFill>
                <a:latin typeface="+mn-ea"/>
              </a:rPr>
              <a:t>，</a:t>
            </a:r>
            <a:r>
              <a:rPr lang="ja-JP" altLang="en-US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b="1" dirty="0" err="1">
                <a:solidFill>
                  <a:srgbClr val="FF0000"/>
                </a:solidFill>
                <a:latin typeface="+mn-ea"/>
              </a:rPr>
              <a:t>，</a:t>
            </a:r>
            <a:r>
              <a:rPr lang="ja-JP" altLang="en-US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lang="ja-JP" altLang="en-US" sz="2800" dirty="0">
                <a:latin typeface="+mn-ea"/>
                <a:ea typeface="+mn-ea"/>
              </a:rPr>
              <a:t>　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r>
              <a:rPr lang="ja-JP" altLang="en-US" sz="2800" dirty="0">
                <a:latin typeface="+mn-ea"/>
              </a:rPr>
              <a:t>である。</a:t>
            </a:r>
            <a:endParaRPr lang="ja-JP" altLang="en-US" sz="28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➊ 整式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</a:rPr>
              <a:t>– 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</a:rPr>
              <a:t>単項式と多項式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</a:rPr>
              <a:t>-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  <a:ea typeface="+mn-ea"/>
              </a:rPr>
              <a:t>			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p.8)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51600" y="909585"/>
            <a:ext cx="720000" cy="460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51520" y="90872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例２</a:t>
            </a:r>
          </a:p>
        </p:txBody>
      </p:sp>
      <p:sp>
        <p:nvSpPr>
          <p:cNvPr id="8" name="メモ 102"/>
          <p:cNvSpPr/>
          <p:nvPr/>
        </p:nvSpPr>
        <p:spPr>
          <a:xfrm>
            <a:off x="3927337" y="1432555"/>
            <a:ext cx="2974625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0094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899592" y="260648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2400" dirty="0">
                <a:latin typeface="+mn-ea"/>
              </a:rPr>
              <a:t>[2]</a:t>
            </a:r>
            <a:r>
              <a:rPr lang="en-US" altLang="ja-JP" sz="24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kern="1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ja-JP" altLang="ja-JP" sz="24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i="1" kern="1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en-US" altLang="ja-JP" sz="24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400" kern="1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endParaRPr lang="ja-JP" altLang="ja-JP" sz="24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971600" y="717984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ja-JP" altLang="ja-JP" sz="2400" kern="100" dirty="0">
              <a:solidFill>
                <a:srgbClr val="FF0000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971600" y="1175321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ab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971600" y="1641648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r>
              <a:rPr lang="ja-JP" altLang="en-US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･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r>
              <a:rPr lang="ja-JP" altLang="en-US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･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ab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en-US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r>
              <a:rPr lang="ja-JP" altLang="en-US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･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b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b</a:t>
            </a:r>
            <a:r>
              <a:rPr lang="ja-JP" altLang="en-US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･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b</a:t>
            </a:r>
            <a:r>
              <a:rPr lang="ja-JP" altLang="en-US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･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ab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en-US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b</a:t>
            </a:r>
            <a:r>
              <a:rPr lang="ja-JP" altLang="en-US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･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b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ja-JP" altLang="ja-JP" sz="2400" kern="100" baseline="300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971600" y="2103847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ab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ab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endParaRPr lang="ja-JP" altLang="ja-JP" sz="2400" kern="100" dirty="0">
              <a:solidFill>
                <a:srgbClr val="FF0000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971600" y="2565512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ab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endParaRPr lang="ja-JP" altLang="ja-JP" sz="2400" kern="100" baseline="300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20" name="図 1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088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2040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発展　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– 3</a:t>
            </a: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次式の乗法公式 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-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				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p.16)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51600" y="909585"/>
            <a:ext cx="720000" cy="460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1520" y="90872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例</a:t>
            </a:r>
            <a:r>
              <a:rPr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</a:t>
            </a:r>
            <a:endParaRPr kumimoji="1" lang="ja-JP" altLang="en-US" sz="24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5" name="テキスト ボックス 2"/>
          <p:cNvSpPr txBox="1">
            <a:spLocks noChangeArrowheads="1"/>
          </p:cNvSpPr>
          <p:nvPr/>
        </p:nvSpPr>
        <p:spPr bwMode="auto">
          <a:xfrm>
            <a:off x="1115616" y="908720"/>
            <a:ext cx="20882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  <a:cs typeface="Times New Roman" panose="02020603050405020304" pitchFamily="18" charset="0"/>
              </a:rPr>
              <a:t>(1)  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endParaRPr lang="en-US" altLang="ja-JP" sz="2400" dirty="0">
              <a:latin typeface="+mn-ea"/>
            </a:endParaRPr>
          </a:p>
        </p:txBody>
      </p:sp>
      <p:sp>
        <p:nvSpPr>
          <p:cNvPr id="20" name="テキスト ボックス 2"/>
          <p:cNvSpPr txBox="1">
            <a:spLocks noChangeArrowheads="1"/>
          </p:cNvSpPr>
          <p:nvPr/>
        </p:nvSpPr>
        <p:spPr bwMode="auto">
          <a:xfrm>
            <a:off x="2638801" y="1370385"/>
            <a:ext cx="36724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8</a:t>
            </a:r>
            <a:endParaRPr lang="en-US" altLang="ja-JP" sz="2400" dirty="0">
              <a:latin typeface="+mn-ea"/>
            </a:endParaRPr>
          </a:p>
        </p:txBody>
      </p:sp>
      <p:sp>
        <p:nvSpPr>
          <p:cNvPr id="21" name="テキスト ボックス 2"/>
          <p:cNvSpPr txBox="1">
            <a:spLocks noChangeArrowheads="1"/>
          </p:cNvSpPr>
          <p:nvPr/>
        </p:nvSpPr>
        <p:spPr bwMode="auto">
          <a:xfrm>
            <a:off x="1115616" y="2145630"/>
            <a:ext cx="23762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  <a:cs typeface="Times New Roman" panose="02020603050405020304" pitchFamily="18" charset="0"/>
              </a:rPr>
              <a:t>(2)  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(3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endParaRPr lang="en-US" altLang="ja-JP" sz="2400" dirty="0">
              <a:latin typeface="+mn-ea"/>
            </a:endParaRPr>
          </a:p>
        </p:txBody>
      </p:sp>
      <p:sp>
        <p:nvSpPr>
          <p:cNvPr id="22" name="テキスト ボックス 2"/>
          <p:cNvSpPr txBox="1">
            <a:spLocks noChangeArrowheads="1"/>
          </p:cNvSpPr>
          <p:nvPr/>
        </p:nvSpPr>
        <p:spPr bwMode="auto">
          <a:xfrm>
            <a:off x="2893782" y="2607295"/>
            <a:ext cx="4702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27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54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36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8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endParaRPr lang="en-US" altLang="ja-JP" sz="2400" dirty="0">
              <a:latin typeface="+mn-ea"/>
            </a:endParaRPr>
          </a:p>
        </p:txBody>
      </p:sp>
      <p:sp>
        <p:nvSpPr>
          <p:cNvPr id="11" name="テキスト ボックス 2"/>
          <p:cNvSpPr txBox="1">
            <a:spLocks noChangeArrowheads="1"/>
          </p:cNvSpPr>
          <p:nvPr/>
        </p:nvSpPr>
        <p:spPr bwMode="auto">
          <a:xfrm>
            <a:off x="2961447" y="914060"/>
            <a:ext cx="37444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･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･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･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･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endParaRPr lang="en-US" altLang="ja-JP" sz="2400" dirty="0">
              <a:latin typeface="+mn-ea"/>
            </a:endParaRPr>
          </a:p>
        </p:txBody>
      </p:sp>
      <p:sp>
        <p:nvSpPr>
          <p:cNvPr id="12" name="テキスト ボックス 2"/>
          <p:cNvSpPr txBox="1">
            <a:spLocks noChangeArrowheads="1"/>
          </p:cNvSpPr>
          <p:nvPr/>
        </p:nvSpPr>
        <p:spPr bwMode="auto">
          <a:xfrm>
            <a:off x="3203848" y="2144308"/>
            <a:ext cx="57251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(3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･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(3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･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･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･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endParaRPr lang="en-US" altLang="ja-JP" sz="2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338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11" grpId="0"/>
      <p:bldP spid="1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ＭＳ Ｐゴシック" panose="020B0600070205080204" pitchFamily="50" charset="-128"/>
                <a:cs typeface="+mn-cs"/>
              </a:rPr>
              <a:t>発展　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ＭＳ Ｐゴシック" panose="020B0600070205080204" pitchFamily="50" charset="-128"/>
                <a:cs typeface="+mn-cs"/>
              </a:rPr>
              <a:t>– 3</a:t>
            </a: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ＭＳ Ｐゴシック" panose="020B0600070205080204" pitchFamily="50" charset="-128"/>
                <a:cs typeface="+mn-cs"/>
              </a:rPr>
              <a:t>次式の乗法公式 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ＭＳ Ｐゴシック" panose="020B0600070205080204" pitchFamily="50" charset="-128"/>
                <a:cs typeface="+mn-cs"/>
              </a:rPr>
              <a:t>-</a:t>
            </a:r>
            <a:r>
              <a:rPr lang="en-US" altLang="ja-JP" sz="2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				</a:t>
            </a:r>
            <a:r>
              <a:rPr lang="ja-JP" altLang="en-US" sz="2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  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教科書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p.16)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テキスト ボックス 2"/>
          <p:cNvSpPr txBox="1">
            <a:spLocks noChangeArrowheads="1"/>
          </p:cNvSpPr>
          <p:nvPr/>
        </p:nvSpPr>
        <p:spPr bwMode="auto">
          <a:xfrm>
            <a:off x="1043608" y="918649"/>
            <a:ext cx="30243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+mn-ea"/>
                <a:ea typeface="+mn-ea"/>
              </a:rPr>
              <a:t>次の式を展開せよ。</a:t>
            </a:r>
            <a:endParaRPr lang="en-US" altLang="ja-JP" sz="2400" dirty="0">
              <a:latin typeface="+mn-ea"/>
            </a:endParaRPr>
          </a:p>
        </p:txBody>
      </p:sp>
      <p:sp>
        <p:nvSpPr>
          <p:cNvPr id="12" name="テキスト ボックス 2"/>
          <p:cNvSpPr txBox="1">
            <a:spLocks noChangeArrowheads="1"/>
          </p:cNvSpPr>
          <p:nvPr/>
        </p:nvSpPr>
        <p:spPr bwMode="auto">
          <a:xfrm>
            <a:off x="1116226" y="1461820"/>
            <a:ext cx="37444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(1) </a:t>
            </a:r>
            <a:r>
              <a:rPr lang="ja-JP" altLang="en-US" sz="2400" dirty="0">
                <a:latin typeface="+mn-ea"/>
                <a:ea typeface="+mn-ea"/>
              </a:rPr>
              <a:t> 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1)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endParaRPr lang="en-US" altLang="ja-JP" sz="2400" dirty="0">
              <a:latin typeface="+mn-ea"/>
            </a:endParaRPr>
          </a:p>
        </p:txBody>
      </p:sp>
      <p:sp>
        <p:nvSpPr>
          <p:cNvPr id="14" name="テキスト ボックス 2"/>
          <p:cNvSpPr txBox="1">
            <a:spLocks noChangeArrowheads="1"/>
          </p:cNvSpPr>
          <p:nvPr/>
        </p:nvSpPr>
        <p:spPr bwMode="auto">
          <a:xfrm>
            <a:off x="1116226" y="3728923"/>
            <a:ext cx="41764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(2)  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3)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endParaRPr lang="en-US" altLang="ja-JP" sz="2400" dirty="0">
              <a:latin typeface="+mn-ea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51560" y="909152"/>
            <a:ext cx="720000" cy="46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1520" y="90872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問</a:t>
            </a:r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２</a:t>
            </a:r>
            <a:endParaRPr kumimoji="1" lang="ja-JP" altLang="en-US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799537" y="1925340"/>
            <a:ext cx="48654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39750"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endParaRPr lang="ja-JP" altLang="ja-JP" sz="24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799537" y="2382238"/>
            <a:ext cx="3102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39750"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endParaRPr lang="ja-JP" altLang="ja-JP" sz="2400" b="1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799537" y="4190588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799537" y="4652253"/>
            <a:ext cx="37240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39750"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8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36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54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27</a:t>
            </a:r>
            <a:endParaRPr lang="ja-JP" altLang="ja-JP" sz="2400" b="1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69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2"/>
          <p:cNvSpPr txBox="1">
            <a:spLocks noChangeArrowheads="1"/>
          </p:cNvSpPr>
          <p:nvPr/>
        </p:nvSpPr>
        <p:spPr bwMode="auto">
          <a:xfrm>
            <a:off x="1124805" y="260648"/>
            <a:ext cx="37444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(3) </a:t>
            </a:r>
            <a:r>
              <a:rPr lang="ja-JP" altLang="en-US" sz="2400" dirty="0">
                <a:latin typeface="+mn-ea"/>
                <a:ea typeface="+mn-ea"/>
              </a:rPr>
              <a:t> 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(3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endParaRPr lang="en-US" altLang="ja-JP" sz="2400" dirty="0">
              <a:latin typeface="+mn-ea"/>
            </a:endParaRPr>
          </a:p>
        </p:txBody>
      </p:sp>
      <p:sp>
        <p:nvSpPr>
          <p:cNvPr id="16" name="テキスト ボックス 2"/>
          <p:cNvSpPr txBox="1">
            <a:spLocks noChangeArrowheads="1"/>
          </p:cNvSpPr>
          <p:nvPr/>
        </p:nvSpPr>
        <p:spPr bwMode="auto">
          <a:xfrm>
            <a:off x="1124805" y="2049545"/>
            <a:ext cx="41764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(4)  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endParaRPr lang="en-US" altLang="ja-JP" sz="2400" dirty="0">
              <a:latin typeface="+mn-ea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799367" y="722313"/>
            <a:ext cx="58047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39750"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(3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(3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endParaRPr lang="ja-JP" altLang="ja-JP" sz="24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99367" y="1183978"/>
            <a:ext cx="40302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39750"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27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en-US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27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9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xy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endParaRPr lang="ja-JP" altLang="ja-JP" sz="2400" b="1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799367" y="2511210"/>
            <a:ext cx="58047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39750"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endParaRPr lang="ja-JP" altLang="ja-JP" sz="24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799367" y="2972875"/>
            <a:ext cx="3874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39750"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12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xy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8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endParaRPr lang="ja-JP" altLang="ja-JP" sz="2400" b="1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19" name="図 1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088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500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発展　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– 3</a:t>
            </a: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次式の乗法公式 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-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				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p.16)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63855"/>
            <a:ext cx="8496944" cy="166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41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/>
          <p:cNvSpPr/>
          <p:nvPr/>
        </p:nvSpPr>
        <p:spPr>
          <a:xfrm>
            <a:off x="251560" y="909152"/>
            <a:ext cx="720000" cy="46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51520" y="90872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問</a:t>
            </a:r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３</a:t>
            </a:r>
            <a:endParaRPr kumimoji="1" lang="ja-JP" altLang="en-US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3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発展　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– 3</a:t>
            </a: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次式の乗法公式 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-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				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p.16)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2" name="テキスト ボックス 2"/>
          <p:cNvSpPr txBox="1">
            <a:spLocks noChangeArrowheads="1"/>
          </p:cNvSpPr>
          <p:nvPr/>
        </p:nvSpPr>
        <p:spPr bwMode="auto">
          <a:xfrm>
            <a:off x="1043608" y="918649"/>
            <a:ext cx="76328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+mn-ea"/>
                <a:ea typeface="+mn-ea"/>
              </a:rPr>
              <a:t>公式</a:t>
            </a:r>
            <a:r>
              <a:rPr lang="en-US" altLang="ja-JP" sz="2400" dirty="0">
                <a:latin typeface="+mn-ea"/>
                <a:ea typeface="+mn-ea"/>
              </a:rPr>
              <a:t>[3]</a:t>
            </a:r>
            <a:r>
              <a:rPr lang="ja-JP" altLang="en-US" sz="2400" dirty="0" err="1">
                <a:latin typeface="+mn-ea"/>
                <a:ea typeface="+mn-ea"/>
              </a:rPr>
              <a:t>，</a:t>
            </a:r>
            <a:r>
              <a:rPr lang="en-US" altLang="ja-JP" sz="2400" dirty="0">
                <a:latin typeface="+mn-ea"/>
                <a:ea typeface="+mn-ea"/>
              </a:rPr>
              <a:t>[4]</a:t>
            </a:r>
            <a:r>
              <a:rPr lang="ja-JP" altLang="en-US" sz="2400" dirty="0">
                <a:latin typeface="+mn-ea"/>
                <a:ea typeface="+mn-ea"/>
              </a:rPr>
              <a:t>が成り立つことを確かめよ。</a:t>
            </a:r>
            <a:endParaRPr lang="en-US" altLang="ja-JP" sz="2400" dirty="0">
              <a:latin typeface="+mn-ea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948556" y="1516040"/>
            <a:ext cx="78001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2400" dirty="0">
                <a:latin typeface="+mn-ea"/>
              </a:rPr>
              <a:t>[3]</a:t>
            </a:r>
            <a:r>
              <a:rPr lang="en-US" altLang="ja-JP" sz="24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kern="1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ja-JP" altLang="ja-JP" sz="24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kern="1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en-US" altLang="ja-JP" sz="24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)(</a:t>
            </a:r>
            <a:r>
              <a:rPr lang="en-US" altLang="ja-JP" sz="2400" i="1" kern="1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en-US" altLang="ja-JP" sz="2400" kern="1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i="1" kern="1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ab</a:t>
            </a:r>
            <a:r>
              <a:rPr lang="ja-JP" altLang="ja-JP" sz="24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kern="1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en-US" altLang="ja-JP" sz="2400" kern="1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endParaRPr lang="ja-JP" altLang="ja-JP" sz="24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971560" y="3449785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2400" dirty="0">
                <a:latin typeface="+mn-ea"/>
              </a:rPr>
              <a:t>[4]</a:t>
            </a:r>
            <a:r>
              <a:rPr lang="en-US" altLang="ja-JP" sz="24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kern="1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ja-JP" altLang="ja-JP" sz="24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i="1" kern="1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en-US" altLang="ja-JP" sz="24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)(</a:t>
            </a:r>
            <a:r>
              <a:rPr lang="en-US" altLang="ja-JP" sz="2400" i="1" kern="1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en-US" altLang="ja-JP" sz="2400" kern="1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kern="1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ab</a:t>
            </a:r>
            <a:r>
              <a:rPr lang="ja-JP" altLang="ja-JP" sz="24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kern="1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en-US" altLang="ja-JP" sz="2400" kern="1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endParaRPr lang="ja-JP" altLang="ja-JP" sz="24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-418918" y="4893321"/>
            <a:ext cx="30117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529715"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endParaRPr lang="ja-JP" altLang="ja-JP" sz="24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-390245" y="2896679"/>
            <a:ext cx="30117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529715"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endParaRPr lang="ja-JP" altLang="ja-JP" sz="24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115616" y="1972417"/>
            <a:ext cx="7633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r>
              <a:rPr lang="ja-JP" altLang="en-US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･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r>
              <a:rPr lang="ja-JP" altLang="en-US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･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en-US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ab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en-US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r>
              <a:rPr lang="ja-JP" altLang="en-US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･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b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b</a:t>
            </a:r>
            <a:r>
              <a:rPr lang="ja-JP" altLang="en-US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･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b</a:t>
            </a:r>
            <a:r>
              <a:rPr lang="ja-JP" altLang="en-US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･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en-US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ab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ja-JP" altLang="en-US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･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ja-JP" altLang="ja-JP" sz="24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115367" y="2480268"/>
            <a:ext cx="7633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ab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ab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endParaRPr lang="ja-JP" altLang="ja-JP" sz="24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115367" y="4407495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ab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ab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endParaRPr lang="ja-JP" altLang="ja-JP" sz="24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115367" y="3925697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r>
              <a:rPr lang="ja-JP" altLang="en-US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･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r>
              <a:rPr lang="ja-JP" altLang="en-US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･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ab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･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･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b</a:t>
            </a:r>
            <a:r>
              <a:rPr lang="ja-JP" altLang="en-US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･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ab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b</a:t>
            </a:r>
            <a:r>
              <a:rPr lang="ja-JP" altLang="en-US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･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ja-JP" altLang="ja-JP" sz="24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44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11" grpId="0"/>
      <p:bldP spid="14" grpId="0"/>
      <p:bldP spid="15" grpId="0"/>
      <p:bldP spid="16" grpId="0"/>
      <p:bldP spid="1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発展　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– 3</a:t>
            </a: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次式の乗法公式 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-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				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p.16)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51600" y="909585"/>
            <a:ext cx="720000" cy="460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1520" y="90872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例</a:t>
            </a:r>
            <a:r>
              <a:rPr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２</a:t>
            </a:r>
            <a:endParaRPr kumimoji="1" lang="ja-JP" altLang="en-US" sz="24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5" name="テキスト ボックス 2"/>
          <p:cNvSpPr txBox="1">
            <a:spLocks noChangeArrowheads="1"/>
          </p:cNvSpPr>
          <p:nvPr/>
        </p:nvSpPr>
        <p:spPr bwMode="auto">
          <a:xfrm>
            <a:off x="1115616" y="908720"/>
            <a:ext cx="36724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  <a:cs typeface="Times New Roman" panose="02020603050405020304" pitchFamily="18" charset="0"/>
              </a:rPr>
              <a:t>(1)  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endParaRPr lang="en-US" altLang="ja-JP" sz="2400" dirty="0">
              <a:latin typeface="+mn-ea"/>
            </a:endParaRPr>
          </a:p>
        </p:txBody>
      </p:sp>
      <p:sp>
        <p:nvSpPr>
          <p:cNvPr id="20" name="テキスト ボックス 2"/>
          <p:cNvSpPr txBox="1">
            <a:spLocks noChangeArrowheads="1"/>
          </p:cNvSpPr>
          <p:nvPr/>
        </p:nvSpPr>
        <p:spPr bwMode="auto">
          <a:xfrm>
            <a:off x="4139952" y="1370385"/>
            <a:ext cx="36724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8</a:t>
            </a:r>
            <a:endParaRPr lang="en-US" altLang="ja-JP" sz="2400" dirty="0">
              <a:latin typeface="+mn-ea"/>
            </a:endParaRPr>
          </a:p>
        </p:txBody>
      </p:sp>
      <p:sp>
        <p:nvSpPr>
          <p:cNvPr id="21" name="テキスト ボックス 2"/>
          <p:cNvSpPr txBox="1">
            <a:spLocks noChangeArrowheads="1"/>
          </p:cNvSpPr>
          <p:nvPr/>
        </p:nvSpPr>
        <p:spPr bwMode="auto">
          <a:xfrm>
            <a:off x="1115616" y="2062882"/>
            <a:ext cx="75608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  <a:cs typeface="Times New Roman" panose="02020603050405020304" pitchFamily="18" charset="0"/>
              </a:rPr>
              <a:t>(2)  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(3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)(9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6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endParaRPr lang="en-US" altLang="ja-JP" sz="2400" dirty="0">
              <a:latin typeface="+mn-ea"/>
            </a:endParaRPr>
          </a:p>
        </p:txBody>
      </p:sp>
      <p:sp>
        <p:nvSpPr>
          <p:cNvPr id="22" name="テキスト ボックス 2"/>
          <p:cNvSpPr txBox="1">
            <a:spLocks noChangeArrowheads="1"/>
          </p:cNvSpPr>
          <p:nvPr/>
        </p:nvSpPr>
        <p:spPr bwMode="auto">
          <a:xfrm>
            <a:off x="1331640" y="3007692"/>
            <a:ext cx="51845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(3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27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8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endParaRPr lang="en-US" altLang="ja-JP" sz="2400" dirty="0">
              <a:latin typeface="+mn-ea"/>
            </a:endParaRPr>
          </a:p>
        </p:txBody>
      </p:sp>
      <p:sp>
        <p:nvSpPr>
          <p:cNvPr id="11" name="テキスト ボックス 2"/>
          <p:cNvSpPr txBox="1">
            <a:spLocks noChangeArrowheads="1"/>
          </p:cNvSpPr>
          <p:nvPr/>
        </p:nvSpPr>
        <p:spPr bwMode="auto">
          <a:xfrm>
            <a:off x="1619672" y="2492896"/>
            <a:ext cx="47204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){(3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･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}</a:t>
            </a:r>
            <a:endParaRPr lang="en-US" altLang="ja-JP" sz="2400" dirty="0">
              <a:latin typeface="+mn-ea"/>
            </a:endParaRPr>
          </a:p>
        </p:txBody>
      </p:sp>
      <p:sp>
        <p:nvSpPr>
          <p:cNvPr id="12" name="テキスト ボックス 2"/>
          <p:cNvSpPr txBox="1">
            <a:spLocks noChangeArrowheads="1"/>
          </p:cNvSpPr>
          <p:nvPr/>
        </p:nvSpPr>
        <p:spPr bwMode="auto">
          <a:xfrm>
            <a:off x="4427984" y="914090"/>
            <a:ext cx="3240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･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endParaRPr lang="en-US" altLang="ja-JP" sz="2400" dirty="0">
              <a:latin typeface="+mn-ea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331640" y="2528118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7174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11" grpId="0"/>
      <p:bldP spid="1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ＭＳ Ｐゴシック" panose="020B0600070205080204" pitchFamily="50" charset="-128"/>
                <a:cs typeface="+mn-cs"/>
              </a:rPr>
              <a:t>発展　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ＭＳ Ｐゴシック" panose="020B0600070205080204" pitchFamily="50" charset="-128"/>
                <a:cs typeface="+mn-cs"/>
              </a:rPr>
              <a:t>– 3</a:t>
            </a: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ＭＳ Ｐゴシック" panose="020B0600070205080204" pitchFamily="50" charset="-128"/>
                <a:cs typeface="+mn-cs"/>
              </a:rPr>
              <a:t>次式の乗法公式 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ＭＳ Ｐゴシック" panose="020B0600070205080204" pitchFamily="50" charset="-128"/>
                <a:cs typeface="+mn-cs"/>
              </a:rPr>
              <a:t>-</a:t>
            </a:r>
            <a:r>
              <a:rPr lang="en-US" altLang="ja-JP" sz="2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				</a:t>
            </a:r>
            <a:r>
              <a:rPr lang="ja-JP" altLang="en-US" sz="2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  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教科書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p.16)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テキスト ボックス 2"/>
          <p:cNvSpPr txBox="1">
            <a:spLocks noChangeArrowheads="1"/>
          </p:cNvSpPr>
          <p:nvPr/>
        </p:nvSpPr>
        <p:spPr bwMode="auto">
          <a:xfrm>
            <a:off x="1043608" y="918649"/>
            <a:ext cx="30243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+mn-ea"/>
                <a:ea typeface="+mn-ea"/>
              </a:rPr>
              <a:t>次の式を展開せよ。</a:t>
            </a:r>
            <a:endParaRPr lang="en-US" altLang="ja-JP" sz="2400" dirty="0">
              <a:latin typeface="+mn-ea"/>
            </a:endParaRPr>
          </a:p>
        </p:txBody>
      </p:sp>
      <p:sp>
        <p:nvSpPr>
          <p:cNvPr id="12" name="テキスト ボックス 2"/>
          <p:cNvSpPr txBox="1">
            <a:spLocks noChangeArrowheads="1"/>
          </p:cNvSpPr>
          <p:nvPr/>
        </p:nvSpPr>
        <p:spPr bwMode="auto">
          <a:xfrm>
            <a:off x="1043608" y="1383159"/>
            <a:ext cx="37444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(1) </a:t>
            </a:r>
            <a:r>
              <a:rPr lang="ja-JP" altLang="en-US" sz="2400" dirty="0">
                <a:latin typeface="+mn-ea"/>
                <a:ea typeface="+mn-ea"/>
              </a:rPr>
              <a:t> 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5)(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5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25)</a:t>
            </a:r>
            <a:endParaRPr lang="en-US" altLang="ja-JP" sz="2400" dirty="0">
              <a:latin typeface="+mn-ea"/>
            </a:endParaRPr>
          </a:p>
        </p:txBody>
      </p:sp>
      <p:sp>
        <p:nvSpPr>
          <p:cNvPr id="14" name="テキスト ボックス 2"/>
          <p:cNvSpPr txBox="1">
            <a:spLocks noChangeArrowheads="1"/>
          </p:cNvSpPr>
          <p:nvPr/>
        </p:nvSpPr>
        <p:spPr bwMode="auto">
          <a:xfrm>
            <a:off x="1043608" y="3659286"/>
            <a:ext cx="43204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(2)  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(4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)(16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9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endParaRPr lang="en-US" altLang="ja-JP" sz="2400" dirty="0">
              <a:latin typeface="+mn-ea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51560" y="909152"/>
            <a:ext cx="720000" cy="46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1520" y="90872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問</a:t>
            </a:r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４</a:t>
            </a:r>
            <a:endParaRPr kumimoji="1" lang="ja-JP" altLang="en-US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685171" y="1916832"/>
            <a:ext cx="41748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8480"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5)(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endParaRPr lang="ja-JP" altLang="ja-JP" sz="24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682346" y="2492896"/>
            <a:ext cx="1868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8480"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682346" y="2996952"/>
            <a:ext cx="2097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8480"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125</a:t>
            </a:r>
            <a:endParaRPr lang="ja-JP" altLang="ja-JP" sz="2400" b="1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82346" y="4263479"/>
            <a:ext cx="55675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39750"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(4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){(4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y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(3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y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}</a:t>
            </a:r>
            <a:endParaRPr lang="ja-JP" altLang="ja-JP" sz="24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73607" y="4869160"/>
            <a:ext cx="2746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39750"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(4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(3</a:t>
            </a:r>
            <a:r>
              <a:rPr lang="en-US" altLang="ja-JP" sz="2400" i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en-US" altLang="ja-JP" sz="2400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400" kern="100" baseline="300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endParaRPr lang="ja-JP" altLang="ja-JP" sz="24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60136" y="5445224"/>
            <a:ext cx="2584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39750" algn="just">
              <a:spcAft>
                <a:spcPts val="0"/>
              </a:spcAft>
            </a:pPr>
            <a:r>
              <a:rPr lang="ja-JP" altLang="en-US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ja-JP" altLang="ja-JP" sz="2400" kern="100" dirty="0" smtClean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64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ja-JP" sz="2400" b="1" kern="100" dirty="0" smtClean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b="1" kern="100" dirty="0" smtClean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27</a:t>
            </a:r>
            <a:r>
              <a:rPr lang="en-US" altLang="ja-JP" sz="2400" b="1" i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en-US" altLang="ja-JP" sz="2400" b="1" kern="100" baseline="300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endParaRPr lang="ja-JP" altLang="ja-JP" sz="2400" b="1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90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➌ 因数分解　　　　　　　　　　　　　　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		  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p.17)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21" name="テキスト ボックス 2"/>
          <p:cNvSpPr txBox="1">
            <a:spLocks noChangeArrowheads="1"/>
          </p:cNvSpPr>
          <p:nvPr/>
        </p:nvSpPr>
        <p:spPr bwMode="auto">
          <a:xfrm>
            <a:off x="395288" y="918649"/>
            <a:ext cx="5400848" cy="1887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ts val="3500"/>
              </a:lnSpc>
              <a:defRPr/>
            </a:pP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en-US" altLang="ja-JP" sz="24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1)(</a:t>
            </a:r>
            <a:r>
              <a:rPr lang="en-US" altLang="ja-JP" sz="24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2)</a:t>
            </a:r>
            <a:r>
              <a:rPr lang="ja-JP" altLang="en-US" sz="2400" dirty="0">
                <a:latin typeface="+mn-ea"/>
                <a:ea typeface="+mn-ea"/>
              </a:rPr>
              <a:t>を展開すると，</a:t>
            </a:r>
            <a:r>
              <a:rPr lang="en-US" altLang="ja-JP" sz="24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en-US" altLang="ja-JP" sz="24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+mn-ea"/>
                <a:ea typeface="+mn-ea"/>
              </a:rPr>
              <a:t>　になる。</a:t>
            </a:r>
          </a:p>
          <a:p>
            <a:pPr eaLnBrk="1" hangingPunct="1">
              <a:lnSpc>
                <a:spcPts val="3500"/>
              </a:lnSpc>
              <a:defRPr/>
            </a:pPr>
            <a:r>
              <a:rPr lang="ja-JP" altLang="en-US" sz="2400" dirty="0">
                <a:latin typeface="+mn-ea"/>
                <a:ea typeface="+mn-ea"/>
              </a:rPr>
              <a:t>逆に，</a:t>
            </a:r>
            <a:r>
              <a:rPr lang="en-US" altLang="ja-JP" sz="24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en-US" altLang="ja-JP" sz="24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+mn-ea"/>
                <a:ea typeface="+mn-ea"/>
              </a:rPr>
              <a:t>を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en-US" altLang="ja-JP" sz="24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1)(</a:t>
            </a:r>
            <a:r>
              <a:rPr lang="en-US" altLang="ja-JP" sz="24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2)</a:t>
            </a:r>
            <a:r>
              <a:rPr lang="ja-JP" altLang="en-US" sz="2400" dirty="0" err="1">
                <a:latin typeface="+mn-ea"/>
                <a:ea typeface="+mn-ea"/>
              </a:rPr>
              <a:t>のような</a:t>
            </a:r>
            <a:r>
              <a:rPr lang="ja-JP" altLang="en-US" sz="2400" dirty="0">
                <a:latin typeface="+mn-ea"/>
                <a:ea typeface="+mn-ea"/>
              </a:rPr>
              <a:t>積の形にすることを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ja-JP" altLang="en-US" sz="2400" dirty="0">
                <a:latin typeface="+mn-ea"/>
                <a:ea typeface="+mn-ea"/>
              </a:rPr>
              <a:t>　</a:t>
            </a:r>
            <a:r>
              <a:rPr lang="ja-JP" altLang="en-US" sz="2400" b="1" dirty="0">
                <a:solidFill>
                  <a:srgbClr val="FF0000"/>
                </a:solidFill>
                <a:latin typeface="+mn-ea"/>
                <a:ea typeface="+mn-ea"/>
              </a:rPr>
              <a:t>因数分解</a:t>
            </a:r>
            <a:r>
              <a:rPr lang="ja-JP" altLang="en-US" sz="2400" dirty="0">
                <a:latin typeface="+mn-ea"/>
                <a:ea typeface="+mn-ea"/>
              </a:rPr>
              <a:t>　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r>
              <a:rPr lang="ja-JP" altLang="en-US" sz="2400" dirty="0">
                <a:latin typeface="+mn-ea"/>
                <a:ea typeface="+mn-ea"/>
              </a:rPr>
              <a:t>と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713" y="908050"/>
            <a:ext cx="2880000" cy="1412439"/>
          </a:xfrm>
          <a:prstGeom prst="rect">
            <a:avLst/>
          </a:prstGeom>
        </p:spPr>
      </p:pic>
      <p:sp>
        <p:nvSpPr>
          <p:cNvPr id="23" name="テキスト ボックス 2"/>
          <p:cNvSpPr txBox="1">
            <a:spLocks noChangeArrowheads="1"/>
          </p:cNvSpPr>
          <p:nvPr/>
        </p:nvSpPr>
        <p:spPr bwMode="auto">
          <a:xfrm>
            <a:off x="395287" y="2708920"/>
            <a:ext cx="8353425" cy="143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ts val="3500"/>
              </a:lnSpc>
              <a:defRPr/>
            </a:pPr>
            <a:r>
              <a:rPr lang="ja-JP" altLang="en-US" sz="2400" dirty="0">
                <a:latin typeface="+mn-ea"/>
              </a:rPr>
              <a:t>いい，</a:t>
            </a:r>
            <a:r>
              <a:rPr lang="en-US" altLang="ja-JP" sz="24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ja-JP" altLang="en-US" sz="2400" dirty="0">
                <a:latin typeface="+mn-ea"/>
              </a:rPr>
              <a:t>や </a:t>
            </a:r>
            <a:r>
              <a:rPr lang="en-US" altLang="ja-JP" sz="24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+mn-ea"/>
              </a:rPr>
              <a:t>を </a:t>
            </a:r>
            <a:r>
              <a:rPr lang="en-US" altLang="ja-JP" sz="24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en-US" altLang="ja-JP" sz="24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+mn-ea"/>
              </a:rPr>
              <a:t>の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ja-JP" altLang="en-US" sz="2400" dirty="0">
                <a:latin typeface="+mn-ea"/>
              </a:rPr>
              <a:t>　</a:t>
            </a:r>
            <a:r>
              <a:rPr lang="ja-JP" altLang="en-US" sz="2400" b="1" dirty="0">
                <a:solidFill>
                  <a:srgbClr val="FF0000"/>
                </a:solidFill>
                <a:latin typeface="+mn-ea"/>
              </a:rPr>
              <a:t>因数</a:t>
            </a:r>
            <a:r>
              <a:rPr lang="ja-JP" altLang="en-US" sz="2400" dirty="0">
                <a:latin typeface="+mn-ea"/>
              </a:rPr>
              <a:t>　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r>
              <a:rPr lang="ja-JP" altLang="en-US" sz="2400" dirty="0">
                <a:latin typeface="+mn-ea"/>
              </a:rPr>
              <a:t>という。</a:t>
            </a:r>
          </a:p>
          <a:p>
            <a:pPr eaLnBrk="1" hangingPunct="1">
              <a:lnSpc>
                <a:spcPts val="3500"/>
              </a:lnSpc>
              <a:defRPr/>
            </a:pPr>
            <a:r>
              <a:rPr lang="ja-JP" altLang="en-US" sz="2400" dirty="0">
                <a:latin typeface="+mn-ea"/>
              </a:rPr>
              <a:t>因数分解とは，与えられた整式を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ja-JP" altLang="en-US" sz="2400" dirty="0">
                <a:latin typeface="+mn-ea"/>
              </a:rPr>
              <a:t>次以上の整式の積の形に表すことである。</a:t>
            </a:r>
          </a:p>
        </p:txBody>
      </p:sp>
      <p:sp>
        <p:nvSpPr>
          <p:cNvPr id="24" name="メモ 102"/>
          <p:cNvSpPr/>
          <p:nvPr/>
        </p:nvSpPr>
        <p:spPr>
          <a:xfrm>
            <a:off x="3005408" y="2291277"/>
            <a:ext cx="1891907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25" name="メモ 102"/>
          <p:cNvSpPr/>
          <p:nvPr/>
        </p:nvSpPr>
        <p:spPr>
          <a:xfrm>
            <a:off x="4808192" y="2757348"/>
            <a:ext cx="1284877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8401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➌ 因数分解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– 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共通因数のくくり出し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 -		  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p.17)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56610" y="3094180"/>
            <a:ext cx="720000" cy="460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89613" y="3093748"/>
            <a:ext cx="853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例</a:t>
            </a:r>
            <a:r>
              <a:rPr kumimoji="1" lang="en-US" altLang="ja-JP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15</a:t>
            </a:r>
            <a:endParaRPr kumimoji="1" lang="ja-JP" altLang="en-US" sz="24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0" name="テキスト ボックス 2"/>
          <p:cNvSpPr txBox="1">
            <a:spLocks noChangeArrowheads="1"/>
          </p:cNvSpPr>
          <p:nvPr/>
        </p:nvSpPr>
        <p:spPr bwMode="auto">
          <a:xfrm>
            <a:off x="1134118" y="3827672"/>
            <a:ext cx="23577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dirty="0">
                <a:latin typeface="+mn-ea"/>
                <a:ea typeface="+mn-ea"/>
              </a:rPr>
              <a:t>(2) </a:t>
            </a:r>
            <a:r>
              <a:rPr lang="ja-JP" altLang="en-US" sz="2800" dirty="0">
                <a:latin typeface="+mn-ea"/>
                <a:ea typeface="+mn-ea"/>
              </a:rPr>
              <a:t> 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endParaRPr lang="en-US" altLang="ja-JP" sz="2800" dirty="0">
              <a:latin typeface="+mn-ea"/>
            </a:endParaRPr>
          </a:p>
        </p:txBody>
      </p:sp>
      <p:sp>
        <p:nvSpPr>
          <p:cNvPr id="30" name="テキスト ボックス 2"/>
          <p:cNvSpPr txBox="1">
            <a:spLocks noChangeArrowheads="1"/>
          </p:cNvSpPr>
          <p:nvPr/>
        </p:nvSpPr>
        <p:spPr bwMode="auto">
          <a:xfrm>
            <a:off x="2790302" y="4397714"/>
            <a:ext cx="39419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(2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1)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altLang="ja-JP" sz="2800" dirty="0">
              <a:latin typeface="+mn-ea"/>
            </a:endParaRPr>
          </a:p>
        </p:txBody>
      </p:sp>
      <p:sp>
        <p:nvSpPr>
          <p:cNvPr id="31" name="テキスト ボックス 2"/>
          <p:cNvSpPr txBox="1">
            <a:spLocks noChangeArrowheads="1"/>
          </p:cNvSpPr>
          <p:nvPr/>
        </p:nvSpPr>
        <p:spPr bwMode="auto">
          <a:xfrm>
            <a:off x="1134118" y="5200494"/>
            <a:ext cx="27723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dirty="0">
                <a:latin typeface="+mn-ea"/>
                <a:ea typeface="+mn-ea"/>
              </a:rPr>
              <a:t>(3) </a:t>
            </a:r>
            <a:r>
              <a:rPr lang="ja-JP" altLang="en-US" sz="2800" dirty="0">
                <a:latin typeface="+mn-ea"/>
                <a:ea typeface="+mn-ea"/>
              </a:rPr>
              <a:t> 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6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endParaRPr lang="en-US" altLang="ja-JP" sz="2800" dirty="0">
              <a:latin typeface="+mn-ea"/>
            </a:endParaRPr>
          </a:p>
        </p:txBody>
      </p:sp>
      <p:sp>
        <p:nvSpPr>
          <p:cNvPr id="19" name="テキスト ボックス 2"/>
          <p:cNvSpPr txBox="1">
            <a:spLocks noChangeArrowheads="1"/>
          </p:cNvSpPr>
          <p:nvPr/>
        </p:nvSpPr>
        <p:spPr bwMode="auto">
          <a:xfrm>
            <a:off x="1134118" y="3093748"/>
            <a:ext cx="76143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dirty="0">
                <a:latin typeface="+mn-ea"/>
                <a:ea typeface="+mn-ea"/>
              </a:rPr>
              <a:t>(1) </a:t>
            </a:r>
            <a:r>
              <a:rPr lang="ja-JP" altLang="en-US" sz="2800" dirty="0">
                <a:latin typeface="+mn-ea"/>
                <a:ea typeface="+mn-ea"/>
              </a:rPr>
              <a:t> 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endParaRPr lang="en-US" altLang="ja-JP" sz="2800" dirty="0">
              <a:latin typeface="+mn-ea"/>
            </a:endParaRPr>
          </a:p>
        </p:txBody>
      </p:sp>
      <p:sp>
        <p:nvSpPr>
          <p:cNvPr id="32" name="テキスト ボックス 2"/>
          <p:cNvSpPr txBox="1">
            <a:spLocks noChangeArrowheads="1"/>
          </p:cNvSpPr>
          <p:nvPr/>
        </p:nvSpPr>
        <p:spPr bwMode="auto">
          <a:xfrm>
            <a:off x="3347864" y="5748502"/>
            <a:ext cx="39419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(2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endParaRPr lang="en-US" altLang="ja-JP" sz="2800" dirty="0">
              <a:latin typeface="+mn-ea"/>
            </a:endParaRPr>
          </a:p>
        </p:txBody>
      </p:sp>
      <p:sp>
        <p:nvSpPr>
          <p:cNvPr id="21" name="テキスト ボックス 2"/>
          <p:cNvSpPr txBox="1">
            <a:spLocks noChangeArrowheads="1"/>
          </p:cNvSpPr>
          <p:nvPr/>
        </p:nvSpPr>
        <p:spPr bwMode="auto">
          <a:xfrm>
            <a:off x="3906426" y="3068960"/>
            <a:ext cx="20697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endParaRPr lang="en-US" altLang="ja-JP" sz="2800" dirty="0">
              <a:latin typeface="+mn-ea"/>
            </a:endParaRPr>
          </a:p>
        </p:txBody>
      </p:sp>
      <p:sp>
        <p:nvSpPr>
          <p:cNvPr id="23" name="テキスト ボックス 2"/>
          <p:cNvSpPr txBox="1">
            <a:spLocks noChangeArrowheads="1"/>
          </p:cNvSpPr>
          <p:nvPr/>
        </p:nvSpPr>
        <p:spPr bwMode="auto">
          <a:xfrm>
            <a:off x="3152326" y="3827672"/>
            <a:ext cx="39419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･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･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altLang="ja-JP" sz="2800" dirty="0">
              <a:latin typeface="+mn-ea"/>
            </a:endParaRPr>
          </a:p>
        </p:txBody>
      </p:sp>
      <p:sp>
        <p:nvSpPr>
          <p:cNvPr id="24" name="テキスト ボックス 2"/>
          <p:cNvSpPr txBox="1">
            <a:spLocks noChangeArrowheads="1"/>
          </p:cNvSpPr>
          <p:nvPr/>
        </p:nvSpPr>
        <p:spPr bwMode="auto">
          <a:xfrm>
            <a:off x="3707904" y="5212888"/>
            <a:ext cx="27723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･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･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altLang="ja-JP" sz="2800" dirty="0">
              <a:latin typeface="+mn-ea"/>
            </a:endParaRPr>
          </a:p>
        </p:txBody>
      </p:sp>
      <p:sp>
        <p:nvSpPr>
          <p:cNvPr id="13" name="テキスト ボックス 2"/>
          <p:cNvSpPr txBox="1">
            <a:spLocks noChangeArrowheads="1"/>
          </p:cNvSpPr>
          <p:nvPr/>
        </p:nvSpPr>
        <p:spPr bwMode="auto">
          <a:xfrm>
            <a:off x="395288" y="908050"/>
            <a:ext cx="835317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>
                <a:latin typeface="+mn-ea"/>
                <a:ea typeface="+mn-ea"/>
              </a:rPr>
              <a:t>整式の各項に共通な因数があるとき，分配法則を用いて，整式を因数分解することができる。</a:t>
            </a:r>
          </a:p>
        </p:txBody>
      </p:sp>
      <p:sp>
        <p:nvSpPr>
          <p:cNvPr id="14" name="テキスト ボックス 2"/>
          <p:cNvSpPr txBox="1">
            <a:spLocks noChangeArrowheads="1"/>
          </p:cNvSpPr>
          <p:nvPr/>
        </p:nvSpPr>
        <p:spPr bwMode="auto">
          <a:xfrm>
            <a:off x="1042988" y="1846613"/>
            <a:ext cx="770547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AB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8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AC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8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en-US" altLang="ja-JP" sz="28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B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8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C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</a:p>
          <a:p>
            <a:pPr eaLnBrk="1" hangingPunct="1">
              <a:defRPr/>
            </a:pPr>
            <a:r>
              <a:rPr lang="en-US" altLang="ja-JP" sz="28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AC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8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BC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en-US" altLang="ja-JP" sz="28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8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B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r>
              <a:rPr lang="en-US" altLang="ja-JP" sz="28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C</a:t>
            </a:r>
            <a:endParaRPr lang="ja-JP" altLang="en-US" sz="2800" i="1" dirty="0"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42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21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テキスト ボックス 2"/>
          <p:cNvSpPr txBox="1">
            <a:spLocks noChangeArrowheads="1"/>
          </p:cNvSpPr>
          <p:nvPr/>
        </p:nvSpPr>
        <p:spPr bwMode="auto">
          <a:xfrm>
            <a:off x="1042988" y="908720"/>
            <a:ext cx="74894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5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800" dirty="0">
                <a:latin typeface="+mn-ea"/>
                <a:ea typeface="+mn-ea"/>
              </a:rPr>
              <a:t>の項をすべて答えよ。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251560" y="909152"/>
            <a:ext cx="720000" cy="46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51520" y="90872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問２</a:t>
            </a:r>
          </a:p>
        </p:txBody>
      </p:sp>
      <p:sp>
        <p:nvSpPr>
          <p:cNvPr id="13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➊ 整式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</a:rPr>
              <a:t>– 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</a:rPr>
              <a:t>単項式と多項式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</a:rPr>
              <a:t>-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　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			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p.8)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1042988" y="1772816"/>
            <a:ext cx="74894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marL="386715" indent="-26670" algn="just">
              <a:spcAft>
                <a:spcPts val="0"/>
              </a:spcAft>
            </a:pPr>
            <a:r>
              <a:rPr lang="en-US" altLang="ja-JP" sz="28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8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800" b="1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ja-JP" sz="2800" kern="100" dirty="0" err="1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，</a:t>
            </a:r>
            <a:r>
              <a:rPr lang="ja-JP" altLang="en-US" sz="28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800" b="1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800" kern="100" dirty="0" err="1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ja-JP" sz="28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r>
              <a:rPr lang="en-US" altLang="ja-JP" sz="28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800" kern="100" dirty="0" err="1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，</a:t>
            </a:r>
            <a:r>
              <a:rPr lang="ja-JP" altLang="ja-JP" sz="28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endParaRPr lang="ja-JP" altLang="ja-JP" sz="2800" b="1" kern="1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55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➌ 因数分解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– </a:t>
            </a:r>
            <a:r>
              <a:rPr lang="ja-JP" altLang="en-US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共通因数のくくり出し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-		      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教科書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p.17)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テキスト ボックス 2"/>
          <p:cNvSpPr txBox="1">
            <a:spLocks noChangeArrowheads="1"/>
          </p:cNvSpPr>
          <p:nvPr/>
        </p:nvSpPr>
        <p:spPr bwMode="auto">
          <a:xfrm>
            <a:off x="1043608" y="918649"/>
            <a:ext cx="34563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+mn-ea"/>
                <a:ea typeface="+mn-ea"/>
              </a:rPr>
              <a:t>次の式を因数分解せよ。</a:t>
            </a:r>
            <a:endParaRPr lang="en-US" altLang="ja-JP" sz="2400" dirty="0">
              <a:latin typeface="+mn-ea"/>
            </a:endParaRPr>
          </a:p>
        </p:txBody>
      </p:sp>
      <p:sp>
        <p:nvSpPr>
          <p:cNvPr id="12" name="テキスト ボックス 2"/>
          <p:cNvSpPr txBox="1">
            <a:spLocks noChangeArrowheads="1"/>
          </p:cNvSpPr>
          <p:nvPr/>
        </p:nvSpPr>
        <p:spPr bwMode="auto">
          <a:xfrm>
            <a:off x="1043608" y="1383159"/>
            <a:ext cx="37444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(1) </a:t>
            </a:r>
            <a:r>
              <a:rPr lang="ja-JP" altLang="en-US" sz="2400" dirty="0">
                <a:latin typeface="+mn-ea"/>
                <a:ea typeface="+mn-ea"/>
              </a:rPr>
              <a:t> </a:t>
            </a:r>
            <a:r>
              <a:rPr lang="en-US" altLang="ja-JP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xz</a:t>
            </a:r>
            <a:endParaRPr lang="en-US" altLang="ja-JP" sz="2400" dirty="0">
              <a:latin typeface="+mn-ea"/>
            </a:endParaRPr>
          </a:p>
        </p:txBody>
      </p:sp>
      <p:sp>
        <p:nvSpPr>
          <p:cNvPr id="14" name="テキスト ボックス 2"/>
          <p:cNvSpPr txBox="1">
            <a:spLocks noChangeArrowheads="1"/>
          </p:cNvSpPr>
          <p:nvPr/>
        </p:nvSpPr>
        <p:spPr bwMode="auto">
          <a:xfrm>
            <a:off x="1038964" y="2535833"/>
            <a:ext cx="41764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(2)  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ja-JP" sz="2400" dirty="0">
              <a:latin typeface="+mn-ea"/>
            </a:endParaRPr>
          </a:p>
        </p:txBody>
      </p:sp>
      <p:sp>
        <p:nvSpPr>
          <p:cNvPr id="15" name="テキスト ボックス 2"/>
          <p:cNvSpPr txBox="1">
            <a:spLocks noChangeArrowheads="1"/>
          </p:cNvSpPr>
          <p:nvPr/>
        </p:nvSpPr>
        <p:spPr bwMode="auto">
          <a:xfrm>
            <a:off x="1043608" y="3759423"/>
            <a:ext cx="37444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(3) </a:t>
            </a:r>
            <a:r>
              <a:rPr lang="ja-JP" altLang="en-US" sz="2400" dirty="0">
                <a:latin typeface="+mn-ea"/>
                <a:ea typeface="+mn-ea"/>
              </a:rPr>
              <a:t> </a:t>
            </a:r>
            <a:r>
              <a:rPr lang="en-US" altLang="ja-JP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acd</a:t>
            </a:r>
            <a:endParaRPr lang="en-US" altLang="ja-JP" sz="2400" dirty="0">
              <a:latin typeface="+mn-ea"/>
            </a:endParaRPr>
          </a:p>
        </p:txBody>
      </p:sp>
      <p:sp>
        <p:nvSpPr>
          <p:cNvPr id="16" name="テキスト ボックス 2"/>
          <p:cNvSpPr txBox="1">
            <a:spLocks noChangeArrowheads="1"/>
          </p:cNvSpPr>
          <p:nvPr/>
        </p:nvSpPr>
        <p:spPr bwMode="auto">
          <a:xfrm>
            <a:off x="1115616" y="5013176"/>
            <a:ext cx="41764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(4)  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18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endParaRPr lang="en-US" altLang="ja-JP" sz="2400" dirty="0">
              <a:latin typeface="+mn-ea"/>
            </a:endParaRPr>
          </a:p>
        </p:txBody>
      </p:sp>
      <p:grpSp>
        <p:nvGrpSpPr>
          <p:cNvPr id="17" name="グループ化 16"/>
          <p:cNvGrpSpPr/>
          <p:nvPr/>
        </p:nvGrpSpPr>
        <p:grpSpPr>
          <a:xfrm>
            <a:off x="179512" y="908720"/>
            <a:ext cx="859452" cy="461665"/>
            <a:chOff x="314821" y="948089"/>
            <a:chExt cx="859452" cy="461665"/>
          </a:xfrm>
        </p:grpSpPr>
        <p:sp>
          <p:nvSpPr>
            <p:cNvPr id="18" name="正方形/長方形 17"/>
            <p:cNvSpPr/>
            <p:nvPr/>
          </p:nvSpPr>
          <p:spPr>
            <a:xfrm>
              <a:off x="384547" y="948521"/>
              <a:ext cx="720000" cy="460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314821" y="948089"/>
              <a:ext cx="859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</a:t>
              </a:r>
              <a:r>
                <a:rPr kumimoji="1" lang="en-US" altLang="ja-JP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17</a:t>
              </a:r>
              <a:endPara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sp>
        <p:nvSpPr>
          <p:cNvPr id="2" name="正方形/長方形 1"/>
          <p:cNvSpPr/>
          <p:nvPr/>
        </p:nvSpPr>
        <p:spPr>
          <a:xfrm>
            <a:off x="1259632" y="1945761"/>
            <a:ext cx="15231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sz="2400" kern="100" dirty="0">
                <a:solidFill>
                  <a:srgbClr val="FF0000"/>
                </a:solidFill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x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y</a:t>
            </a:r>
            <a:r>
              <a:rPr lang="ja-JP" altLang="ja-JP" sz="2400" b="1" kern="100" dirty="0">
                <a:solidFill>
                  <a:srgbClr val="FF0000"/>
                </a:solidFill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z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254823" y="3253682"/>
            <a:ext cx="1835759" cy="3338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(3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endParaRPr lang="ja-JP" altLang="ja-JP" sz="2400" b="1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257228" y="4437112"/>
            <a:ext cx="3829895" cy="3338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ac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ac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d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ac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d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endParaRPr lang="ja-JP" altLang="ja-JP" sz="2400" b="1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259632" y="5733256"/>
            <a:ext cx="4823756" cy="3338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xy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xy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xy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(2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endParaRPr lang="ja-JP" altLang="ja-JP" sz="2400" b="1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24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テキスト ボックス 2"/>
          <p:cNvSpPr txBox="1">
            <a:spLocks noChangeArrowheads="1"/>
          </p:cNvSpPr>
          <p:nvPr/>
        </p:nvSpPr>
        <p:spPr bwMode="auto">
          <a:xfrm>
            <a:off x="1134118" y="4754684"/>
            <a:ext cx="44459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dirty="0">
                <a:latin typeface="+mn-ea"/>
                <a:ea typeface="+mn-ea"/>
              </a:rPr>
              <a:t>(3) </a:t>
            </a:r>
            <a:r>
              <a:rPr lang="ja-JP" altLang="en-US" sz="2800" dirty="0">
                <a:latin typeface="+mn-ea"/>
                <a:ea typeface="+mn-ea"/>
              </a:rPr>
              <a:t> 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16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(4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endParaRPr lang="en-US" altLang="ja-JP" sz="2800" dirty="0">
              <a:latin typeface="+mn-ea"/>
            </a:endParaRPr>
          </a:p>
        </p:txBody>
      </p:sp>
      <p:sp>
        <p:nvSpPr>
          <p:cNvPr id="20" name="テキスト ボックス 2"/>
          <p:cNvSpPr txBox="1">
            <a:spLocks noChangeArrowheads="1"/>
          </p:cNvSpPr>
          <p:nvPr/>
        </p:nvSpPr>
        <p:spPr bwMode="auto">
          <a:xfrm>
            <a:off x="1134118" y="3980753"/>
            <a:ext cx="48060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dirty="0">
                <a:latin typeface="+mn-ea"/>
                <a:ea typeface="+mn-ea"/>
              </a:rPr>
              <a:t>(2)  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endParaRPr lang="en-US" altLang="ja-JP" sz="2800" dirty="0">
              <a:latin typeface="+mn-ea"/>
            </a:endParaRPr>
          </a:p>
        </p:txBody>
      </p:sp>
      <p:sp>
        <p:nvSpPr>
          <p:cNvPr id="19" name="テキスト ボックス 2"/>
          <p:cNvSpPr txBox="1">
            <a:spLocks noChangeArrowheads="1"/>
          </p:cNvSpPr>
          <p:nvPr/>
        </p:nvSpPr>
        <p:spPr bwMode="auto">
          <a:xfrm>
            <a:off x="1134118" y="3246829"/>
            <a:ext cx="76143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dirty="0">
                <a:latin typeface="+mn-ea"/>
                <a:ea typeface="+mn-ea"/>
              </a:rPr>
              <a:t>(1) </a:t>
            </a:r>
            <a:r>
              <a:rPr lang="ja-JP" altLang="en-US" sz="2800" dirty="0">
                <a:latin typeface="+mn-ea"/>
                <a:ea typeface="+mn-ea"/>
              </a:rPr>
              <a:t> 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6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9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endParaRPr lang="en-US" altLang="ja-JP" sz="2800" dirty="0">
              <a:latin typeface="+mn-ea"/>
            </a:endParaRPr>
          </a:p>
        </p:txBody>
      </p:sp>
      <p:sp>
        <p:nvSpPr>
          <p:cNvPr id="22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➌ 因数分解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 – </a:t>
            </a:r>
            <a:r>
              <a:rPr lang="en-US" altLang="ja-JP" sz="2000" b="1" dirty="0">
                <a:solidFill>
                  <a:prstClr val="black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000" b="1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次式の因数分解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-			  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p.18)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56610" y="3247261"/>
            <a:ext cx="720000" cy="460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89613" y="3246829"/>
            <a:ext cx="853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例</a:t>
            </a:r>
            <a:r>
              <a:rPr kumimoji="1" lang="en-US" altLang="ja-JP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16</a:t>
            </a:r>
            <a:endParaRPr kumimoji="1" lang="ja-JP" altLang="en-US" sz="24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08720"/>
            <a:ext cx="7200000" cy="1814505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3635896" y="3216051"/>
            <a:ext cx="43739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･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･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3)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endParaRPr lang="en-US" altLang="ja-JP" sz="2800" dirty="0">
              <a:latin typeface="+mn-ea"/>
            </a:endParaRPr>
          </a:p>
        </p:txBody>
      </p:sp>
      <p:sp>
        <p:nvSpPr>
          <p:cNvPr id="10" name="テキスト ボックス 2"/>
          <p:cNvSpPr txBox="1">
            <a:spLocks noChangeArrowheads="1"/>
          </p:cNvSpPr>
          <p:nvPr/>
        </p:nvSpPr>
        <p:spPr bwMode="auto">
          <a:xfrm>
            <a:off x="3967825" y="3980753"/>
            <a:ext cx="55261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(2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･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･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(2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endParaRPr lang="en-US" altLang="ja-JP" sz="2800" dirty="0">
              <a:latin typeface="+mn-ea"/>
            </a:endParaRPr>
          </a:p>
        </p:txBody>
      </p:sp>
      <p:sp>
        <p:nvSpPr>
          <p:cNvPr id="11" name="テキスト ボックス 2"/>
          <p:cNvSpPr txBox="1">
            <a:spLocks noChangeArrowheads="1"/>
          </p:cNvSpPr>
          <p:nvPr/>
        </p:nvSpPr>
        <p:spPr bwMode="auto">
          <a:xfrm>
            <a:off x="5292080" y="4754684"/>
            <a:ext cx="30778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)(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endParaRPr lang="en-US" altLang="ja-JP" sz="2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321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➌ 因数分解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– </a:t>
            </a:r>
            <a:r>
              <a:rPr lang="en-US" altLang="ja-JP" sz="2000" b="1" dirty="0">
                <a:solidFill>
                  <a:prstClr val="black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rPr>
              <a:t>2</a:t>
            </a:r>
            <a:r>
              <a:rPr lang="ja-JP" altLang="en-US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次式の因数分解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-			      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教科書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p.18)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テキスト ボックス 2"/>
          <p:cNvSpPr txBox="1">
            <a:spLocks noChangeArrowheads="1"/>
          </p:cNvSpPr>
          <p:nvPr/>
        </p:nvSpPr>
        <p:spPr bwMode="auto">
          <a:xfrm>
            <a:off x="1043608" y="918649"/>
            <a:ext cx="34563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+mn-ea"/>
                <a:ea typeface="+mn-ea"/>
              </a:rPr>
              <a:t>次の式を因数分解せよ。</a:t>
            </a:r>
            <a:endParaRPr lang="en-US" altLang="ja-JP" sz="2400" dirty="0">
              <a:latin typeface="+mn-ea"/>
            </a:endParaRPr>
          </a:p>
        </p:txBody>
      </p:sp>
      <p:sp>
        <p:nvSpPr>
          <p:cNvPr id="12" name="テキスト ボックス 2"/>
          <p:cNvSpPr txBox="1">
            <a:spLocks noChangeArrowheads="1"/>
          </p:cNvSpPr>
          <p:nvPr/>
        </p:nvSpPr>
        <p:spPr bwMode="auto">
          <a:xfrm>
            <a:off x="1043608" y="1559013"/>
            <a:ext cx="37444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(1) </a:t>
            </a:r>
            <a:r>
              <a:rPr lang="ja-JP" altLang="en-US" sz="2400" dirty="0">
                <a:latin typeface="+mn-ea"/>
                <a:ea typeface="+mn-ea"/>
              </a:rPr>
              <a:t>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endParaRPr lang="en-US" altLang="ja-JP" sz="2400" dirty="0">
              <a:latin typeface="+mn-ea"/>
            </a:endParaRPr>
          </a:p>
        </p:txBody>
      </p:sp>
      <p:sp>
        <p:nvSpPr>
          <p:cNvPr id="14" name="テキスト ボックス 2"/>
          <p:cNvSpPr txBox="1">
            <a:spLocks noChangeArrowheads="1"/>
          </p:cNvSpPr>
          <p:nvPr/>
        </p:nvSpPr>
        <p:spPr bwMode="auto">
          <a:xfrm>
            <a:off x="1038964" y="3629670"/>
            <a:ext cx="41764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(2)  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20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25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endParaRPr lang="en-US" altLang="ja-JP" sz="2400" dirty="0">
              <a:latin typeface="+mn-ea"/>
            </a:endParaRPr>
          </a:p>
        </p:txBody>
      </p:sp>
      <p:grpSp>
        <p:nvGrpSpPr>
          <p:cNvPr id="17" name="グループ化 16"/>
          <p:cNvGrpSpPr/>
          <p:nvPr/>
        </p:nvGrpSpPr>
        <p:grpSpPr>
          <a:xfrm>
            <a:off x="179512" y="908720"/>
            <a:ext cx="859452" cy="461665"/>
            <a:chOff x="314821" y="948089"/>
            <a:chExt cx="859452" cy="461665"/>
          </a:xfrm>
        </p:grpSpPr>
        <p:sp>
          <p:nvSpPr>
            <p:cNvPr id="18" name="正方形/長方形 17"/>
            <p:cNvSpPr/>
            <p:nvPr/>
          </p:nvSpPr>
          <p:spPr>
            <a:xfrm>
              <a:off x="384547" y="948521"/>
              <a:ext cx="720000" cy="460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314821" y="948089"/>
              <a:ext cx="859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</a:t>
              </a:r>
              <a:r>
                <a:rPr kumimoji="1" lang="en-US" altLang="ja-JP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18</a:t>
              </a:r>
              <a:endPara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sp>
        <p:nvSpPr>
          <p:cNvPr id="2" name="正方形/長方形 1"/>
          <p:cNvSpPr/>
          <p:nvPr/>
        </p:nvSpPr>
        <p:spPr>
          <a:xfrm>
            <a:off x="595951" y="2033452"/>
            <a:ext cx="3054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39750"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･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565874" y="2496409"/>
            <a:ext cx="20714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39750"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2)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ja-JP" altLang="ja-JP" sz="2400" b="1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595951" y="4091335"/>
            <a:ext cx="44024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8480"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(5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ja-JP" altLang="ja-JP" sz="24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89875" y="4551511"/>
            <a:ext cx="23618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8480"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(2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ja-JP" altLang="ja-JP" sz="2400" b="1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16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2"/>
          <p:cNvSpPr txBox="1">
            <a:spLocks noChangeArrowheads="1"/>
          </p:cNvSpPr>
          <p:nvPr/>
        </p:nvSpPr>
        <p:spPr bwMode="auto">
          <a:xfrm>
            <a:off x="1043608" y="260648"/>
            <a:ext cx="37444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(3) </a:t>
            </a:r>
            <a:r>
              <a:rPr lang="ja-JP" altLang="en-US" sz="2400" dirty="0">
                <a:latin typeface="+mn-ea"/>
                <a:ea typeface="+mn-ea"/>
              </a:rPr>
              <a:t> 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9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25</a:t>
            </a:r>
            <a:endParaRPr lang="en-US" altLang="ja-JP" sz="2400" dirty="0">
              <a:latin typeface="+mn-ea"/>
            </a:endParaRPr>
          </a:p>
        </p:txBody>
      </p:sp>
      <p:sp>
        <p:nvSpPr>
          <p:cNvPr id="16" name="テキスト ボックス 2"/>
          <p:cNvSpPr txBox="1">
            <a:spLocks noChangeArrowheads="1"/>
          </p:cNvSpPr>
          <p:nvPr/>
        </p:nvSpPr>
        <p:spPr bwMode="auto">
          <a:xfrm>
            <a:off x="1043608" y="2315093"/>
            <a:ext cx="41764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(4)  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36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49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endParaRPr lang="en-US" altLang="ja-JP" sz="2400" dirty="0">
              <a:latin typeface="+mn-ea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95951" y="722313"/>
            <a:ext cx="23009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8480"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(3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90849" y="1183978"/>
            <a:ext cx="32066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8480"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(3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5)(3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5)</a:t>
            </a:r>
            <a:endParaRPr lang="ja-JP" altLang="ja-JP" sz="2400" b="1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87887" y="2776758"/>
            <a:ext cx="2744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8480"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(6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(7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ja-JP" altLang="ja-JP" sz="24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95951" y="3238423"/>
            <a:ext cx="3479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8480"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(6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7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)(6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7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endParaRPr lang="ja-JP" altLang="ja-JP" sz="2400" b="1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20" name="図 1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088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41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テキスト ボックス 2"/>
          <p:cNvSpPr txBox="1">
            <a:spLocks noChangeArrowheads="1"/>
          </p:cNvSpPr>
          <p:nvPr/>
        </p:nvSpPr>
        <p:spPr bwMode="auto">
          <a:xfrm>
            <a:off x="395288" y="2060848"/>
            <a:ext cx="8353176" cy="253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8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8</a:t>
            </a:r>
            <a:r>
              <a:rPr lang="ja-JP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を因数分解するには</a:t>
            </a:r>
            <a:endParaRPr lang="en-US" altLang="ja-JP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ja-JP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積　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8</a:t>
            </a:r>
            <a:endParaRPr lang="ja-JP" altLang="en-US" sz="2800" dirty="0"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eaLnBrk="1" hangingPunct="1">
              <a:lnSpc>
                <a:spcPts val="1000"/>
              </a:lnSpc>
              <a:defRPr/>
            </a:pPr>
            <a:r>
              <a:rPr lang="ja-JP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defRPr/>
            </a:pPr>
            <a:r>
              <a:rPr lang="ja-JP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和　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ja-JP" altLang="en-US" sz="2800" dirty="0"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eaLnBrk="1" hangingPunct="1">
              <a:lnSpc>
                <a:spcPts val="4000"/>
              </a:lnSpc>
              <a:defRPr/>
            </a:pPr>
            <a:r>
              <a:rPr lang="ja-JP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となる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つの</a:t>
            </a:r>
            <a:r>
              <a:rPr lang="ja-JP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数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ja-JP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の組を見つければよい。このような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つの</a:t>
            </a:r>
            <a:r>
              <a:rPr lang="ja-JP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数は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ja-JP" altLang="en-US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ja-JP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ja-JP" altLang="en-US" sz="2800" dirty="0">
                <a:latin typeface="+mn-ea"/>
                <a:ea typeface="+mn-ea"/>
                <a:cs typeface="Times New Roman" panose="02020603050405020304" pitchFamily="18" charset="0"/>
              </a:rPr>
              <a:t>　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であるから</a:t>
            </a:r>
          </a:p>
        </p:txBody>
      </p:sp>
      <p:sp>
        <p:nvSpPr>
          <p:cNvPr id="22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➌ 因数分解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– </a:t>
            </a:r>
            <a:r>
              <a:rPr lang="en-US" altLang="ja-JP" sz="2000" b="1" dirty="0">
                <a:solidFill>
                  <a:prstClr val="black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000" b="1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次式の因数分解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-			  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p.18)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80123" y="5445656"/>
            <a:ext cx="720000" cy="460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13126" y="5445224"/>
            <a:ext cx="853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例</a:t>
            </a:r>
            <a:r>
              <a:rPr kumimoji="1" lang="en-US" altLang="ja-JP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17</a:t>
            </a:r>
            <a:endParaRPr kumimoji="1" lang="ja-JP" altLang="en-US" sz="24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908050"/>
            <a:ext cx="7200000" cy="1002198"/>
          </a:xfrm>
          <a:prstGeom prst="rect">
            <a:avLst/>
          </a:prstGeom>
        </p:spPr>
      </p:pic>
      <p:sp>
        <p:nvSpPr>
          <p:cNvPr id="8" name="テキスト ボックス 2"/>
          <p:cNvSpPr txBox="1">
            <a:spLocks noChangeArrowheads="1"/>
          </p:cNvSpPr>
          <p:nvPr/>
        </p:nvSpPr>
        <p:spPr bwMode="auto">
          <a:xfrm>
            <a:off x="1043360" y="4676656"/>
            <a:ext cx="20884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8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8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endParaRPr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464" y="2238296"/>
            <a:ext cx="2880000" cy="1179552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938"/>
          <a:stretch/>
        </p:blipFill>
        <p:spPr>
          <a:xfrm>
            <a:off x="821257" y="2572264"/>
            <a:ext cx="156192" cy="900000"/>
          </a:xfrm>
          <a:prstGeom prst="rect">
            <a:avLst/>
          </a:prstGeom>
        </p:spPr>
      </p:pic>
      <p:sp>
        <p:nvSpPr>
          <p:cNvPr id="12" name="テキスト ボックス 2"/>
          <p:cNvSpPr txBox="1">
            <a:spLocks noChangeArrowheads="1"/>
          </p:cNvSpPr>
          <p:nvPr/>
        </p:nvSpPr>
        <p:spPr bwMode="auto">
          <a:xfrm>
            <a:off x="2843808" y="4676656"/>
            <a:ext cx="23042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8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2)(</a:t>
            </a:r>
            <a:r>
              <a:rPr lang="en-US" altLang="ja-JP" sz="28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4)</a:t>
            </a:r>
            <a:endParaRPr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メモ 102"/>
          <p:cNvSpPr/>
          <p:nvPr/>
        </p:nvSpPr>
        <p:spPr>
          <a:xfrm>
            <a:off x="1897940" y="4035490"/>
            <a:ext cx="1777246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4" name="テキスト ボックス 2"/>
          <p:cNvSpPr txBox="1">
            <a:spLocks noChangeArrowheads="1"/>
          </p:cNvSpPr>
          <p:nvPr/>
        </p:nvSpPr>
        <p:spPr bwMode="auto">
          <a:xfrm>
            <a:off x="1067120" y="5414446"/>
            <a:ext cx="24967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10</a:t>
            </a:r>
            <a:r>
              <a:rPr lang="en-US" altLang="ja-JP" sz="28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21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endParaRPr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2"/>
          <p:cNvSpPr txBox="1">
            <a:spLocks noChangeArrowheads="1"/>
          </p:cNvSpPr>
          <p:nvPr/>
        </p:nvSpPr>
        <p:spPr bwMode="auto">
          <a:xfrm>
            <a:off x="3275856" y="5414446"/>
            <a:ext cx="23042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8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3)(</a:t>
            </a:r>
            <a:r>
              <a:rPr lang="en-US" altLang="ja-JP" sz="28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7)</a:t>
            </a:r>
            <a:endParaRPr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758" y="5511653"/>
            <a:ext cx="2160000" cy="370709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280122" y="5297677"/>
            <a:ext cx="8396333" cy="1109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3417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 animBg="1"/>
      <p:bldP spid="15" grpId="0"/>
      <p:bldP spid="6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➌ 因数分解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– </a:t>
            </a:r>
            <a:r>
              <a:rPr lang="en-US" altLang="ja-JP" sz="2000" b="1" dirty="0">
                <a:solidFill>
                  <a:prstClr val="black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rPr>
              <a:t>2</a:t>
            </a:r>
            <a:r>
              <a:rPr lang="ja-JP" altLang="en-US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次式の因数分解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-			      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教科書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p.18)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テキスト ボックス 2"/>
          <p:cNvSpPr txBox="1">
            <a:spLocks noChangeArrowheads="1"/>
          </p:cNvSpPr>
          <p:nvPr/>
        </p:nvSpPr>
        <p:spPr bwMode="auto">
          <a:xfrm>
            <a:off x="1043608" y="918649"/>
            <a:ext cx="34563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+mn-ea"/>
                <a:ea typeface="+mn-ea"/>
              </a:rPr>
              <a:t>次の式を因数分解せよ。</a:t>
            </a:r>
            <a:endParaRPr lang="en-US" altLang="ja-JP" sz="2400" dirty="0">
              <a:latin typeface="+mn-ea"/>
            </a:endParaRPr>
          </a:p>
        </p:txBody>
      </p:sp>
      <p:sp>
        <p:nvSpPr>
          <p:cNvPr id="12" name="テキスト ボックス 2"/>
          <p:cNvSpPr txBox="1">
            <a:spLocks noChangeArrowheads="1"/>
          </p:cNvSpPr>
          <p:nvPr/>
        </p:nvSpPr>
        <p:spPr bwMode="auto">
          <a:xfrm>
            <a:off x="1043608" y="1660114"/>
            <a:ext cx="37444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(1) </a:t>
            </a:r>
            <a:r>
              <a:rPr lang="ja-JP" altLang="en-US" sz="2400" dirty="0">
                <a:latin typeface="+mn-ea"/>
                <a:ea typeface="+mn-ea"/>
              </a:rPr>
              <a:t>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5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6</a:t>
            </a:r>
            <a:endParaRPr lang="en-US" altLang="ja-JP" sz="2400" dirty="0">
              <a:latin typeface="+mn-ea"/>
            </a:endParaRPr>
          </a:p>
        </p:txBody>
      </p:sp>
      <p:sp>
        <p:nvSpPr>
          <p:cNvPr id="14" name="テキスト ボックス 2"/>
          <p:cNvSpPr txBox="1">
            <a:spLocks noChangeArrowheads="1"/>
          </p:cNvSpPr>
          <p:nvPr/>
        </p:nvSpPr>
        <p:spPr bwMode="auto">
          <a:xfrm>
            <a:off x="1043127" y="3752165"/>
            <a:ext cx="41764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(2) 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12</a:t>
            </a:r>
            <a:endParaRPr lang="en-US" altLang="ja-JP" sz="2400" dirty="0">
              <a:latin typeface="+mn-ea"/>
            </a:endParaRPr>
          </a:p>
        </p:txBody>
      </p:sp>
      <p:grpSp>
        <p:nvGrpSpPr>
          <p:cNvPr id="17" name="グループ化 16"/>
          <p:cNvGrpSpPr/>
          <p:nvPr/>
        </p:nvGrpSpPr>
        <p:grpSpPr>
          <a:xfrm>
            <a:off x="179512" y="908720"/>
            <a:ext cx="859452" cy="461665"/>
            <a:chOff x="314821" y="948089"/>
            <a:chExt cx="859452" cy="461665"/>
          </a:xfrm>
        </p:grpSpPr>
        <p:sp>
          <p:nvSpPr>
            <p:cNvPr id="18" name="正方形/長方形 17"/>
            <p:cNvSpPr/>
            <p:nvPr/>
          </p:nvSpPr>
          <p:spPr>
            <a:xfrm>
              <a:off x="384547" y="948521"/>
              <a:ext cx="720000" cy="460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314821" y="948089"/>
              <a:ext cx="859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</a:t>
              </a:r>
              <a:r>
                <a:rPr kumimoji="1" lang="en-US" altLang="ja-JP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19</a:t>
              </a:r>
              <a:endPara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sp>
        <p:nvSpPr>
          <p:cNvPr id="6" name="正方形/長方形 5"/>
          <p:cNvSpPr/>
          <p:nvPr/>
        </p:nvSpPr>
        <p:spPr>
          <a:xfrm>
            <a:off x="683568" y="2121779"/>
            <a:ext cx="35670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39750"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･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 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83568" y="2587378"/>
            <a:ext cx="2896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39750"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2)(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</a:t>
            </a:r>
            <a:endParaRPr lang="ja-JP" altLang="ja-JP" sz="2400" b="1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93358" y="4217764"/>
            <a:ext cx="50369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39750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{3</a:t>
            </a: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4)}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4)</a:t>
            </a:r>
            <a:r>
              <a:rPr lang="en-US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endParaRPr lang="ja-JP" altLang="ja-JP" sz="24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93358" y="4675095"/>
            <a:ext cx="2896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39750"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3)(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4)</a:t>
            </a:r>
            <a:endParaRPr lang="ja-JP" altLang="ja-JP" sz="2400" b="1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01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2"/>
          <p:cNvSpPr txBox="1">
            <a:spLocks noChangeArrowheads="1"/>
          </p:cNvSpPr>
          <p:nvPr/>
        </p:nvSpPr>
        <p:spPr bwMode="auto">
          <a:xfrm>
            <a:off x="1043608" y="260648"/>
            <a:ext cx="37444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+mn-ea"/>
              </a:rPr>
              <a:t>(3) </a:t>
            </a:r>
            <a:r>
              <a:rPr lang="ja-JP" altLang="en-US" sz="2400" dirty="0">
                <a:latin typeface="+mn-ea"/>
              </a:rPr>
              <a:t>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9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18</a:t>
            </a:r>
            <a:endParaRPr lang="en-US" altLang="ja-JP" sz="2400" dirty="0">
              <a:latin typeface="+mn-ea"/>
            </a:endParaRPr>
          </a:p>
        </p:txBody>
      </p:sp>
      <p:sp>
        <p:nvSpPr>
          <p:cNvPr id="21" name="テキスト ボックス 2"/>
          <p:cNvSpPr txBox="1">
            <a:spLocks noChangeArrowheads="1"/>
          </p:cNvSpPr>
          <p:nvPr/>
        </p:nvSpPr>
        <p:spPr bwMode="auto">
          <a:xfrm>
            <a:off x="1043127" y="2101426"/>
            <a:ext cx="41764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+mn-ea"/>
              </a:rPr>
              <a:t>(4) 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5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24</a:t>
            </a:r>
            <a:endParaRPr lang="en-US" altLang="ja-JP" sz="2400" dirty="0">
              <a:latin typeface="+mn-ea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683568" y="727931"/>
            <a:ext cx="6227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{(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</a:t>
            </a: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6)}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6)</a:t>
            </a:r>
            <a:r>
              <a:rPr lang="en-US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endParaRPr lang="ja-JP" altLang="ja-JP" sz="2400" kern="100" dirty="0">
              <a:solidFill>
                <a:srgbClr val="FF0000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683568" y="1183456"/>
            <a:ext cx="2896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39750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3)(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6)</a:t>
            </a:r>
            <a:endParaRPr lang="ja-JP" altLang="ja-JP" sz="2400" b="1" kern="1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683568" y="2569239"/>
            <a:ext cx="47291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39750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{(</a:t>
            </a:r>
            <a:r>
              <a:rPr lang="ja-JP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</a:t>
            </a: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8}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</a:t>
            </a: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･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8</a:t>
            </a:r>
            <a:r>
              <a:rPr lang="en-US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endParaRPr lang="ja-JP" altLang="ja-JP" sz="2400" kern="100" dirty="0">
              <a:solidFill>
                <a:srgbClr val="FF0000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683568" y="3030904"/>
            <a:ext cx="2896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39750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3)(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8)</a:t>
            </a:r>
            <a:endParaRPr lang="ja-JP" altLang="ja-JP" sz="2400" b="1" kern="1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14" name="図 13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088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9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テキスト ボックス 2"/>
          <p:cNvSpPr txBox="1">
            <a:spLocks noChangeArrowheads="1"/>
          </p:cNvSpPr>
          <p:nvPr/>
        </p:nvSpPr>
        <p:spPr bwMode="auto">
          <a:xfrm>
            <a:off x="1134118" y="902854"/>
            <a:ext cx="58861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8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15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dirty="0">
                <a:latin typeface="+mn-ea"/>
              </a:rPr>
              <a:t>を因数分解して</a:t>
            </a:r>
            <a:r>
              <a:rPr lang="ja-JP" altLang="en-US" sz="2800" dirty="0" smtClean="0">
                <a:latin typeface="+mn-ea"/>
              </a:rPr>
              <a:t>みよう。</a:t>
            </a:r>
            <a:endParaRPr lang="en-US" altLang="ja-JP" sz="2800" dirty="0">
              <a:latin typeface="+mn-ea"/>
            </a:endParaRPr>
          </a:p>
        </p:txBody>
      </p:sp>
      <p:sp>
        <p:nvSpPr>
          <p:cNvPr id="22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➌ 因数分解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– </a:t>
            </a:r>
            <a:r>
              <a:rPr lang="en-US" altLang="ja-JP" sz="2000" b="1" dirty="0">
                <a:solidFill>
                  <a:prstClr val="black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000" b="1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次式の因数分解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-			  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p.19)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56610" y="903286"/>
            <a:ext cx="720000" cy="460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89613" y="902854"/>
            <a:ext cx="853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例</a:t>
            </a:r>
            <a:r>
              <a:rPr kumimoji="1" lang="en-US" altLang="ja-JP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18</a:t>
            </a:r>
            <a:endParaRPr kumimoji="1" lang="ja-JP" altLang="en-US" sz="24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6" name="テキスト ボックス 2"/>
          <p:cNvSpPr txBox="1">
            <a:spLocks noChangeArrowheads="1"/>
          </p:cNvSpPr>
          <p:nvPr/>
        </p:nvSpPr>
        <p:spPr bwMode="auto">
          <a:xfrm>
            <a:off x="1134118" y="1575223"/>
            <a:ext cx="51660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+mn-ea"/>
              </a:rPr>
              <a:t>についての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dirty="0">
                <a:latin typeface="+mn-ea"/>
              </a:rPr>
              <a:t>次式とみると</a:t>
            </a:r>
            <a:endParaRPr lang="en-US" altLang="ja-JP" sz="2800" dirty="0">
              <a:latin typeface="+mn-ea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1134118" y="2253726"/>
            <a:ext cx="51660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8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15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endParaRPr lang="en-US" altLang="ja-JP" sz="2800" dirty="0">
              <a:latin typeface="+mn-ea"/>
            </a:endParaRPr>
          </a:p>
        </p:txBody>
      </p:sp>
      <p:sp>
        <p:nvSpPr>
          <p:cNvPr id="8" name="テキスト ボックス 2"/>
          <p:cNvSpPr txBox="1">
            <a:spLocks noChangeArrowheads="1"/>
          </p:cNvSpPr>
          <p:nvPr/>
        </p:nvSpPr>
        <p:spPr bwMode="auto">
          <a:xfrm>
            <a:off x="3252559" y="2932229"/>
            <a:ext cx="30632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)(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5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endParaRPr lang="en-US" altLang="ja-JP" sz="2800" dirty="0">
              <a:latin typeface="+mn-ea"/>
            </a:endParaRPr>
          </a:p>
        </p:txBody>
      </p:sp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3654398" y="2259860"/>
            <a:ext cx="26457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8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･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15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endParaRPr lang="en-US" altLang="ja-JP" sz="2800" dirty="0">
              <a:latin typeface="+mn-ea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653260"/>
            <a:ext cx="2520000" cy="39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84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➌ 因数分解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– </a:t>
            </a:r>
            <a:r>
              <a:rPr lang="en-US" altLang="ja-JP" sz="2000" b="1" dirty="0">
                <a:solidFill>
                  <a:prstClr val="black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rPr>
              <a:t>2</a:t>
            </a:r>
            <a:r>
              <a:rPr lang="ja-JP" altLang="en-US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次式の因数分解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-			      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教科書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p.19)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テキスト ボックス 2"/>
          <p:cNvSpPr txBox="1">
            <a:spLocks noChangeArrowheads="1"/>
          </p:cNvSpPr>
          <p:nvPr/>
        </p:nvSpPr>
        <p:spPr bwMode="auto">
          <a:xfrm>
            <a:off x="1043608" y="918649"/>
            <a:ext cx="34563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+mn-ea"/>
                <a:ea typeface="+mn-ea"/>
              </a:rPr>
              <a:t>次の式を因数分解せよ。</a:t>
            </a:r>
            <a:endParaRPr lang="en-US" altLang="ja-JP" sz="2400" dirty="0">
              <a:latin typeface="+mn-ea"/>
            </a:endParaRPr>
          </a:p>
        </p:txBody>
      </p:sp>
      <p:sp>
        <p:nvSpPr>
          <p:cNvPr id="12" name="テキスト ボックス 2"/>
          <p:cNvSpPr txBox="1">
            <a:spLocks noChangeArrowheads="1"/>
          </p:cNvSpPr>
          <p:nvPr/>
        </p:nvSpPr>
        <p:spPr bwMode="auto">
          <a:xfrm>
            <a:off x="1043608" y="1383159"/>
            <a:ext cx="37444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(1) </a:t>
            </a:r>
            <a:r>
              <a:rPr lang="ja-JP" altLang="en-US" sz="2400" dirty="0">
                <a:latin typeface="+mn-ea"/>
                <a:ea typeface="+mn-ea"/>
              </a:rPr>
              <a:t>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6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8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endParaRPr lang="en-US" altLang="ja-JP" sz="2400" dirty="0">
              <a:latin typeface="+mn-ea"/>
            </a:endParaRPr>
          </a:p>
        </p:txBody>
      </p:sp>
      <p:sp>
        <p:nvSpPr>
          <p:cNvPr id="15" name="テキスト ボックス 2"/>
          <p:cNvSpPr txBox="1">
            <a:spLocks noChangeArrowheads="1"/>
          </p:cNvSpPr>
          <p:nvPr/>
        </p:nvSpPr>
        <p:spPr bwMode="auto">
          <a:xfrm>
            <a:off x="1097271" y="4032605"/>
            <a:ext cx="37444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(2) </a:t>
            </a:r>
            <a:r>
              <a:rPr lang="ja-JP" altLang="en-US" sz="2400" dirty="0">
                <a:latin typeface="+mn-ea"/>
                <a:ea typeface="+mn-ea"/>
              </a:rPr>
              <a:t>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18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endParaRPr lang="en-US" altLang="ja-JP" sz="2400" dirty="0">
              <a:latin typeface="+mn-ea"/>
            </a:endParaRPr>
          </a:p>
        </p:txBody>
      </p:sp>
      <p:grpSp>
        <p:nvGrpSpPr>
          <p:cNvPr id="17" name="グループ化 16"/>
          <p:cNvGrpSpPr/>
          <p:nvPr/>
        </p:nvGrpSpPr>
        <p:grpSpPr>
          <a:xfrm>
            <a:off x="179512" y="908720"/>
            <a:ext cx="859452" cy="461665"/>
            <a:chOff x="314821" y="948089"/>
            <a:chExt cx="859452" cy="461665"/>
          </a:xfrm>
        </p:grpSpPr>
        <p:sp>
          <p:nvSpPr>
            <p:cNvPr id="18" name="正方形/長方形 17"/>
            <p:cNvSpPr/>
            <p:nvPr/>
          </p:nvSpPr>
          <p:spPr>
            <a:xfrm>
              <a:off x="384547" y="948521"/>
              <a:ext cx="720000" cy="460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314821" y="948089"/>
              <a:ext cx="859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</a:t>
              </a:r>
              <a:r>
                <a:rPr lang="en-US" altLang="ja-JP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20</a:t>
              </a:r>
              <a:endPara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sp>
        <p:nvSpPr>
          <p:cNvPr id="2" name="正方形/長方形 1"/>
          <p:cNvSpPr/>
          <p:nvPr/>
        </p:nvSpPr>
        <p:spPr>
          <a:xfrm>
            <a:off x="755576" y="1854752"/>
            <a:ext cx="3207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40385" indent="-635"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8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endParaRPr lang="ja-JP" altLang="ja-JP" sz="24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795567" y="4520405"/>
            <a:ext cx="33794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40385" indent="-635"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18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endParaRPr lang="ja-JP" altLang="ja-JP" sz="24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755576" y="4982070"/>
            <a:ext cx="31566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40385" indent="-635"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755576" y="2314949"/>
            <a:ext cx="31390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40385" indent="-635"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grpSp>
        <p:nvGrpSpPr>
          <p:cNvPr id="21" name="グループ化 20"/>
          <p:cNvGrpSpPr/>
          <p:nvPr/>
        </p:nvGrpSpPr>
        <p:grpSpPr>
          <a:xfrm>
            <a:off x="4572000" y="1967304"/>
            <a:ext cx="2701124" cy="707886"/>
            <a:chOff x="4957688" y="1772816"/>
            <a:chExt cx="2701124" cy="707886"/>
          </a:xfrm>
        </p:grpSpPr>
        <p:pic>
          <p:nvPicPr>
            <p:cNvPr id="14" name="図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2938"/>
            <a:stretch/>
          </p:blipFill>
          <p:spPr>
            <a:xfrm>
              <a:off x="5652120" y="1874759"/>
              <a:ext cx="93713" cy="540000"/>
            </a:xfrm>
            <a:prstGeom prst="rect">
              <a:avLst/>
            </a:prstGeom>
          </p:spPr>
        </p:pic>
        <p:sp>
          <p:nvSpPr>
            <p:cNvPr id="20" name="テキスト ボックス 2"/>
            <p:cNvSpPr txBox="1">
              <a:spLocks noChangeArrowheads="1"/>
            </p:cNvSpPr>
            <p:nvPr/>
          </p:nvSpPr>
          <p:spPr bwMode="auto">
            <a:xfrm>
              <a:off x="5714596" y="1772816"/>
              <a:ext cx="194421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es-ES" altLang="ja-JP" sz="20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8</a:t>
              </a:r>
              <a:r>
                <a:rPr lang="es-ES" altLang="ja-JP" sz="2000" i="1" dirty="0">
                  <a:latin typeface="Times New Roman" panose="020206030504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y</a:t>
              </a:r>
              <a:r>
                <a:rPr lang="es-ES" altLang="ja-JP" sz="2000" baseline="300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2</a:t>
              </a:r>
              <a:r>
                <a:rPr lang="ja-JP" altLang="es-ES" sz="20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＝</a:t>
              </a:r>
              <a:r>
                <a:rPr lang="es-ES" altLang="ja-JP" sz="20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2</a:t>
              </a:r>
              <a:r>
                <a:rPr lang="es-ES" altLang="ja-JP" sz="2000" i="1" dirty="0">
                  <a:latin typeface="Times New Roman" panose="020206030504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y</a:t>
              </a:r>
              <a:r>
                <a:rPr lang="ja-JP" altLang="es-ES" sz="20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･</a:t>
              </a:r>
              <a:r>
                <a:rPr lang="es-ES" altLang="ja-JP" sz="20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4</a:t>
              </a:r>
              <a:r>
                <a:rPr lang="es-ES" altLang="ja-JP" sz="2000" i="1" dirty="0">
                  <a:latin typeface="Times New Roman" panose="020206030504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y</a:t>
              </a:r>
            </a:p>
            <a:p>
              <a:pPr eaLnBrk="1" hangingPunct="1">
                <a:defRPr/>
              </a:pPr>
              <a:r>
                <a:rPr lang="es-ES" altLang="ja-JP" sz="20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6</a:t>
              </a:r>
              <a:r>
                <a:rPr lang="es-ES" altLang="ja-JP" sz="2000" i="1" dirty="0">
                  <a:latin typeface="Times New Roman" panose="020206030504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y</a:t>
              </a:r>
              <a:r>
                <a:rPr lang="ja-JP" altLang="es-ES" sz="20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＝</a:t>
              </a:r>
              <a:r>
                <a:rPr lang="es-ES" altLang="ja-JP" sz="20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2</a:t>
              </a:r>
              <a:r>
                <a:rPr lang="es-ES" altLang="ja-JP" sz="2000" i="1" dirty="0">
                  <a:latin typeface="Times New Roman" panose="020206030504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y</a:t>
              </a:r>
              <a:r>
                <a:rPr lang="ja-JP" altLang="es-ES" sz="20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＋</a:t>
              </a:r>
              <a:r>
                <a:rPr lang="es-ES" altLang="ja-JP" sz="20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4</a:t>
              </a:r>
              <a:r>
                <a:rPr lang="es-ES" altLang="ja-JP" sz="2000" i="1" dirty="0">
                  <a:latin typeface="Times New Roman" panose="020206030504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y</a:t>
              </a:r>
              <a:endParaRPr lang="es-ES" altLang="ja-JP" sz="24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8" name="直線矢印コネクタ 7"/>
            <p:cNvCxnSpPr/>
            <p:nvPr/>
          </p:nvCxnSpPr>
          <p:spPr>
            <a:xfrm flipH="1">
              <a:off x="4957688" y="2132856"/>
              <a:ext cx="64807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グループ化 21"/>
          <p:cNvGrpSpPr/>
          <p:nvPr/>
        </p:nvGrpSpPr>
        <p:grpSpPr>
          <a:xfrm>
            <a:off x="4572000" y="4601992"/>
            <a:ext cx="4315922" cy="707886"/>
            <a:chOff x="4319954" y="4263437"/>
            <a:chExt cx="4315922" cy="707886"/>
          </a:xfrm>
        </p:grpSpPr>
        <p:pic>
          <p:nvPicPr>
            <p:cNvPr id="24" name="図 2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2938"/>
            <a:stretch/>
          </p:blipFill>
          <p:spPr>
            <a:xfrm>
              <a:off x="5004049" y="4401168"/>
              <a:ext cx="93715" cy="540000"/>
            </a:xfrm>
            <a:prstGeom prst="rect">
              <a:avLst/>
            </a:prstGeom>
          </p:spPr>
        </p:pic>
        <p:sp>
          <p:nvSpPr>
            <p:cNvPr id="25" name="テキスト ボックス 2"/>
            <p:cNvSpPr txBox="1">
              <a:spLocks noChangeArrowheads="1"/>
            </p:cNvSpPr>
            <p:nvPr/>
          </p:nvSpPr>
          <p:spPr bwMode="auto">
            <a:xfrm>
              <a:off x="5075896" y="4263437"/>
              <a:ext cx="355998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ja-JP" altLang="en-US" sz="20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－</a:t>
              </a:r>
              <a:r>
                <a:rPr lang="en-US" altLang="ja-JP" sz="20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1</a:t>
              </a:r>
              <a:r>
                <a:rPr lang="es-ES" altLang="ja-JP" sz="20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8</a:t>
              </a:r>
              <a:r>
                <a:rPr lang="es-ES" altLang="ja-JP" sz="2000" i="1" dirty="0">
                  <a:latin typeface="Times New Roman" panose="020206030504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y</a:t>
              </a:r>
              <a:r>
                <a:rPr lang="es-ES" altLang="ja-JP" sz="2000" baseline="300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2</a:t>
              </a:r>
              <a:r>
                <a:rPr lang="ja-JP" altLang="es-ES" sz="20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＝</a:t>
              </a:r>
              <a:r>
                <a:rPr lang="en-US" altLang="ja-JP" sz="20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(</a:t>
              </a:r>
              <a:r>
                <a:rPr lang="ja-JP" altLang="en-US" sz="20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－</a:t>
              </a:r>
              <a:r>
                <a:rPr lang="en-US" altLang="ja-JP" sz="20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6</a:t>
              </a:r>
              <a:r>
                <a:rPr lang="es-ES" altLang="ja-JP" sz="2000" i="1" dirty="0">
                  <a:latin typeface="Times New Roman" panose="020206030504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y</a:t>
              </a:r>
              <a:r>
                <a:rPr lang="en-US" altLang="ja-JP" sz="20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)</a:t>
              </a:r>
              <a:r>
                <a:rPr lang="ja-JP" altLang="es-ES" sz="20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･</a:t>
              </a:r>
              <a:r>
                <a:rPr lang="es-ES" altLang="ja-JP" sz="20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3</a:t>
              </a:r>
              <a:r>
                <a:rPr lang="es-ES" altLang="ja-JP" sz="2000" i="1" dirty="0">
                  <a:latin typeface="Times New Roman" panose="020206030504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y</a:t>
              </a:r>
            </a:p>
            <a:p>
              <a:pPr eaLnBrk="1" hangingPunct="1">
                <a:defRPr/>
              </a:pPr>
              <a:r>
                <a:rPr lang="ja-JP" altLang="en-US" sz="20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－</a:t>
              </a:r>
              <a:r>
                <a:rPr lang="en-US" altLang="ja-JP" sz="20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3</a:t>
              </a:r>
              <a:r>
                <a:rPr lang="es-ES" altLang="ja-JP" sz="2000" i="1" dirty="0">
                  <a:latin typeface="Times New Roman" panose="020206030504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y</a:t>
              </a:r>
              <a:r>
                <a:rPr lang="ja-JP" altLang="es-ES" sz="20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＝</a:t>
              </a:r>
              <a:r>
                <a:rPr lang="en-US" altLang="ja-JP" sz="20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(</a:t>
              </a:r>
              <a:r>
                <a:rPr lang="ja-JP" altLang="en-US" sz="20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－</a:t>
              </a:r>
              <a:r>
                <a:rPr lang="en-US" altLang="ja-JP" sz="20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6</a:t>
              </a:r>
              <a:r>
                <a:rPr lang="es-ES" altLang="ja-JP" sz="2000" i="1" dirty="0">
                  <a:latin typeface="Times New Roman" panose="020206030504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y</a:t>
              </a:r>
              <a:r>
                <a:rPr lang="en-US" altLang="ja-JP" sz="20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)</a:t>
              </a:r>
              <a:r>
                <a:rPr lang="ja-JP" altLang="es-ES" sz="20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＋</a:t>
              </a:r>
              <a:r>
                <a:rPr lang="en-US" altLang="ja-JP" sz="20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3</a:t>
              </a:r>
              <a:r>
                <a:rPr lang="es-ES" altLang="ja-JP" sz="2000" i="1" dirty="0">
                  <a:latin typeface="Times New Roman" panose="020206030504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y</a:t>
              </a:r>
            </a:p>
          </p:txBody>
        </p:sp>
        <p:cxnSp>
          <p:nvCxnSpPr>
            <p:cNvPr id="26" name="直線矢印コネクタ 25"/>
            <p:cNvCxnSpPr/>
            <p:nvPr/>
          </p:nvCxnSpPr>
          <p:spPr>
            <a:xfrm flipH="1">
              <a:off x="4319954" y="4669029"/>
              <a:ext cx="64807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0077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6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➌ 因数分解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– </a:t>
            </a:r>
            <a:r>
              <a:rPr lang="en-US" altLang="ja-JP" sz="2000" b="1" dirty="0">
                <a:solidFill>
                  <a:prstClr val="black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000" b="1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次式の因数分解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-			  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p.19)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908050"/>
            <a:ext cx="7200000" cy="1002198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395288" y="2204864"/>
            <a:ext cx="5381258" cy="278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ts val="3500"/>
              </a:lnSpc>
              <a:defRPr/>
            </a:pP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r>
              <a:rPr lang="en-US" altLang="ja-JP" sz="24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13</a:t>
            </a:r>
            <a:r>
              <a:rPr lang="en-US" altLang="ja-JP" sz="24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r>
              <a:rPr lang="ja-JP" altLang="en-US" sz="2400" dirty="0">
                <a:latin typeface="+mn-ea"/>
                <a:ea typeface="+mn-ea"/>
                <a:cs typeface="Times New Roman" panose="02020603050405020304" pitchFamily="18" charset="0"/>
              </a:rPr>
              <a:t>を因数分解するには</a:t>
            </a:r>
          </a:p>
          <a:p>
            <a:pPr eaLnBrk="1" hangingPunct="1">
              <a:lnSpc>
                <a:spcPts val="3500"/>
              </a:lnSpc>
              <a:defRPr/>
            </a:pPr>
            <a:r>
              <a:rPr lang="ja-JP" altLang="en-US" sz="2400" dirty="0">
                <a:latin typeface="+mn-ea"/>
                <a:ea typeface="+mn-ea"/>
                <a:cs typeface="Times New Roman" panose="02020603050405020304" pitchFamily="18" charset="0"/>
              </a:rPr>
              <a:t>公式</a:t>
            </a:r>
            <a:r>
              <a:rPr lang="en-US" altLang="ja-JP" sz="2400" dirty="0">
                <a:latin typeface="+mn-ea"/>
                <a:ea typeface="+mn-ea"/>
                <a:cs typeface="Times New Roman" panose="02020603050405020304" pitchFamily="18" charset="0"/>
              </a:rPr>
              <a:t>[5]</a:t>
            </a:r>
            <a:r>
              <a:rPr lang="ja-JP" altLang="en-US" sz="2400" dirty="0">
                <a:latin typeface="+mn-ea"/>
                <a:ea typeface="+mn-ea"/>
                <a:cs typeface="Times New Roman" panose="02020603050405020304" pitchFamily="18" charset="0"/>
              </a:rPr>
              <a:t>より</a:t>
            </a:r>
          </a:p>
          <a:p>
            <a:pPr eaLnBrk="1" hangingPunct="1">
              <a:lnSpc>
                <a:spcPts val="3500"/>
              </a:lnSpc>
              <a:defRPr/>
            </a:pPr>
            <a:r>
              <a:rPr lang="ja-JP" altLang="en-US" sz="24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　</a:t>
            </a:r>
            <a:r>
              <a:rPr lang="en-US" altLang="ja-JP" sz="24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ac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r>
              <a:rPr lang="ja-JP" altLang="en-US" sz="2400" dirty="0">
                <a:latin typeface="+mn-ea"/>
                <a:ea typeface="+mn-ea"/>
                <a:cs typeface="Times New Roman" panose="02020603050405020304" pitchFamily="18" charset="0"/>
              </a:rPr>
              <a:t>　　　　　　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･･････</a:t>
            </a:r>
            <a:r>
              <a:rPr lang="ja-JP" altLang="en-US" sz="2400" dirty="0">
                <a:latin typeface="+mn-ea"/>
                <a:ea typeface="+mn-ea"/>
                <a:cs typeface="Times New Roman" panose="02020603050405020304" pitchFamily="18" charset="0"/>
              </a:rPr>
              <a:t>①</a:t>
            </a:r>
            <a:endParaRPr lang="en-US" altLang="ja-JP" sz="24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ts val="3500"/>
              </a:lnSpc>
              <a:defRPr/>
            </a:pPr>
            <a:r>
              <a:rPr lang="ja-JP" altLang="en-US" sz="24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　</a:t>
            </a:r>
            <a:r>
              <a:rPr lang="en-US" altLang="ja-JP" sz="24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ad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dirty="0" err="1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bc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13</a:t>
            </a:r>
            <a:r>
              <a:rPr lang="ja-JP" altLang="en-US" sz="2400" dirty="0">
                <a:latin typeface="+mn-ea"/>
                <a:ea typeface="+mn-ea"/>
                <a:cs typeface="Times New Roman" panose="02020603050405020304" pitchFamily="18" charset="0"/>
              </a:rPr>
              <a:t>　　</a:t>
            </a:r>
            <a:r>
              <a:rPr lang="ja-JP" altLang="en-US" sz="1200" dirty="0">
                <a:latin typeface="+mn-ea"/>
                <a:ea typeface="+mn-ea"/>
                <a:cs typeface="Times New Roman" panose="02020603050405020304" pitchFamily="18" charset="0"/>
              </a:rPr>
              <a:t> 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･･････</a:t>
            </a:r>
            <a:r>
              <a:rPr lang="ja-JP" altLang="en-US" sz="2400" dirty="0">
                <a:latin typeface="+mn-ea"/>
                <a:ea typeface="+mn-ea"/>
                <a:cs typeface="Times New Roman" panose="02020603050405020304" pitchFamily="18" charset="0"/>
              </a:rPr>
              <a:t>②</a:t>
            </a:r>
            <a:endParaRPr lang="en-US" altLang="ja-JP" sz="24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ts val="3500"/>
              </a:lnSpc>
              <a:defRPr/>
            </a:pPr>
            <a:r>
              <a:rPr lang="ja-JP" altLang="en-US" sz="24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　</a:t>
            </a:r>
            <a:r>
              <a:rPr lang="en-US" altLang="ja-JP" sz="2400" i="1" dirty="0" err="1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bd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r>
              <a:rPr lang="ja-JP" altLang="en-US" sz="2400" dirty="0">
                <a:latin typeface="+mn-ea"/>
                <a:ea typeface="+mn-ea"/>
                <a:cs typeface="Times New Roman" panose="02020603050405020304" pitchFamily="18" charset="0"/>
              </a:rPr>
              <a:t> 　　　　　</a:t>
            </a:r>
            <a:r>
              <a:rPr lang="ja-JP" altLang="en-US" sz="1100" dirty="0">
                <a:latin typeface="+mn-ea"/>
                <a:ea typeface="+mn-ea"/>
                <a:cs typeface="Times New Roman" panose="02020603050405020304" pitchFamily="18" charset="0"/>
              </a:rPr>
              <a:t>　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･･････</a:t>
            </a:r>
            <a:r>
              <a:rPr lang="ja-JP" altLang="en-US" sz="2400" dirty="0">
                <a:latin typeface="+mn-ea"/>
                <a:ea typeface="+mn-ea"/>
                <a:cs typeface="Times New Roman" panose="02020603050405020304" pitchFamily="18" charset="0"/>
              </a:rPr>
              <a:t>③</a:t>
            </a:r>
          </a:p>
          <a:p>
            <a:pPr eaLnBrk="1" hangingPunct="1">
              <a:lnSpc>
                <a:spcPts val="3500"/>
              </a:lnSpc>
              <a:defRPr/>
            </a:pPr>
            <a:r>
              <a:rPr lang="ja-JP" altLang="en-US" sz="2400" dirty="0">
                <a:latin typeface="+mn-ea"/>
                <a:ea typeface="+mn-ea"/>
                <a:cs typeface="Times New Roman" panose="02020603050405020304" pitchFamily="18" charset="0"/>
              </a:rPr>
              <a:t>を満たす</a:t>
            </a:r>
            <a:r>
              <a:rPr lang="en-US" altLang="ja-JP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ja-JP" altLang="en-US" sz="2400" dirty="0" err="1">
                <a:latin typeface="+mn-ea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ja-JP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ja-JP" altLang="en-US" sz="2400" dirty="0" err="1">
                <a:latin typeface="+mn-ea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ja-JP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ja-JP" altLang="en-US" sz="2400" dirty="0" err="1">
                <a:latin typeface="+mn-ea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ja-JP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 </a:t>
            </a:r>
            <a:r>
              <a:rPr lang="ja-JP" altLang="en-US" sz="2400" dirty="0">
                <a:latin typeface="+mn-ea"/>
                <a:ea typeface="+mn-ea"/>
                <a:cs typeface="Times New Roman" panose="02020603050405020304" pitchFamily="18" charset="0"/>
              </a:rPr>
              <a:t>を見つければよい。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464" y="2152531"/>
            <a:ext cx="2880000" cy="170730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713" y="3993188"/>
            <a:ext cx="2880000" cy="156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6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➊ 整式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</a:rPr>
              <a:t>– 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</a:rPr>
              <a:t>整式の整理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</a:rPr>
              <a:t>-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  <a:ea typeface="+mn-ea"/>
              </a:rPr>
              <a:t>				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p.8)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395287" y="908720"/>
            <a:ext cx="835342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r>
              <a:rPr lang="ja-JP" altLang="en-US" sz="2800" b="1" dirty="0">
                <a:solidFill>
                  <a:srgbClr val="FF0000"/>
                </a:solidFill>
                <a:latin typeface="+mn-ea"/>
                <a:ea typeface="+mn-ea"/>
              </a:rPr>
              <a:t>同類項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r>
              <a:rPr lang="ja-JP" altLang="en-US" sz="2800" dirty="0">
                <a:latin typeface="+mn-ea"/>
                <a:ea typeface="+mn-ea"/>
              </a:rPr>
              <a:t>：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8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lang="en-US" altLang="ja-JP" sz="28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en-US" altLang="ja-JP" sz="28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 </a:t>
            </a:r>
            <a:r>
              <a:rPr lang="ja-JP" altLang="en-US" sz="2800" dirty="0">
                <a:latin typeface="+mn-ea"/>
                <a:ea typeface="+mn-ea"/>
              </a:rPr>
              <a:t>における 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8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dirty="0" err="1">
                <a:latin typeface="+mn-ea"/>
                <a:ea typeface="+mn-ea"/>
              </a:rPr>
              <a:t>，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en-US" altLang="ja-JP" sz="28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800" dirty="0">
                <a:latin typeface="+mn-ea"/>
                <a:ea typeface="+mn-ea"/>
              </a:rPr>
              <a:t> </a:t>
            </a:r>
            <a:r>
              <a:rPr lang="ja-JP" altLang="en-US" sz="2800" dirty="0">
                <a:latin typeface="+mn-ea"/>
                <a:ea typeface="+mn-ea"/>
              </a:rPr>
              <a:t>のよう　</a:t>
            </a:r>
            <a:endParaRPr lang="en-US" altLang="ja-JP" sz="2800" dirty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ja-JP" altLang="en-US" sz="2800" dirty="0">
                <a:latin typeface="+mn-ea"/>
                <a:ea typeface="+mn-ea"/>
              </a:rPr>
              <a:t>　　　　　　　　　 に，文字の部分が同じ項。</a:t>
            </a:r>
          </a:p>
          <a:p>
            <a:pPr eaLnBrk="1" hangingPunct="1">
              <a:defRPr/>
            </a:pP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　　　　　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r>
              <a:rPr lang="ja-JP" altLang="en-US" sz="2800" b="1" dirty="0">
                <a:solidFill>
                  <a:srgbClr val="FF0000"/>
                </a:solidFill>
                <a:latin typeface="+mn-ea"/>
                <a:ea typeface="+mn-ea"/>
              </a:rPr>
              <a:t>同類項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r>
              <a:rPr lang="ja-JP" altLang="en-US" sz="2800" dirty="0">
                <a:latin typeface="+mn-ea"/>
                <a:ea typeface="+mn-ea"/>
              </a:rPr>
              <a:t>は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ja-JP" altLang="en-US" sz="2800" dirty="0" err="1">
                <a:latin typeface="+mn-ea"/>
                <a:ea typeface="+mn-ea"/>
              </a:rPr>
              <a:t>つに</a:t>
            </a:r>
            <a:r>
              <a:rPr lang="ja-JP" altLang="en-US" sz="2800" dirty="0">
                <a:latin typeface="+mn-ea"/>
                <a:ea typeface="+mn-ea"/>
              </a:rPr>
              <a:t>まとめることがで</a:t>
            </a:r>
            <a:endParaRPr lang="en-US" altLang="ja-JP" sz="2800" dirty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ja-JP" altLang="en-US" sz="2800" dirty="0">
                <a:latin typeface="+mn-ea"/>
                <a:ea typeface="+mn-ea"/>
              </a:rPr>
              <a:t>　　　　　　　　　 き，まとめることを，整式を</a:t>
            </a:r>
            <a:endParaRPr lang="en-US" altLang="ja-JP" sz="2800" dirty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　　　　　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r>
              <a:rPr lang="ja-JP" altLang="en-US" sz="2800" b="1" dirty="0">
                <a:solidFill>
                  <a:srgbClr val="FF0000"/>
                </a:solidFill>
                <a:latin typeface="+mn-ea"/>
                <a:ea typeface="+mn-ea"/>
              </a:rPr>
              <a:t>整理する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r>
              <a:rPr lang="ja-JP" altLang="en-US" sz="2800" dirty="0">
                <a:latin typeface="+mn-ea"/>
                <a:ea typeface="+mn-ea"/>
              </a:rPr>
              <a:t>という。</a:t>
            </a:r>
          </a:p>
        </p:txBody>
      </p:sp>
      <p:sp>
        <p:nvSpPr>
          <p:cNvPr id="7" name="メモ 102"/>
          <p:cNvSpPr/>
          <p:nvPr/>
        </p:nvSpPr>
        <p:spPr>
          <a:xfrm>
            <a:off x="486799" y="971934"/>
            <a:ext cx="2098140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8" name="メモ 102"/>
          <p:cNvSpPr/>
          <p:nvPr/>
        </p:nvSpPr>
        <p:spPr>
          <a:xfrm>
            <a:off x="2623330" y="1824788"/>
            <a:ext cx="2098140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0" name="メモ 102"/>
          <p:cNvSpPr/>
          <p:nvPr/>
        </p:nvSpPr>
        <p:spPr>
          <a:xfrm>
            <a:off x="2623330" y="2686434"/>
            <a:ext cx="2397078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5170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395288" y="260648"/>
            <a:ext cx="83531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+mn-ea"/>
                <a:ea typeface="+mn-ea"/>
                <a:cs typeface="Times New Roman" panose="02020603050405020304" pitchFamily="18" charset="0"/>
              </a:rPr>
              <a:t>まず，①と③に注目し，そのなかで②を満たすものをさがす。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328" y="885293"/>
            <a:ext cx="2520000" cy="147168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328" y="888229"/>
            <a:ext cx="2520000" cy="1468744"/>
          </a:xfrm>
          <a:prstGeom prst="rect">
            <a:avLst/>
          </a:prstGeom>
        </p:spPr>
      </p:pic>
      <p:sp>
        <p:nvSpPr>
          <p:cNvPr id="11" name="テキスト ボックス 2"/>
          <p:cNvSpPr txBox="1">
            <a:spLocks noChangeArrowheads="1"/>
          </p:cNvSpPr>
          <p:nvPr/>
        </p:nvSpPr>
        <p:spPr bwMode="auto">
          <a:xfrm>
            <a:off x="395288" y="2884165"/>
            <a:ext cx="8353176" cy="220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ts val="3500"/>
              </a:lnSpc>
              <a:defRPr/>
            </a:pPr>
            <a:r>
              <a:rPr lang="ja-JP" altLang="en-US" sz="2400" dirty="0">
                <a:latin typeface="+mn-ea"/>
                <a:cs typeface="Times New Roman" panose="02020603050405020304" pitchFamily="18" charset="0"/>
              </a:rPr>
              <a:t>　　　　　　　　とすれば，条件①，②，③を満たす。</a:t>
            </a:r>
          </a:p>
          <a:p>
            <a:pPr eaLnBrk="1" hangingPunct="1">
              <a:lnSpc>
                <a:spcPts val="2000"/>
              </a:lnSpc>
              <a:defRPr/>
            </a:pPr>
            <a:endParaRPr lang="en-US" altLang="ja-JP" sz="2400" dirty="0">
              <a:latin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ts val="3500"/>
              </a:lnSpc>
              <a:defRPr/>
            </a:pPr>
            <a:r>
              <a:rPr lang="ja-JP" altLang="en-US" sz="2400" dirty="0">
                <a:latin typeface="+mn-ea"/>
                <a:cs typeface="Times New Roman" panose="02020603050405020304" pitchFamily="18" charset="0"/>
              </a:rPr>
              <a:t>したがって</a:t>
            </a:r>
          </a:p>
          <a:p>
            <a:pPr eaLnBrk="1" hangingPunct="1">
              <a:lnSpc>
                <a:spcPts val="3500"/>
              </a:lnSpc>
              <a:defRPr/>
            </a:pPr>
            <a:r>
              <a:rPr lang="ja-JP" altLang="en-US" sz="2400" dirty="0">
                <a:latin typeface="+mn-ea"/>
                <a:cs typeface="Times New Roman" panose="02020603050405020304" pitchFamily="18" charset="0"/>
              </a:rPr>
              <a:t>　　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r>
              <a:rPr lang="en-US" altLang="ja-JP" sz="24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13</a:t>
            </a:r>
            <a:r>
              <a:rPr lang="en-US" altLang="ja-JP" sz="24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2)(5</a:t>
            </a:r>
            <a:r>
              <a:rPr lang="en-US" altLang="ja-JP" sz="24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 </a:t>
            </a:r>
          </a:p>
          <a:p>
            <a:pPr eaLnBrk="1" hangingPunct="1">
              <a:lnSpc>
                <a:spcPts val="3500"/>
              </a:lnSpc>
              <a:defRPr/>
            </a:pP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en-US" sz="2400" dirty="0">
                <a:latin typeface="+mn-ea"/>
                <a:cs typeface="Times New Roman" panose="02020603050405020304" pitchFamily="18" charset="0"/>
              </a:rPr>
              <a:t>　</a:t>
            </a:r>
            <a:r>
              <a:rPr lang="ja-JP" altLang="en-US" sz="2400" b="1" dirty="0" err="1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た</a:t>
            </a:r>
            <a:r>
              <a:rPr lang="ja-JP" altLang="en-US" sz="2400" b="1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すき掛け</a:t>
            </a:r>
            <a:r>
              <a:rPr lang="ja-JP" altLang="en-US" sz="2400" dirty="0">
                <a:latin typeface="+mn-ea"/>
                <a:cs typeface="Times New Roman" panose="02020603050405020304" pitchFamily="18" charset="0"/>
              </a:rPr>
              <a:t>　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en-US" sz="2400" dirty="0">
                <a:latin typeface="+mn-ea"/>
                <a:cs typeface="Times New Roman" panose="02020603050405020304" pitchFamily="18" charset="0"/>
              </a:rPr>
              <a:t>：このような因数分解の方法のこと。</a:t>
            </a:r>
            <a:endParaRPr lang="ja-JP" altLang="en-US" sz="24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395288" y="2644871"/>
            <a:ext cx="2016064" cy="990015"/>
            <a:chOff x="1264288" y="2326345"/>
            <a:chExt cx="2016064" cy="990015"/>
          </a:xfrm>
        </p:grpSpPr>
        <p:pic>
          <p:nvPicPr>
            <p:cNvPr id="14" name="図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2938"/>
            <a:stretch/>
          </p:blipFill>
          <p:spPr>
            <a:xfrm>
              <a:off x="1264288" y="2407352"/>
              <a:ext cx="143696" cy="828000"/>
            </a:xfrm>
            <a:prstGeom prst="rect">
              <a:avLst/>
            </a:prstGeom>
          </p:spPr>
        </p:pic>
        <p:sp>
          <p:nvSpPr>
            <p:cNvPr id="15" name="テキスト ボックス 2"/>
            <p:cNvSpPr txBox="1">
              <a:spLocks noChangeArrowheads="1"/>
            </p:cNvSpPr>
            <p:nvPr/>
          </p:nvSpPr>
          <p:spPr bwMode="auto">
            <a:xfrm>
              <a:off x="1336136" y="2326345"/>
              <a:ext cx="1944216" cy="990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9pPr>
            </a:lstStyle>
            <a:p>
              <a:pPr eaLnBrk="1" hangingPunct="1">
                <a:lnSpc>
                  <a:spcPts val="3500"/>
                </a:lnSpc>
                <a:defRPr/>
              </a:pPr>
              <a:r>
                <a:rPr lang="en-US" altLang="ja-JP" sz="2400" i="1" dirty="0">
                  <a:latin typeface="Times New Roman" panose="020206030504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a</a:t>
              </a:r>
              <a:r>
                <a:rPr lang="ja-JP" altLang="es-ES" sz="24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＝</a:t>
              </a:r>
              <a:r>
                <a:rPr lang="en-US" altLang="ja-JP" sz="24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1</a:t>
              </a:r>
              <a:r>
                <a:rPr lang="ja-JP" altLang="en-US" sz="2400" dirty="0" err="1">
                  <a:latin typeface="+mn-ea"/>
                  <a:ea typeface="+mn-ea"/>
                  <a:cs typeface="Times New Roman" panose="02020603050405020304" pitchFamily="18" charset="0"/>
                </a:rPr>
                <a:t>，</a:t>
              </a:r>
              <a:r>
                <a:rPr lang="en-US" altLang="ja-JP" sz="2400" i="1" dirty="0">
                  <a:latin typeface="Times New Roman" panose="020206030504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b</a:t>
              </a:r>
              <a:r>
                <a:rPr lang="ja-JP" altLang="en-US" sz="24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＝</a:t>
              </a:r>
              <a:r>
                <a:rPr lang="en-US" altLang="ja-JP" sz="24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2</a:t>
              </a:r>
              <a:endParaRPr lang="es-ES" altLang="ja-JP" sz="24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  <a:p>
              <a:pPr eaLnBrk="1" hangingPunct="1">
                <a:lnSpc>
                  <a:spcPts val="3500"/>
                </a:lnSpc>
                <a:defRPr/>
              </a:pPr>
              <a:r>
                <a:rPr lang="en-US" altLang="ja-JP" sz="2400" i="1" dirty="0">
                  <a:latin typeface="Times New Roman" panose="020206030504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c</a:t>
              </a:r>
              <a:r>
                <a:rPr lang="ja-JP" altLang="en-US" sz="24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＝</a:t>
              </a:r>
              <a:r>
                <a:rPr lang="en-US" altLang="ja-JP" sz="24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5</a:t>
              </a:r>
              <a:r>
                <a:rPr lang="ja-JP" altLang="en-US" sz="2400" dirty="0" err="1">
                  <a:latin typeface="+mn-ea"/>
                  <a:ea typeface="+mn-ea"/>
                  <a:cs typeface="Times New Roman" panose="02020603050405020304" pitchFamily="18" charset="0"/>
                </a:rPr>
                <a:t>，</a:t>
              </a:r>
              <a:r>
                <a:rPr lang="en-US" altLang="ja-JP" sz="2400" i="1" dirty="0">
                  <a:latin typeface="Times New Roman" panose="020206030504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d</a:t>
              </a:r>
              <a:r>
                <a:rPr lang="ja-JP" altLang="en-US" sz="24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＝</a:t>
              </a:r>
              <a:r>
                <a:rPr lang="en-US" altLang="ja-JP" sz="24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3</a:t>
              </a:r>
              <a:endParaRPr lang="es-ES" altLang="ja-JP" sz="24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メモ 102"/>
          <p:cNvSpPr/>
          <p:nvPr/>
        </p:nvSpPr>
        <p:spPr>
          <a:xfrm>
            <a:off x="447208" y="4514347"/>
            <a:ext cx="2190483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pic>
        <p:nvPicPr>
          <p:cNvPr id="18" name="図 1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4615" y="6025853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3703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➌ 因数分解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– </a:t>
            </a:r>
            <a:r>
              <a:rPr lang="en-US" altLang="ja-JP" sz="2000" b="1" dirty="0">
                <a:solidFill>
                  <a:prstClr val="black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000" b="1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次式の因数分解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-			  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p.20)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56610" y="903286"/>
            <a:ext cx="720000" cy="460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89613" y="902854"/>
            <a:ext cx="853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例</a:t>
            </a:r>
            <a:r>
              <a:rPr kumimoji="1" lang="en-US" altLang="ja-JP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19</a:t>
            </a:r>
            <a:endParaRPr kumimoji="1" lang="ja-JP" altLang="en-US" sz="24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1619672" y="910251"/>
            <a:ext cx="21184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6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7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endParaRPr lang="en-US" altLang="ja-JP" sz="2800" dirty="0">
              <a:latin typeface="+mn-ea"/>
            </a:endParaRPr>
          </a:p>
        </p:txBody>
      </p:sp>
      <p:sp>
        <p:nvSpPr>
          <p:cNvPr id="8" name="テキスト ボックス 2"/>
          <p:cNvSpPr txBox="1">
            <a:spLocks noChangeArrowheads="1"/>
          </p:cNvSpPr>
          <p:nvPr/>
        </p:nvSpPr>
        <p:spPr bwMode="auto">
          <a:xfrm>
            <a:off x="1147245" y="1569680"/>
            <a:ext cx="33527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(2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3)(3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1)</a:t>
            </a:r>
            <a:endParaRPr lang="en-US" altLang="ja-JP" sz="2800" dirty="0">
              <a:latin typeface="+mn-ea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910251"/>
            <a:ext cx="3960440" cy="167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0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➌ 因数分解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– </a:t>
            </a:r>
            <a:r>
              <a:rPr lang="en-US" altLang="ja-JP" sz="2000" b="1" dirty="0">
                <a:solidFill>
                  <a:prstClr val="black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rPr>
              <a:t>2</a:t>
            </a:r>
            <a:r>
              <a:rPr lang="ja-JP" altLang="en-US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次式の因数分解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-			      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教科書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p.20)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テキスト ボックス 2"/>
          <p:cNvSpPr txBox="1">
            <a:spLocks noChangeArrowheads="1"/>
          </p:cNvSpPr>
          <p:nvPr/>
        </p:nvSpPr>
        <p:spPr bwMode="auto">
          <a:xfrm>
            <a:off x="1043608" y="918649"/>
            <a:ext cx="34563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+mn-ea"/>
                <a:ea typeface="+mn-ea"/>
              </a:rPr>
              <a:t>次の式を因数分解せよ。</a:t>
            </a:r>
            <a:endParaRPr lang="en-US" altLang="ja-JP" sz="2400" dirty="0">
              <a:latin typeface="+mn-ea"/>
            </a:endParaRPr>
          </a:p>
        </p:txBody>
      </p:sp>
      <p:sp>
        <p:nvSpPr>
          <p:cNvPr id="12" name="テキスト ボックス 2"/>
          <p:cNvSpPr txBox="1">
            <a:spLocks noChangeArrowheads="1"/>
          </p:cNvSpPr>
          <p:nvPr/>
        </p:nvSpPr>
        <p:spPr bwMode="auto">
          <a:xfrm>
            <a:off x="1043608" y="1383159"/>
            <a:ext cx="37444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(1) </a:t>
            </a:r>
            <a:r>
              <a:rPr lang="ja-JP" altLang="en-US" sz="2400" dirty="0">
                <a:latin typeface="+mn-ea"/>
                <a:ea typeface="+mn-ea"/>
              </a:rPr>
              <a:t> 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endParaRPr lang="en-US" altLang="ja-JP" sz="2400" dirty="0">
              <a:latin typeface="+mn-ea"/>
            </a:endParaRPr>
          </a:p>
        </p:txBody>
      </p:sp>
      <p:sp>
        <p:nvSpPr>
          <p:cNvPr id="15" name="テキスト ボックス 2"/>
          <p:cNvSpPr txBox="1">
            <a:spLocks noChangeArrowheads="1"/>
          </p:cNvSpPr>
          <p:nvPr/>
        </p:nvSpPr>
        <p:spPr bwMode="auto">
          <a:xfrm>
            <a:off x="1043608" y="3033827"/>
            <a:ext cx="37444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(2)  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5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endParaRPr lang="en-US" altLang="ja-JP" sz="2400" dirty="0">
              <a:latin typeface="+mn-ea"/>
            </a:endParaRPr>
          </a:p>
        </p:txBody>
      </p:sp>
      <p:grpSp>
        <p:nvGrpSpPr>
          <p:cNvPr id="17" name="グループ化 16"/>
          <p:cNvGrpSpPr/>
          <p:nvPr/>
        </p:nvGrpSpPr>
        <p:grpSpPr>
          <a:xfrm>
            <a:off x="179512" y="908720"/>
            <a:ext cx="859452" cy="461665"/>
            <a:chOff x="314821" y="948089"/>
            <a:chExt cx="859452" cy="461665"/>
          </a:xfrm>
        </p:grpSpPr>
        <p:sp>
          <p:nvSpPr>
            <p:cNvPr id="18" name="正方形/長方形 17"/>
            <p:cNvSpPr/>
            <p:nvPr/>
          </p:nvSpPr>
          <p:spPr>
            <a:xfrm>
              <a:off x="384547" y="948521"/>
              <a:ext cx="720000" cy="460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314821" y="948089"/>
              <a:ext cx="859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</a:t>
              </a:r>
              <a:r>
                <a:rPr lang="en-US" altLang="ja-JP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21</a:t>
              </a:r>
              <a:endPara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1021661" y="4618003"/>
            <a:ext cx="37444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(3) </a:t>
            </a:r>
            <a:r>
              <a:rPr lang="ja-JP" altLang="en-US" sz="2400" dirty="0">
                <a:latin typeface="+mn-ea"/>
                <a:ea typeface="+mn-ea"/>
              </a:rPr>
              <a:t> 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8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endParaRPr lang="en-US" altLang="ja-JP" sz="2400" dirty="0">
              <a:latin typeface="+mn-ea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270995" y="1845235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1)(2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r>
              <a:rPr lang="en-US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	</a:t>
            </a:r>
            <a:endParaRPr lang="ja-JP" altLang="ja-JP" sz="24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364" y="1296055"/>
            <a:ext cx="1882140" cy="1531620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1270995" y="3490223"/>
            <a:ext cx="2662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2)(5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2) </a:t>
            </a:r>
            <a:endParaRPr lang="ja-JP" altLang="ja-JP" sz="2400" b="1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850" y="2985884"/>
            <a:ext cx="2560320" cy="1379220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1270995" y="5074399"/>
            <a:ext cx="28184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(2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1)(4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 </a:t>
            </a:r>
            <a:endParaRPr lang="ja-JP" altLang="ja-JP" sz="2400" b="1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170" y="4596348"/>
            <a:ext cx="2430780" cy="142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03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2"/>
          <p:cNvSpPr txBox="1">
            <a:spLocks noChangeArrowheads="1"/>
          </p:cNvSpPr>
          <p:nvPr/>
        </p:nvSpPr>
        <p:spPr bwMode="auto">
          <a:xfrm>
            <a:off x="1043608" y="2175247"/>
            <a:ext cx="37444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(5) </a:t>
            </a:r>
            <a:r>
              <a:rPr lang="ja-JP" altLang="en-US" sz="2400" dirty="0">
                <a:latin typeface="+mn-ea"/>
                <a:ea typeface="+mn-ea"/>
              </a:rPr>
              <a:t> 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6</a:t>
            </a:r>
            <a:endParaRPr lang="en-US" altLang="ja-JP" sz="2400" dirty="0">
              <a:latin typeface="+mn-ea"/>
            </a:endParaRPr>
          </a:p>
        </p:txBody>
      </p:sp>
      <p:sp>
        <p:nvSpPr>
          <p:cNvPr id="15" name="テキスト ボックス 2"/>
          <p:cNvSpPr txBox="1">
            <a:spLocks noChangeArrowheads="1"/>
          </p:cNvSpPr>
          <p:nvPr/>
        </p:nvSpPr>
        <p:spPr bwMode="auto">
          <a:xfrm>
            <a:off x="1043608" y="3933056"/>
            <a:ext cx="37444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(6)  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6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13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6</a:t>
            </a:r>
            <a:endParaRPr lang="en-US" altLang="ja-JP" sz="2400" dirty="0">
              <a:latin typeface="+mn-ea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266120" y="2635688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(3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2)(4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</a:t>
            </a:r>
            <a:r>
              <a:rPr lang="en-US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	</a:t>
            </a:r>
            <a:endParaRPr lang="ja-JP" altLang="ja-JP" sz="24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132856"/>
            <a:ext cx="2430780" cy="1424940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1266119" y="4393497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(2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3)(3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2)</a:t>
            </a:r>
            <a:r>
              <a:rPr lang="en-US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	</a:t>
            </a:r>
            <a:endParaRPr lang="ja-JP" altLang="ja-JP" sz="24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2"/>
          <p:cNvSpPr txBox="1">
            <a:spLocks noChangeArrowheads="1"/>
          </p:cNvSpPr>
          <p:nvPr/>
        </p:nvSpPr>
        <p:spPr bwMode="auto">
          <a:xfrm>
            <a:off x="1043608" y="260648"/>
            <a:ext cx="37444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(4)  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11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6</a:t>
            </a:r>
            <a:endParaRPr lang="en-US" altLang="ja-JP" sz="2400" dirty="0">
              <a:latin typeface="+mn-ea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266120" y="721089"/>
            <a:ext cx="2662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2)(4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 </a:t>
            </a:r>
            <a:endParaRPr lang="ja-JP" altLang="ja-JP" sz="2400" b="1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92333"/>
            <a:ext cx="2567940" cy="13716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079" y="3955896"/>
            <a:ext cx="2560320" cy="1417320"/>
          </a:xfrm>
          <a:prstGeom prst="rect">
            <a:avLst/>
          </a:prstGeom>
        </p:spPr>
      </p:pic>
      <p:pic>
        <p:nvPicPr>
          <p:cNvPr id="20" name="図 1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4615" y="6025853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480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4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➌ 因数分解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– </a:t>
            </a:r>
            <a:r>
              <a:rPr lang="en-US" altLang="ja-JP" sz="2000" b="1" dirty="0">
                <a:solidFill>
                  <a:prstClr val="black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000" b="1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次式の因数分解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-			  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p.20)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89613" y="902854"/>
            <a:ext cx="853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例</a:t>
            </a:r>
            <a:r>
              <a:rPr kumimoji="1" lang="en-US" altLang="ja-JP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19</a:t>
            </a:r>
            <a:endParaRPr kumimoji="1" lang="ja-JP" altLang="en-US" sz="24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1042988" y="910251"/>
            <a:ext cx="77054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13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dirty="0">
                <a:latin typeface="+mn-ea"/>
                <a:ea typeface="+mn-ea"/>
              </a:rPr>
              <a:t>を因数分解せよ。</a:t>
            </a:r>
            <a:endParaRPr lang="en-US" altLang="ja-JP" sz="2800" dirty="0">
              <a:latin typeface="+mn-ea"/>
              <a:ea typeface="+mn-ea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200929" y="894996"/>
            <a:ext cx="834116" cy="1046007"/>
            <a:chOff x="224442" y="894996"/>
            <a:chExt cx="834116" cy="1046007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283923" y="1356228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3200" dirty="0">
                  <a:solidFill>
                    <a:schemeClr val="accent2">
                      <a:lumMod val="50000"/>
                    </a:schemeClr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３</a:t>
              </a:r>
              <a:endParaRPr kumimoji="1" lang="ja-JP" altLang="en-US" sz="3200" dirty="0">
                <a:solidFill>
                  <a:schemeClr val="accent2">
                    <a:lumMod val="50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11" name="片側の 2 つの角を丸めた四角形 10"/>
            <p:cNvSpPr/>
            <p:nvPr/>
          </p:nvSpPr>
          <p:spPr>
            <a:xfrm rot="5400000">
              <a:off x="411100" y="765828"/>
              <a:ext cx="460800" cy="720000"/>
            </a:xfrm>
            <a:prstGeom prst="round2Same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224442" y="894996"/>
              <a:ext cx="8341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例題</a:t>
              </a:r>
            </a:p>
          </p:txBody>
        </p:sp>
      </p:grpSp>
      <p:sp>
        <p:nvSpPr>
          <p:cNvPr id="13" name="テキスト ボックス 2"/>
          <p:cNvSpPr txBox="1">
            <a:spLocks noChangeArrowheads="1"/>
          </p:cNvSpPr>
          <p:nvPr/>
        </p:nvSpPr>
        <p:spPr bwMode="auto">
          <a:xfrm>
            <a:off x="1326393" y="3026698"/>
            <a:ext cx="28855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13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endParaRPr lang="en-US" altLang="ja-JP" sz="2800" dirty="0">
              <a:latin typeface="+mn-ea"/>
              <a:ea typeface="+mn-ea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078822"/>
            <a:ext cx="4343361" cy="1714906"/>
          </a:xfrm>
          <a:prstGeom prst="rect">
            <a:avLst/>
          </a:prstGeom>
        </p:spPr>
      </p:pic>
      <p:sp>
        <p:nvSpPr>
          <p:cNvPr id="14" name="テキスト ボックス 2"/>
          <p:cNvSpPr txBox="1">
            <a:spLocks noChangeArrowheads="1"/>
          </p:cNvSpPr>
          <p:nvPr/>
        </p:nvSpPr>
        <p:spPr bwMode="auto">
          <a:xfrm>
            <a:off x="971600" y="3630715"/>
            <a:ext cx="30664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13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･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endParaRPr lang="en-US" altLang="ja-JP" sz="2800" dirty="0">
              <a:latin typeface="+mn-ea"/>
              <a:ea typeface="+mn-ea"/>
            </a:endParaRPr>
          </a:p>
        </p:txBody>
      </p:sp>
      <p:sp>
        <p:nvSpPr>
          <p:cNvPr id="15" name="テキスト ボックス 2"/>
          <p:cNvSpPr txBox="1">
            <a:spLocks noChangeArrowheads="1"/>
          </p:cNvSpPr>
          <p:nvPr/>
        </p:nvSpPr>
        <p:spPr bwMode="auto">
          <a:xfrm>
            <a:off x="971600" y="4273932"/>
            <a:ext cx="30664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)(3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endParaRPr lang="en-US" altLang="ja-JP" sz="2800" dirty="0">
              <a:latin typeface="+mn-ea"/>
              <a:ea typeface="+mn-ea"/>
            </a:endParaRPr>
          </a:p>
        </p:txBody>
      </p:sp>
      <p:sp>
        <p:nvSpPr>
          <p:cNvPr id="16" name="テキスト ボックス 2"/>
          <p:cNvSpPr txBox="1">
            <a:spLocks noChangeArrowheads="1"/>
          </p:cNvSpPr>
          <p:nvPr/>
        </p:nvSpPr>
        <p:spPr bwMode="auto">
          <a:xfrm>
            <a:off x="1042988" y="1853317"/>
            <a:ext cx="7705476" cy="1118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ts val="4000"/>
              </a:lnSpc>
              <a:defRPr/>
            </a:pPr>
            <a:r>
              <a:rPr lang="en-US" altLang="ja-JP" sz="28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+mn-ea"/>
                <a:ea typeface="+mn-ea"/>
              </a:rPr>
              <a:t>についての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dirty="0">
                <a:latin typeface="+mn-ea"/>
                <a:ea typeface="+mn-ea"/>
              </a:rPr>
              <a:t>次式とみると，</a:t>
            </a:r>
            <a:r>
              <a:rPr lang="en-US" altLang="ja-JP" sz="28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+mn-ea"/>
                <a:ea typeface="+mn-ea"/>
              </a:rPr>
              <a:t>の係数は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13</a:t>
            </a:r>
            <a:r>
              <a:rPr lang="en-US" altLang="ja-JP" sz="28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ja-JP" altLang="en-US" sz="2800" dirty="0" err="1">
                <a:latin typeface="+mn-ea"/>
                <a:ea typeface="+mn-ea"/>
              </a:rPr>
              <a:t>，</a:t>
            </a:r>
            <a:r>
              <a:rPr lang="ja-JP" altLang="en-US" sz="2800" dirty="0">
                <a:latin typeface="+mn-ea"/>
                <a:ea typeface="+mn-ea"/>
              </a:rPr>
              <a:t>定数項は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lang="en-US" altLang="ja-JP" sz="28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dirty="0">
                <a:latin typeface="+mn-ea"/>
                <a:ea typeface="+mn-ea"/>
              </a:rPr>
              <a:t>である。</a:t>
            </a:r>
            <a:endParaRPr lang="en-US" altLang="ja-JP" sz="2800" dirty="0">
              <a:latin typeface="+mn-ea"/>
              <a:ea typeface="+mn-ea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313662" y="3119031"/>
            <a:ext cx="588262" cy="338554"/>
            <a:chOff x="395653" y="3203879"/>
            <a:chExt cx="588262" cy="338554"/>
          </a:xfrm>
        </p:grpSpPr>
        <p:sp>
          <p:nvSpPr>
            <p:cNvPr id="19" name="片側の 2 つの角を丸めた四角形 10"/>
            <p:cNvSpPr/>
            <p:nvPr/>
          </p:nvSpPr>
          <p:spPr>
            <a:xfrm rot="5400000">
              <a:off x="527784" y="3079025"/>
              <a:ext cx="324000" cy="588262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475078" y="3203879"/>
              <a:ext cx="4294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dirty="0">
                  <a:solidFill>
                    <a:sysClr val="windowText" lastClr="00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解</a:t>
              </a: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107504" y="2005017"/>
            <a:ext cx="1000578" cy="338554"/>
            <a:chOff x="189495" y="1831255"/>
            <a:chExt cx="1000578" cy="338554"/>
          </a:xfrm>
        </p:grpSpPr>
        <p:sp>
          <p:nvSpPr>
            <p:cNvPr id="23" name="片側の 2 つの角を丸めた四角形 10"/>
            <p:cNvSpPr/>
            <p:nvPr/>
          </p:nvSpPr>
          <p:spPr>
            <a:xfrm rot="5400000">
              <a:off x="527784" y="1706401"/>
              <a:ext cx="324000" cy="588262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189495" y="1831255"/>
              <a:ext cx="10005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spc="-150" dirty="0">
                  <a:solidFill>
                    <a:sysClr val="windowText" lastClr="00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考え方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686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➌ 因数分解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– </a:t>
            </a:r>
            <a:r>
              <a:rPr lang="en-US" altLang="ja-JP" sz="2000" b="1" dirty="0">
                <a:solidFill>
                  <a:prstClr val="black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rPr>
              <a:t>2</a:t>
            </a:r>
            <a:r>
              <a:rPr lang="ja-JP" altLang="en-US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次式の因数分解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-			      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教科書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p.20)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テキスト ボックス 2"/>
          <p:cNvSpPr txBox="1">
            <a:spLocks noChangeArrowheads="1"/>
          </p:cNvSpPr>
          <p:nvPr/>
        </p:nvSpPr>
        <p:spPr bwMode="auto">
          <a:xfrm>
            <a:off x="1043608" y="918649"/>
            <a:ext cx="34563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+mn-ea"/>
                <a:ea typeface="+mn-ea"/>
              </a:rPr>
              <a:t>次の式を因数分解せよ。</a:t>
            </a:r>
            <a:endParaRPr lang="en-US" altLang="ja-JP" sz="2400" dirty="0">
              <a:latin typeface="+mn-ea"/>
            </a:endParaRPr>
          </a:p>
        </p:txBody>
      </p:sp>
      <p:sp>
        <p:nvSpPr>
          <p:cNvPr id="12" name="テキスト ボックス 2"/>
          <p:cNvSpPr txBox="1">
            <a:spLocks noChangeArrowheads="1"/>
          </p:cNvSpPr>
          <p:nvPr/>
        </p:nvSpPr>
        <p:spPr bwMode="auto">
          <a:xfrm>
            <a:off x="1043608" y="1622763"/>
            <a:ext cx="37444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(1) 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lang="en-US" altLang="ja-JP" sz="24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en-US" altLang="ja-JP" sz="24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7</a:t>
            </a:r>
            <a:r>
              <a:rPr lang="en-US" altLang="ja-JP" sz="24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</a:p>
        </p:txBody>
      </p:sp>
      <p:grpSp>
        <p:nvGrpSpPr>
          <p:cNvPr id="17" name="グループ化 16"/>
          <p:cNvGrpSpPr/>
          <p:nvPr/>
        </p:nvGrpSpPr>
        <p:grpSpPr>
          <a:xfrm>
            <a:off x="179512" y="908720"/>
            <a:ext cx="859452" cy="461665"/>
            <a:chOff x="314821" y="948089"/>
            <a:chExt cx="859452" cy="461665"/>
          </a:xfrm>
        </p:grpSpPr>
        <p:sp>
          <p:nvSpPr>
            <p:cNvPr id="18" name="正方形/長方形 17"/>
            <p:cNvSpPr/>
            <p:nvPr/>
          </p:nvSpPr>
          <p:spPr>
            <a:xfrm>
              <a:off x="384547" y="948521"/>
              <a:ext cx="720000" cy="460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314821" y="948089"/>
              <a:ext cx="859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</a:t>
              </a:r>
              <a:r>
                <a:rPr lang="en-US" altLang="ja-JP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22</a:t>
              </a:r>
              <a:endPara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sp>
        <p:nvSpPr>
          <p:cNvPr id="16" name="テキスト ボックス 2"/>
          <p:cNvSpPr txBox="1">
            <a:spLocks noChangeArrowheads="1"/>
          </p:cNvSpPr>
          <p:nvPr/>
        </p:nvSpPr>
        <p:spPr bwMode="auto">
          <a:xfrm>
            <a:off x="1043608" y="2091660"/>
            <a:ext cx="37444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・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7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en-US" altLang="ja-JP" sz="24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</a:p>
        </p:txBody>
      </p:sp>
      <p:sp>
        <p:nvSpPr>
          <p:cNvPr id="20" name="テキスト ボックス 2"/>
          <p:cNvSpPr txBox="1">
            <a:spLocks noChangeArrowheads="1"/>
          </p:cNvSpPr>
          <p:nvPr/>
        </p:nvSpPr>
        <p:spPr bwMode="auto">
          <a:xfrm>
            <a:off x="1043608" y="2560557"/>
            <a:ext cx="37444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en-US" altLang="ja-JP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)(4</a:t>
            </a:r>
            <a:r>
              <a:rPr lang="en-US" altLang="ja-JP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7</a:t>
            </a:r>
            <a:r>
              <a:rPr lang="en-US" altLang="ja-JP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</a:p>
        </p:txBody>
      </p:sp>
      <p:sp>
        <p:nvSpPr>
          <p:cNvPr id="21" name="テキスト ボックス 2"/>
          <p:cNvSpPr txBox="1">
            <a:spLocks noChangeArrowheads="1"/>
          </p:cNvSpPr>
          <p:nvPr/>
        </p:nvSpPr>
        <p:spPr bwMode="auto">
          <a:xfrm>
            <a:off x="1043608" y="3952782"/>
            <a:ext cx="37444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(2) 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8</a:t>
            </a:r>
            <a:r>
              <a:rPr lang="en-US" altLang="ja-JP" sz="24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4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15</a:t>
            </a:r>
            <a:r>
              <a:rPr lang="en-US" altLang="ja-JP" sz="24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</a:p>
        </p:txBody>
      </p:sp>
      <p:sp>
        <p:nvSpPr>
          <p:cNvPr id="22" name="テキスト ボックス 2"/>
          <p:cNvSpPr txBox="1">
            <a:spLocks noChangeArrowheads="1"/>
          </p:cNvSpPr>
          <p:nvPr/>
        </p:nvSpPr>
        <p:spPr bwMode="auto">
          <a:xfrm>
            <a:off x="1043608" y="4421679"/>
            <a:ext cx="37444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8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・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15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en-US" altLang="ja-JP" sz="24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</a:p>
        </p:txBody>
      </p:sp>
      <p:sp>
        <p:nvSpPr>
          <p:cNvPr id="23" name="テキスト ボックス 2"/>
          <p:cNvSpPr txBox="1">
            <a:spLocks noChangeArrowheads="1"/>
          </p:cNvSpPr>
          <p:nvPr/>
        </p:nvSpPr>
        <p:spPr bwMode="auto">
          <a:xfrm>
            <a:off x="1043608" y="4890576"/>
            <a:ext cx="37444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(2</a:t>
            </a:r>
            <a:r>
              <a:rPr lang="en-US" altLang="ja-JP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en-US" altLang="ja-JP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)(4</a:t>
            </a:r>
            <a:r>
              <a:rPr lang="en-US" altLang="ja-JP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5</a:t>
            </a:r>
            <a:r>
              <a:rPr lang="en-US" altLang="ja-JP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76"/>
          <a:stretch/>
        </p:blipFill>
        <p:spPr>
          <a:xfrm>
            <a:off x="5148064" y="4090302"/>
            <a:ext cx="2789051" cy="1252914"/>
          </a:xfrm>
          <a:prstGeom prst="rect">
            <a:avLst/>
          </a:prstGeom>
        </p:spPr>
      </p:pic>
      <p:grpSp>
        <p:nvGrpSpPr>
          <p:cNvPr id="31" name="グループ化 30"/>
          <p:cNvGrpSpPr/>
          <p:nvPr/>
        </p:nvGrpSpPr>
        <p:grpSpPr>
          <a:xfrm>
            <a:off x="5076056" y="1711076"/>
            <a:ext cx="2933067" cy="1615827"/>
            <a:chOff x="5004048" y="1711076"/>
            <a:chExt cx="2933067" cy="1615827"/>
          </a:xfrm>
        </p:grpSpPr>
        <p:sp>
          <p:nvSpPr>
            <p:cNvPr id="24" name="テキスト ボックス 2"/>
            <p:cNvSpPr txBox="1">
              <a:spLocks noChangeArrowheads="1"/>
            </p:cNvSpPr>
            <p:nvPr/>
          </p:nvSpPr>
          <p:spPr bwMode="auto">
            <a:xfrm>
              <a:off x="5004048" y="1711076"/>
              <a:ext cx="2933067" cy="1615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9pPr>
            </a:lstStyle>
            <a:p>
              <a:pPr eaLnBrk="1" hangingPunct="1">
                <a:lnSpc>
                  <a:spcPct val="150000"/>
                </a:lnSpc>
                <a:defRPr/>
              </a:pPr>
              <a:r>
                <a:rPr lang="en-US" altLang="ja-JP" sz="22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1 </a:t>
              </a:r>
              <a:r>
                <a:rPr lang="ja-JP" altLang="en-US" sz="22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　　－</a:t>
              </a:r>
              <a:r>
                <a:rPr lang="en-US" altLang="ja-JP" sz="2200" i="1" dirty="0">
                  <a:latin typeface="Times New Roman" panose="020206030504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y</a:t>
              </a:r>
              <a:r>
                <a:rPr lang="ja-JP" altLang="en-US" sz="22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　　　－</a:t>
              </a:r>
              <a:r>
                <a:rPr lang="en-US" altLang="ja-JP" sz="22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4</a:t>
              </a:r>
              <a:r>
                <a:rPr lang="en-US" altLang="ja-JP" sz="2200" i="1" dirty="0">
                  <a:latin typeface="Times New Roman" panose="020206030504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y</a:t>
              </a:r>
              <a:r>
                <a:rPr lang="ja-JP" altLang="en-US" sz="22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　</a:t>
              </a:r>
              <a:endPara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  <a:p>
              <a:pPr eaLnBrk="1" hangingPunct="1">
                <a:lnSpc>
                  <a:spcPct val="150000"/>
                </a:lnSpc>
                <a:defRPr/>
              </a:pPr>
              <a:r>
                <a:rPr lang="en-US" altLang="ja-JP" sz="22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4 </a:t>
              </a:r>
              <a:r>
                <a:rPr lang="ja-JP" altLang="en-US" sz="22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　   </a:t>
              </a:r>
              <a:r>
                <a:rPr lang="en-US" altLang="ja-JP" sz="22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7</a:t>
              </a:r>
              <a:r>
                <a:rPr lang="en-US" altLang="ja-JP" sz="2200" i="1" dirty="0">
                  <a:latin typeface="Times New Roman" panose="020206030504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y</a:t>
              </a:r>
              <a:r>
                <a:rPr lang="ja-JP" altLang="en-US" sz="22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　　　　</a:t>
              </a:r>
              <a:r>
                <a:rPr lang="en-US" altLang="ja-JP" sz="22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7</a:t>
              </a:r>
              <a:r>
                <a:rPr lang="en-US" altLang="ja-JP" sz="2200" i="1" dirty="0">
                  <a:latin typeface="Times New Roman" panose="020206030504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y</a:t>
              </a:r>
            </a:p>
            <a:p>
              <a:pPr eaLnBrk="1" hangingPunct="1">
                <a:lnSpc>
                  <a:spcPct val="150000"/>
                </a:lnSpc>
                <a:defRPr/>
              </a:pPr>
              <a:r>
                <a:rPr lang="ja-JP" altLang="en-US" sz="22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　　　　　　　　 </a:t>
              </a:r>
              <a:r>
                <a:rPr lang="en-US" altLang="ja-JP" sz="22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3</a:t>
              </a:r>
              <a:r>
                <a:rPr lang="en-US" altLang="ja-JP" sz="2200" i="1" dirty="0">
                  <a:latin typeface="Times New Roman" panose="020206030504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y</a:t>
              </a:r>
              <a:endPara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</p:txBody>
        </p:sp>
        <p:pic>
          <p:nvPicPr>
            <p:cNvPr id="27" name="図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15" r="71791" b="40854"/>
            <a:stretch/>
          </p:blipFill>
          <p:spPr>
            <a:xfrm>
              <a:off x="5302542" y="1914449"/>
              <a:ext cx="628818" cy="741055"/>
            </a:xfrm>
            <a:prstGeom prst="rect">
              <a:avLst/>
            </a:prstGeom>
          </p:spPr>
        </p:pic>
        <p:pic>
          <p:nvPicPr>
            <p:cNvPr id="28" name="図 2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88" r="28197" b="42527"/>
            <a:stretch/>
          </p:blipFill>
          <p:spPr>
            <a:xfrm>
              <a:off x="6552064" y="1935424"/>
              <a:ext cx="576064" cy="720080"/>
            </a:xfrm>
            <a:prstGeom prst="rect">
              <a:avLst/>
            </a:prstGeom>
          </p:spPr>
        </p:pic>
        <p:pic>
          <p:nvPicPr>
            <p:cNvPr id="29" name="図 2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801" t="60431" r="676" b="22327"/>
            <a:stretch/>
          </p:blipFill>
          <p:spPr>
            <a:xfrm>
              <a:off x="7092280" y="2713167"/>
              <a:ext cx="772827" cy="2160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472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2" grpId="0"/>
      <p:bldP spid="23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➌ 因数分解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– </a:t>
            </a:r>
            <a:r>
              <a:rPr lang="ja-JP" altLang="en-US" sz="2000" b="1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因数分解の工夫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-			  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p.20)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56610" y="2482660"/>
            <a:ext cx="720000" cy="460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89613" y="2482228"/>
            <a:ext cx="853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例</a:t>
            </a:r>
            <a:r>
              <a:rPr kumimoji="1" lang="en-US" altLang="ja-JP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</a:t>
            </a:r>
            <a:endParaRPr kumimoji="1" lang="ja-JP" altLang="en-US" sz="24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1067121" y="2468930"/>
            <a:ext cx="76813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1)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2(1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r>
              <a:rPr lang="ja-JP" altLang="en-US" sz="2800" dirty="0">
                <a:latin typeface="+mn-ea"/>
                <a:ea typeface="+mn-ea"/>
              </a:rPr>
              <a:t>を因数分解してみよう。</a:t>
            </a:r>
            <a:endParaRPr lang="en-US" altLang="ja-JP" sz="2800" dirty="0">
              <a:latin typeface="+mn-ea"/>
              <a:ea typeface="+mn-ea"/>
            </a:endParaRPr>
          </a:p>
        </p:txBody>
      </p:sp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1147245" y="3014922"/>
            <a:ext cx="2704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800" dirty="0">
                <a:latin typeface="+mn-ea"/>
                <a:ea typeface="+mn-ea"/>
              </a:rPr>
              <a:t>とおくと</a:t>
            </a:r>
            <a:endParaRPr lang="en-US" altLang="ja-JP" sz="2800" dirty="0">
              <a:latin typeface="+mn-ea"/>
              <a:ea typeface="+mn-ea"/>
            </a:endParaRPr>
          </a:p>
        </p:txBody>
      </p:sp>
      <p:sp>
        <p:nvSpPr>
          <p:cNvPr id="10" name="テキスト ボックス 2"/>
          <p:cNvSpPr txBox="1">
            <a:spLocks noChangeArrowheads="1"/>
          </p:cNvSpPr>
          <p:nvPr/>
        </p:nvSpPr>
        <p:spPr bwMode="auto">
          <a:xfrm>
            <a:off x="1691681" y="3494633"/>
            <a:ext cx="33123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1)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2(1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endParaRPr lang="en-US" altLang="ja-JP" sz="2800" dirty="0">
              <a:latin typeface="+mn-ea"/>
              <a:ea typeface="+mn-ea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1331640" y="4633972"/>
            <a:ext cx="5904656" cy="523220"/>
            <a:chOff x="1331640" y="3270622"/>
            <a:chExt cx="5904656" cy="523220"/>
          </a:xfrm>
        </p:grpSpPr>
        <p:sp>
          <p:nvSpPr>
            <p:cNvPr id="19" name="正方形/長方形 18"/>
            <p:cNvSpPr/>
            <p:nvPr/>
          </p:nvSpPr>
          <p:spPr>
            <a:xfrm>
              <a:off x="5004049" y="3344052"/>
              <a:ext cx="731441" cy="386812"/>
            </a:xfrm>
            <a:prstGeom prst="rect">
              <a:avLst/>
            </a:prstGeom>
            <a:solidFill>
              <a:srgbClr val="FDE9BC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rgbClr val="FDE9BC"/>
                </a:solidFill>
              </a:endParaRPr>
            </a:p>
          </p:txBody>
        </p:sp>
        <p:sp>
          <p:nvSpPr>
            <p:cNvPr id="16" name="テキスト ボックス 2"/>
            <p:cNvSpPr txBox="1">
              <a:spLocks noChangeArrowheads="1"/>
            </p:cNvSpPr>
            <p:nvPr/>
          </p:nvSpPr>
          <p:spPr bwMode="auto">
            <a:xfrm>
              <a:off x="1331640" y="3270622"/>
              <a:ext cx="59046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ja-JP" altLang="en-US" sz="28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＝</a:t>
              </a:r>
              <a:r>
                <a:rPr lang="en-US" altLang="ja-JP" sz="28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yA</a:t>
              </a:r>
              <a:r>
                <a:rPr lang="ja-JP" altLang="en-US" sz="28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－</a:t>
              </a:r>
              <a:r>
                <a:rPr lang="en-US" altLang="ja-JP" sz="28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2</a:t>
              </a:r>
              <a:r>
                <a:rPr lang="en-US" altLang="ja-JP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ja-JP" altLang="en-US" sz="28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＝</a:t>
              </a:r>
              <a:r>
                <a:rPr lang="en-US" altLang="ja-JP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altLang="ja-JP" sz="28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(</a:t>
              </a:r>
              <a:r>
                <a:rPr lang="en-US" altLang="ja-JP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ja-JP" altLang="en-US" sz="28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－</a:t>
              </a:r>
              <a:r>
                <a:rPr lang="en-US" altLang="ja-JP" sz="28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2)</a:t>
              </a:r>
              <a:r>
                <a:rPr lang="ja-JP" altLang="en-US" sz="28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＝</a:t>
              </a:r>
              <a:r>
                <a:rPr lang="en-US" altLang="ja-JP" sz="28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(</a:t>
              </a:r>
              <a:r>
                <a:rPr lang="en-US" altLang="ja-JP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ja-JP" altLang="en-US" sz="28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－</a:t>
              </a:r>
              <a:r>
                <a:rPr lang="en-US" altLang="ja-JP" sz="28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1)(</a:t>
              </a:r>
              <a:r>
                <a:rPr lang="en-US" altLang="ja-JP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ja-JP" altLang="en-US" sz="28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－</a:t>
              </a:r>
              <a:r>
                <a:rPr lang="en-US" altLang="ja-JP" sz="28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2)</a:t>
              </a:r>
              <a:endParaRPr lang="en-US" altLang="ja-JP" sz="2800" dirty="0">
                <a:latin typeface="+mn-ea"/>
                <a:ea typeface="+mn-ea"/>
              </a:endParaRPr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1331640" y="4017853"/>
            <a:ext cx="3384375" cy="523220"/>
            <a:chOff x="1331640" y="2654503"/>
            <a:chExt cx="3384375" cy="523220"/>
          </a:xfrm>
        </p:grpSpPr>
        <p:sp>
          <p:nvSpPr>
            <p:cNvPr id="13" name="正方形/長方形 12"/>
            <p:cNvSpPr/>
            <p:nvPr/>
          </p:nvSpPr>
          <p:spPr>
            <a:xfrm>
              <a:off x="2095443" y="2754156"/>
              <a:ext cx="731441" cy="386812"/>
            </a:xfrm>
            <a:prstGeom prst="rect">
              <a:avLst/>
            </a:prstGeom>
            <a:solidFill>
              <a:srgbClr val="FDE9BC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rgbClr val="FDE9BC"/>
                </a:solidFill>
              </a:endParaRPr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3696543" y="2747402"/>
              <a:ext cx="731441" cy="386812"/>
            </a:xfrm>
            <a:prstGeom prst="rect">
              <a:avLst/>
            </a:prstGeom>
            <a:solidFill>
              <a:srgbClr val="FDE9BC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rgbClr val="FDE9BC"/>
                </a:solidFill>
              </a:endParaRPr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3676432" y="2722707"/>
              <a:ext cx="731441" cy="386812"/>
            </a:xfrm>
            <a:prstGeom prst="rect">
              <a:avLst/>
            </a:prstGeom>
            <a:solidFill>
              <a:srgbClr val="FDE9BC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rgbClr val="FDE9BC"/>
                </a:solidFill>
              </a:endParaRPr>
            </a:p>
          </p:txBody>
        </p:sp>
        <p:sp>
          <p:nvSpPr>
            <p:cNvPr id="12" name="テキスト ボックス 2"/>
            <p:cNvSpPr txBox="1">
              <a:spLocks noChangeArrowheads="1"/>
            </p:cNvSpPr>
            <p:nvPr/>
          </p:nvSpPr>
          <p:spPr bwMode="auto">
            <a:xfrm>
              <a:off x="1331640" y="2654503"/>
              <a:ext cx="338437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ja-JP" altLang="en-US" sz="28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＝</a:t>
              </a:r>
              <a:r>
                <a:rPr lang="en-US" altLang="ja-JP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ja-JP" sz="28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(</a:t>
              </a:r>
              <a:r>
                <a:rPr lang="en-US" altLang="ja-JP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ja-JP" altLang="en-US" sz="28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－</a:t>
              </a:r>
              <a:r>
                <a:rPr lang="en-US" altLang="ja-JP" sz="28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1)</a:t>
              </a:r>
              <a:r>
                <a:rPr lang="ja-JP" altLang="en-US" sz="28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－</a:t>
              </a:r>
              <a:r>
                <a:rPr lang="en-US" altLang="ja-JP" sz="28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2(</a:t>
              </a:r>
              <a:r>
                <a:rPr lang="en-US" altLang="ja-JP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ja-JP" altLang="en-US" sz="28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－</a:t>
              </a:r>
              <a:r>
                <a:rPr lang="en-US" altLang="ja-JP" sz="28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1)</a:t>
              </a:r>
              <a:endParaRPr lang="en-US" altLang="ja-JP" sz="2800" dirty="0">
                <a:latin typeface="+mn-ea"/>
                <a:ea typeface="+mn-ea"/>
              </a:endParaRPr>
            </a:p>
          </p:txBody>
        </p:sp>
      </p:grpSp>
      <p:sp>
        <p:nvSpPr>
          <p:cNvPr id="20" name="テキスト ボックス 2"/>
          <p:cNvSpPr txBox="1">
            <a:spLocks noChangeArrowheads="1"/>
          </p:cNvSpPr>
          <p:nvPr/>
        </p:nvSpPr>
        <p:spPr bwMode="auto">
          <a:xfrm>
            <a:off x="395288" y="906655"/>
            <a:ext cx="835317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>
                <a:latin typeface="+mn-ea"/>
                <a:ea typeface="+mn-ea"/>
              </a:rPr>
              <a:t>整式の一部を別の文字に置き換えると，共通因数でくくったり，公式にあてはめたりすることで因数分解できることがある。</a:t>
            </a:r>
            <a:endParaRPr lang="en-US" altLang="ja-JP" sz="2800" dirty="0">
              <a:latin typeface="+mn-ea"/>
              <a:ea typeface="+mn-ea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464" y="4200342"/>
            <a:ext cx="1800000" cy="15824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983" y="4820559"/>
            <a:ext cx="1800000" cy="15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62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➌ 因数分解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– </a:t>
            </a:r>
            <a:r>
              <a:rPr lang="ja-JP" altLang="en-US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因数分解の工夫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-			      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教科書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p.21)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テキスト ボックス 2"/>
          <p:cNvSpPr txBox="1">
            <a:spLocks noChangeArrowheads="1"/>
          </p:cNvSpPr>
          <p:nvPr/>
        </p:nvSpPr>
        <p:spPr bwMode="auto">
          <a:xfrm>
            <a:off x="1043608" y="918649"/>
            <a:ext cx="34563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+mn-ea"/>
                <a:ea typeface="+mn-ea"/>
              </a:rPr>
              <a:t>次の式を因数分解せよ。</a:t>
            </a:r>
            <a:endParaRPr lang="en-US" altLang="ja-JP" sz="2400" dirty="0">
              <a:latin typeface="+mn-ea"/>
            </a:endParaRPr>
          </a:p>
        </p:txBody>
      </p:sp>
      <p:sp>
        <p:nvSpPr>
          <p:cNvPr id="12" name="テキスト ボックス 2"/>
          <p:cNvSpPr txBox="1">
            <a:spLocks noChangeArrowheads="1"/>
          </p:cNvSpPr>
          <p:nvPr/>
        </p:nvSpPr>
        <p:spPr bwMode="auto">
          <a:xfrm>
            <a:off x="1043608" y="1383159"/>
            <a:ext cx="37444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000" dirty="0">
                <a:latin typeface="+mn-ea"/>
                <a:ea typeface="+mn-ea"/>
              </a:rPr>
              <a:t>(1) </a:t>
            </a:r>
            <a:r>
              <a:rPr lang="ja-JP" altLang="en-US" sz="2000" dirty="0">
                <a:latin typeface="+mn-ea"/>
                <a:ea typeface="+mn-ea"/>
              </a:rPr>
              <a:t> 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5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endParaRPr lang="en-US" altLang="ja-JP" sz="2000" dirty="0">
              <a:latin typeface="+mn-ea"/>
            </a:endParaRPr>
          </a:p>
        </p:txBody>
      </p:sp>
      <p:sp>
        <p:nvSpPr>
          <p:cNvPr id="15" name="テキスト ボックス 2"/>
          <p:cNvSpPr txBox="1">
            <a:spLocks noChangeArrowheads="1"/>
          </p:cNvSpPr>
          <p:nvPr/>
        </p:nvSpPr>
        <p:spPr bwMode="auto">
          <a:xfrm>
            <a:off x="1042610" y="4173442"/>
            <a:ext cx="37444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000" dirty="0">
                <a:latin typeface="+mn-ea"/>
                <a:ea typeface="+mn-ea"/>
              </a:rPr>
              <a:t>(2)  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r>
              <a:rPr lang="en-US" altLang="ja-JP" sz="20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3(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endParaRPr lang="en-US" altLang="ja-JP" sz="2000" dirty="0">
              <a:latin typeface="+mn-ea"/>
            </a:endParaRPr>
          </a:p>
        </p:txBody>
      </p:sp>
      <p:grpSp>
        <p:nvGrpSpPr>
          <p:cNvPr id="17" name="グループ化 16"/>
          <p:cNvGrpSpPr/>
          <p:nvPr/>
        </p:nvGrpSpPr>
        <p:grpSpPr>
          <a:xfrm>
            <a:off x="179512" y="908720"/>
            <a:ext cx="859452" cy="461665"/>
            <a:chOff x="314821" y="948089"/>
            <a:chExt cx="859452" cy="461665"/>
          </a:xfrm>
        </p:grpSpPr>
        <p:sp>
          <p:nvSpPr>
            <p:cNvPr id="18" name="正方形/長方形 17"/>
            <p:cNvSpPr/>
            <p:nvPr/>
          </p:nvSpPr>
          <p:spPr>
            <a:xfrm>
              <a:off x="384547" y="948521"/>
              <a:ext cx="720000" cy="460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314821" y="948089"/>
              <a:ext cx="859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</a:t>
              </a:r>
              <a:r>
                <a:rPr lang="en-US" altLang="ja-JP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23</a:t>
              </a:r>
              <a:endPara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sp>
        <p:nvSpPr>
          <p:cNvPr id="2" name="正方形/長方形 1"/>
          <p:cNvSpPr/>
          <p:nvPr/>
        </p:nvSpPr>
        <p:spPr>
          <a:xfrm>
            <a:off x="1547664" y="1772816"/>
            <a:ext cx="18694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ja-JP" altLang="ja-JP" sz="2000" kern="1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とおくと</a:t>
            </a:r>
            <a:endParaRPr lang="ja-JP" altLang="ja-JP" sz="2000" kern="100" dirty="0">
              <a:solidFill>
                <a:srgbClr val="FF0000"/>
              </a:solidFill>
              <a:effectLst/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534097" y="2204864"/>
            <a:ext cx="23070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endParaRPr lang="ja-JP" altLang="ja-JP" sz="20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712722" y="2596842"/>
            <a:ext cx="19271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39750" algn="just">
              <a:spcAft>
                <a:spcPts val="0"/>
              </a:spcAft>
            </a:pP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i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000" i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yA</a:t>
            </a:r>
            <a:endParaRPr lang="ja-JP" altLang="ja-JP" sz="20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712722" y="2996952"/>
            <a:ext cx="20265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39750" algn="just">
              <a:spcAft>
                <a:spcPts val="0"/>
              </a:spcAft>
            </a:pP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endParaRPr lang="ja-JP" altLang="ja-JP" sz="20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62271" y="3388930"/>
            <a:ext cx="26356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39750" algn="just">
              <a:spcAft>
                <a:spcPts val="0"/>
              </a:spcAft>
            </a:pP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0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ja-JP" sz="20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en-US" altLang="ja-JP" sz="20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)(</a:t>
            </a:r>
            <a:r>
              <a:rPr lang="en-US" altLang="ja-JP" sz="20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0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r>
              <a:rPr lang="en-US" altLang="ja-JP" sz="20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en-US" altLang="ja-JP" sz="20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endParaRPr lang="ja-JP" altLang="ja-JP" sz="2000" b="1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592605" y="4573552"/>
            <a:ext cx="18982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b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ja-JP" altLang="ja-JP" sz="2000" kern="1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とおくと</a:t>
            </a:r>
            <a:endParaRPr lang="ja-JP" altLang="ja-JP" sz="2000" kern="100" dirty="0">
              <a:solidFill>
                <a:srgbClr val="FF0000"/>
              </a:solidFill>
              <a:effectLst/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460231" y="4995147"/>
            <a:ext cx="21932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b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0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3(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b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endParaRPr lang="ja-JP" altLang="ja-JP" sz="20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672765" y="5396717"/>
            <a:ext cx="17844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39750" algn="just">
              <a:spcAft>
                <a:spcPts val="0"/>
              </a:spcAft>
            </a:pP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r>
              <a:rPr lang="en-US" altLang="ja-JP" sz="20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endParaRPr lang="ja-JP" altLang="ja-JP" sz="20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668457" y="5787235"/>
            <a:ext cx="19415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39750" algn="just">
              <a:spcAft>
                <a:spcPts val="0"/>
              </a:spcAft>
            </a:pP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</a:t>
            </a:r>
            <a:endParaRPr lang="ja-JP" altLang="ja-JP" sz="20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636698" y="6179213"/>
            <a:ext cx="29097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39750" algn="just">
              <a:spcAft>
                <a:spcPts val="0"/>
              </a:spcAft>
            </a:pP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0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r>
              <a:rPr lang="ja-JP" altLang="ja-JP" sz="20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b</a:t>
            </a:r>
            <a:r>
              <a:rPr lang="en-US" altLang="ja-JP" sz="20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)(</a:t>
            </a:r>
            <a:r>
              <a:rPr lang="en-US" altLang="ja-JP" sz="20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r>
              <a:rPr lang="ja-JP" altLang="ja-JP" sz="20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b</a:t>
            </a:r>
            <a:r>
              <a:rPr lang="ja-JP" altLang="ja-JP" sz="20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</a:t>
            </a:r>
            <a:endParaRPr lang="ja-JP" altLang="ja-JP" sz="2000" b="1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55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10" grpId="0"/>
      <p:bldP spid="14" grpId="0"/>
      <p:bldP spid="16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1043608" y="260648"/>
            <a:ext cx="37444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000" dirty="0">
                <a:latin typeface="+mn-ea"/>
                <a:ea typeface="+mn-ea"/>
              </a:rPr>
              <a:t>(3) </a:t>
            </a:r>
            <a:r>
              <a:rPr lang="ja-JP" altLang="en-US" sz="2000" dirty="0">
                <a:latin typeface="+mn-ea"/>
                <a:ea typeface="+mn-ea"/>
              </a:rPr>
              <a:t> 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ja-JP" sz="2000" dirty="0">
              <a:latin typeface="+mn-ea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521595" y="724406"/>
            <a:ext cx="189827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b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ja-JP" altLang="ja-JP" sz="2000" kern="1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とおくと</a:t>
            </a:r>
            <a:endParaRPr lang="ja-JP" altLang="ja-JP" sz="2000" kern="100" dirty="0">
              <a:solidFill>
                <a:srgbClr val="FF0000"/>
              </a:solidFill>
              <a:effectLst/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1498772" y="1145923"/>
            <a:ext cx="183736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b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endParaRPr lang="ja-JP" altLang="ja-JP" sz="20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675096" y="1570549"/>
            <a:ext cx="289534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39750" algn="just">
              <a:lnSpc>
                <a:spcPts val="1800"/>
              </a:lnSpc>
              <a:spcAft>
                <a:spcPts val="0"/>
              </a:spcAft>
            </a:pP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b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b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endParaRPr lang="ja-JP" altLang="ja-JP" sz="20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663447" y="1988840"/>
            <a:ext cx="16706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39750" algn="just">
              <a:lnSpc>
                <a:spcPts val="1800"/>
              </a:lnSpc>
              <a:spcAft>
                <a:spcPts val="0"/>
              </a:spcAft>
            </a:pP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i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000" i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endParaRPr lang="ja-JP" altLang="ja-JP" sz="20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649020" y="2429480"/>
            <a:ext cx="189827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39750" algn="just">
              <a:lnSpc>
                <a:spcPts val="1800"/>
              </a:lnSpc>
              <a:spcAft>
                <a:spcPts val="0"/>
              </a:spcAft>
            </a:pP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endParaRPr lang="ja-JP" altLang="ja-JP" sz="20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614555" y="2847771"/>
            <a:ext cx="260039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39750" algn="just">
              <a:lnSpc>
                <a:spcPts val="1800"/>
              </a:lnSpc>
              <a:spcAft>
                <a:spcPts val="0"/>
              </a:spcAft>
            </a:pP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0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r>
              <a:rPr lang="ja-JP" altLang="ja-JP" sz="20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b</a:t>
            </a:r>
            <a:r>
              <a:rPr lang="en-US" altLang="ja-JP" sz="20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)(</a:t>
            </a:r>
            <a:r>
              <a:rPr lang="en-US" altLang="ja-JP" sz="20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x</a:t>
            </a:r>
            <a:r>
              <a:rPr lang="ja-JP" altLang="ja-JP" sz="20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endParaRPr lang="ja-JP" altLang="ja-JP" sz="2000" b="1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26" name="図 2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4615" y="6025853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5941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➌ 因数分解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–</a:t>
            </a:r>
            <a:r>
              <a:rPr lang="ja-JP" altLang="en-US" sz="2000" b="1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 因数分解の工夫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-			  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p.21)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89613" y="902854"/>
            <a:ext cx="853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例</a:t>
            </a:r>
            <a:r>
              <a:rPr kumimoji="1" lang="en-US" altLang="ja-JP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19</a:t>
            </a:r>
            <a:endParaRPr kumimoji="1" lang="ja-JP" altLang="en-US" sz="24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1042988" y="865518"/>
            <a:ext cx="77054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6(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8</a:t>
            </a:r>
            <a:r>
              <a:rPr lang="ja-JP" altLang="en-US" sz="2800" dirty="0">
                <a:latin typeface="+mn-ea"/>
                <a:ea typeface="+mn-ea"/>
              </a:rPr>
              <a:t>を因数分解せよ。</a:t>
            </a:r>
            <a:endParaRPr lang="en-US" altLang="ja-JP" sz="2800" dirty="0">
              <a:latin typeface="+mn-ea"/>
              <a:ea typeface="+mn-ea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200929" y="894996"/>
            <a:ext cx="834116" cy="1046007"/>
            <a:chOff x="224442" y="894996"/>
            <a:chExt cx="834116" cy="1046007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283923" y="1356228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3200" dirty="0">
                  <a:solidFill>
                    <a:schemeClr val="accent2">
                      <a:lumMod val="50000"/>
                    </a:schemeClr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４</a:t>
              </a:r>
              <a:endParaRPr kumimoji="1" lang="ja-JP" altLang="en-US" sz="3200" dirty="0">
                <a:solidFill>
                  <a:schemeClr val="accent2">
                    <a:lumMod val="50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11" name="片側の 2 つの角を丸めた四角形 10"/>
            <p:cNvSpPr/>
            <p:nvPr/>
          </p:nvSpPr>
          <p:spPr>
            <a:xfrm rot="5400000">
              <a:off x="411100" y="765828"/>
              <a:ext cx="460800" cy="720000"/>
            </a:xfrm>
            <a:prstGeom prst="round2Same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224442" y="894996"/>
              <a:ext cx="8341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例題</a:t>
              </a:r>
            </a:p>
          </p:txBody>
        </p:sp>
      </p:grpSp>
      <p:sp>
        <p:nvSpPr>
          <p:cNvPr id="13" name="テキスト ボックス 2"/>
          <p:cNvSpPr txBox="1">
            <a:spLocks noChangeArrowheads="1"/>
          </p:cNvSpPr>
          <p:nvPr/>
        </p:nvSpPr>
        <p:spPr bwMode="auto">
          <a:xfrm>
            <a:off x="1259632" y="1700808"/>
            <a:ext cx="28855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800" dirty="0">
                <a:latin typeface="+mn-ea"/>
              </a:rPr>
              <a:t>とおくと</a:t>
            </a:r>
            <a:endParaRPr lang="en-US" altLang="ja-JP" sz="2800" dirty="0">
              <a:latin typeface="+mn-ea"/>
              <a:ea typeface="+mn-ea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1763688" y="2344025"/>
            <a:ext cx="6696744" cy="523220"/>
            <a:chOff x="1763688" y="2752054"/>
            <a:chExt cx="6696744" cy="523220"/>
          </a:xfrm>
        </p:grpSpPr>
        <p:sp>
          <p:nvSpPr>
            <p:cNvPr id="19" name="正方形/長方形 18"/>
            <p:cNvSpPr/>
            <p:nvPr/>
          </p:nvSpPr>
          <p:spPr>
            <a:xfrm>
              <a:off x="2004025" y="2844066"/>
              <a:ext cx="731441" cy="386812"/>
            </a:xfrm>
            <a:prstGeom prst="rect">
              <a:avLst/>
            </a:prstGeom>
            <a:solidFill>
              <a:srgbClr val="FDE9BC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rgbClr val="FDE9BC"/>
                </a:solidFill>
              </a:endParaRPr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3685870" y="2844066"/>
              <a:ext cx="731441" cy="386812"/>
            </a:xfrm>
            <a:prstGeom prst="rect">
              <a:avLst/>
            </a:prstGeom>
            <a:solidFill>
              <a:srgbClr val="FDE9BC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rgbClr val="FDE9BC"/>
                </a:solidFill>
              </a:endParaRPr>
            </a:p>
          </p:txBody>
        </p:sp>
        <p:sp>
          <p:nvSpPr>
            <p:cNvPr id="15" name="テキスト ボックス 2"/>
            <p:cNvSpPr txBox="1">
              <a:spLocks noChangeArrowheads="1"/>
            </p:cNvSpPr>
            <p:nvPr/>
          </p:nvSpPr>
          <p:spPr bwMode="auto">
            <a:xfrm>
              <a:off x="1763688" y="2752054"/>
              <a:ext cx="669674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ja-JP" sz="28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(</a:t>
              </a:r>
              <a:r>
                <a:rPr lang="en-US" altLang="ja-JP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ja-JP" altLang="en-US" sz="28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－</a:t>
              </a:r>
              <a:r>
                <a:rPr lang="en-US" altLang="ja-JP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ja-JP" sz="28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)</a:t>
              </a:r>
              <a:r>
                <a:rPr lang="en-US" altLang="ja-JP" sz="2800" baseline="300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2</a:t>
              </a:r>
              <a:r>
                <a:rPr lang="ja-JP" altLang="en-US" sz="28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－</a:t>
              </a:r>
              <a:r>
                <a:rPr lang="en-US" altLang="ja-JP" sz="28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6(</a:t>
              </a:r>
              <a:r>
                <a:rPr lang="en-US" altLang="ja-JP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ja-JP" altLang="en-US" sz="28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－</a:t>
              </a:r>
              <a:r>
                <a:rPr lang="en-US" altLang="ja-JP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ja-JP" sz="28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)</a:t>
              </a:r>
              <a:r>
                <a:rPr lang="ja-JP" altLang="en-US" sz="28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＋</a:t>
              </a:r>
              <a:r>
                <a:rPr lang="en-US" altLang="ja-JP" sz="2800" dirty="0" smtClean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8</a:t>
              </a:r>
              <a:endParaRPr lang="en-US" altLang="ja-JP" sz="2800" dirty="0">
                <a:latin typeface="+mn-ea"/>
                <a:ea typeface="+mn-ea"/>
              </a:endParaRPr>
            </a:p>
          </p:txBody>
        </p:sp>
      </p:grpSp>
      <p:sp>
        <p:nvSpPr>
          <p:cNvPr id="17" name="テキスト ボックス 2"/>
          <p:cNvSpPr txBox="1">
            <a:spLocks noChangeArrowheads="1"/>
          </p:cNvSpPr>
          <p:nvPr/>
        </p:nvSpPr>
        <p:spPr bwMode="auto">
          <a:xfrm>
            <a:off x="1403648" y="3429000"/>
            <a:ext cx="28803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2)(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lang="en-US" altLang="ja-JP" sz="2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endParaRPr lang="en-US" altLang="ja-JP" sz="2800" dirty="0">
              <a:latin typeface="+mn-ea"/>
              <a:ea typeface="+mn-ea"/>
            </a:endParaRPr>
          </a:p>
        </p:txBody>
      </p:sp>
      <p:grpSp>
        <p:nvGrpSpPr>
          <p:cNvPr id="27" name="グループ化 26"/>
          <p:cNvGrpSpPr/>
          <p:nvPr/>
        </p:nvGrpSpPr>
        <p:grpSpPr>
          <a:xfrm>
            <a:off x="323528" y="1852151"/>
            <a:ext cx="588262" cy="338554"/>
            <a:chOff x="395653" y="3203879"/>
            <a:chExt cx="588262" cy="338554"/>
          </a:xfrm>
        </p:grpSpPr>
        <p:sp>
          <p:nvSpPr>
            <p:cNvPr id="28" name="片側の 2 つの角を丸めた四角形 10"/>
            <p:cNvSpPr/>
            <p:nvPr/>
          </p:nvSpPr>
          <p:spPr>
            <a:xfrm rot="5400000">
              <a:off x="527784" y="3079025"/>
              <a:ext cx="324000" cy="588262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475078" y="3203879"/>
              <a:ext cx="4294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dirty="0">
                  <a:solidFill>
                    <a:sysClr val="windowText" lastClr="00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解</a:t>
              </a:r>
            </a:p>
          </p:txBody>
        </p:sp>
      </p:grpSp>
      <p:sp>
        <p:nvSpPr>
          <p:cNvPr id="4" name="正方形/長方形 3"/>
          <p:cNvSpPr/>
          <p:nvPr/>
        </p:nvSpPr>
        <p:spPr>
          <a:xfrm>
            <a:off x="1403648" y="2905780"/>
            <a:ext cx="21804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ja-JP" altLang="en-US" sz="2800" dirty="0">
                <a:solidFill>
                  <a:prstClr val="black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800" baseline="30000" dirty="0">
                <a:solidFill>
                  <a:prstClr val="black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dirty="0">
                <a:solidFill>
                  <a:prstClr val="black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dirty="0">
                <a:solidFill>
                  <a:prstClr val="black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6</a:t>
            </a:r>
            <a:r>
              <a:rPr lang="en-US" altLang="ja-JP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800" dirty="0">
                <a:solidFill>
                  <a:prstClr val="black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800" dirty="0">
                <a:solidFill>
                  <a:prstClr val="black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8</a:t>
            </a:r>
            <a:endParaRPr lang="en-US" altLang="ja-JP" sz="2800" dirty="0">
              <a:solidFill>
                <a:prstClr val="black"/>
              </a:solidFill>
              <a:latin typeface="ＭＳ Ｐゴシック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1403648" y="3985900"/>
            <a:ext cx="3692036" cy="523220"/>
            <a:chOff x="1403648" y="3913892"/>
            <a:chExt cx="3692036" cy="523220"/>
          </a:xfrm>
        </p:grpSpPr>
        <p:sp>
          <p:nvSpPr>
            <p:cNvPr id="21" name="正方形/長方形 20"/>
            <p:cNvSpPr/>
            <p:nvPr/>
          </p:nvSpPr>
          <p:spPr>
            <a:xfrm>
              <a:off x="2004025" y="4005064"/>
              <a:ext cx="731441" cy="386812"/>
            </a:xfrm>
            <a:prstGeom prst="rect">
              <a:avLst/>
            </a:prstGeom>
            <a:solidFill>
              <a:srgbClr val="FDE9BC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rgbClr val="FDE9BC"/>
                </a:solidFill>
              </a:endParaRPr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3584053" y="4005064"/>
              <a:ext cx="731441" cy="386812"/>
            </a:xfrm>
            <a:prstGeom prst="rect">
              <a:avLst/>
            </a:prstGeom>
            <a:solidFill>
              <a:srgbClr val="FDE9BC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rgbClr val="FDE9BC"/>
                </a:solidFill>
              </a:endParaRPr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1403648" y="3913892"/>
              <a:ext cx="369203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ja-JP" altLang="en-US" sz="2800" dirty="0">
                  <a:solidFill>
                    <a:prstClr val="black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rPr>
                <a:t>＝</a:t>
              </a:r>
              <a:r>
                <a:rPr lang="en-US" altLang="ja-JP" sz="2800" dirty="0">
                  <a:solidFill>
                    <a:prstClr val="black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rPr>
                <a:t>(</a:t>
              </a:r>
              <a:r>
                <a:rPr lang="en-US" altLang="ja-JP" sz="28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ja-JP" altLang="en-US" sz="2800" dirty="0">
                  <a:solidFill>
                    <a:prstClr val="black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rPr>
                <a:t>－</a:t>
              </a:r>
              <a:r>
                <a:rPr lang="en-US" altLang="ja-JP" sz="28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ja-JP" altLang="en-US" sz="2800" dirty="0">
                  <a:solidFill>
                    <a:prstClr val="black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rPr>
                <a:t>－</a:t>
              </a:r>
              <a:r>
                <a:rPr lang="en-US" altLang="ja-JP" sz="2800" dirty="0">
                  <a:solidFill>
                    <a:prstClr val="black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rPr>
                <a:t>2)(</a:t>
              </a:r>
              <a:r>
                <a:rPr lang="en-US" altLang="ja-JP" sz="28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ja-JP" altLang="en-US" sz="2800" dirty="0">
                  <a:solidFill>
                    <a:prstClr val="black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rPr>
                <a:t>－</a:t>
              </a:r>
              <a:r>
                <a:rPr lang="en-US" altLang="ja-JP" sz="28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ja-JP" altLang="en-US" sz="2800" dirty="0">
                  <a:solidFill>
                    <a:prstClr val="black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rPr>
                <a:t>－</a:t>
              </a:r>
              <a:r>
                <a:rPr lang="en-US" altLang="ja-JP" sz="2800" dirty="0">
                  <a:solidFill>
                    <a:prstClr val="black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rPr>
                <a:t>4)</a:t>
              </a:r>
              <a:endParaRPr lang="en-US" altLang="ja-JP" sz="2800" dirty="0">
                <a:solidFill>
                  <a:prstClr val="black"/>
                </a:solidFill>
                <a:latin typeface="ＭＳ Ｐゴシック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866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➊ 整式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</a:rPr>
              <a:t>– 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</a:rPr>
              <a:t>整式の整理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</a:rPr>
              <a:t>-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  <a:ea typeface="+mn-ea"/>
              </a:rPr>
              <a:t>				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p.9)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51600" y="909585"/>
            <a:ext cx="720000" cy="460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51520" y="90872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例３</a:t>
            </a:r>
          </a:p>
        </p:txBody>
      </p:sp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1042988" y="908720"/>
            <a:ext cx="74174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5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800" dirty="0">
                <a:latin typeface="+mn-ea"/>
                <a:ea typeface="+mn-ea"/>
              </a:rPr>
              <a:t>を整理すると</a:t>
            </a:r>
            <a:endParaRPr lang="en-US" altLang="ja-JP" sz="2800" dirty="0">
              <a:latin typeface="+mn-ea"/>
            </a:endParaRPr>
          </a:p>
        </p:txBody>
      </p:sp>
      <p:sp>
        <p:nvSpPr>
          <p:cNvPr id="11" name="テキスト ボックス 2"/>
          <p:cNvSpPr txBox="1">
            <a:spLocks noChangeArrowheads="1"/>
          </p:cNvSpPr>
          <p:nvPr/>
        </p:nvSpPr>
        <p:spPr bwMode="auto">
          <a:xfrm>
            <a:off x="2771800" y="1644890"/>
            <a:ext cx="27363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5</a:t>
            </a:r>
            <a:endParaRPr lang="en-US" altLang="ja-JP" sz="2800" dirty="0">
              <a:latin typeface="+mn-ea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1042988" y="2492896"/>
            <a:ext cx="770572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ts val="4000"/>
              </a:lnSpc>
              <a:defRPr/>
            </a:pPr>
            <a:r>
              <a:rPr lang="ja-JP" altLang="en-US" sz="2800" dirty="0">
                <a:latin typeface="+mn-ea"/>
                <a:ea typeface="+mn-ea"/>
              </a:rPr>
              <a:t>例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800" dirty="0">
                <a:latin typeface="+mn-ea"/>
                <a:ea typeface="+mn-ea"/>
              </a:rPr>
              <a:t>のように，整式を整理し，項を次数の高いものから順に並べることを，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ja-JP" altLang="en-US" sz="2800" dirty="0">
                <a:latin typeface="+mn-ea"/>
                <a:ea typeface="+mn-ea"/>
              </a:rPr>
              <a:t>　</a:t>
            </a:r>
            <a:r>
              <a:rPr lang="ja-JP" altLang="en-US" sz="2800" b="1" dirty="0" err="1">
                <a:solidFill>
                  <a:srgbClr val="FF0000"/>
                </a:solidFill>
                <a:latin typeface="+mn-ea"/>
                <a:ea typeface="+mn-ea"/>
              </a:rPr>
              <a:t>降べきの</a:t>
            </a:r>
            <a:r>
              <a:rPr lang="ja-JP" altLang="en-US" sz="2800" b="1" dirty="0">
                <a:solidFill>
                  <a:srgbClr val="FF0000"/>
                </a:solidFill>
                <a:latin typeface="+mn-ea"/>
                <a:ea typeface="+mn-ea"/>
              </a:rPr>
              <a:t>順</a:t>
            </a:r>
            <a:r>
              <a:rPr lang="ja-JP" altLang="en-US" sz="2800" dirty="0">
                <a:latin typeface="+mn-ea"/>
                <a:ea typeface="+mn-ea"/>
              </a:rPr>
              <a:t>　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r>
              <a:rPr lang="ja-JP" altLang="en-US" sz="2800" dirty="0">
                <a:latin typeface="+mn-ea"/>
                <a:ea typeface="+mn-ea"/>
              </a:rPr>
              <a:t>に整理するという。</a:t>
            </a:r>
            <a:endParaRPr lang="en-US" altLang="ja-JP" sz="2800" dirty="0">
              <a:latin typeface="+mn-ea"/>
            </a:endParaRPr>
          </a:p>
        </p:txBody>
      </p:sp>
      <p:sp>
        <p:nvSpPr>
          <p:cNvPr id="8" name="メモ 102"/>
          <p:cNvSpPr/>
          <p:nvPr/>
        </p:nvSpPr>
        <p:spPr>
          <a:xfrm>
            <a:off x="4583124" y="3092504"/>
            <a:ext cx="2556230" cy="432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971600" y="2492896"/>
            <a:ext cx="7777113" cy="17430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4957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➌ 因数分解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– </a:t>
            </a:r>
            <a:r>
              <a:rPr lang="ja-JP" altLang="en-US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因数分解の工夫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-			      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教科書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p.21)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テキスト ボックス 2"/>
          <p:cNvSpPr txBox="1">
            <a:spLocks noChangeArrowheads="1"/>
          </p:cNvSpPr>
          <p:nvPr/>
        </p:nvSpPr>
        <p:spPr bwMode="auto">
          <a:xfrm>
            <a:off x="1043608" y="918649"/>
            <a:ext cx="34563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+mn-ea"/>
                <a:ea typeface="+mn-ea"/>
              </a:rPr>
              <a:t>次の式を因数分解せよ。</a:t>
            </a:r>
            <a:endParaRPr lang="en-US" altLang="ja-JP" sz="2400" dirty="0">
              <a:latin typeface="+mn-ea"/>
            </a:endParaRPr>
          </a:p>
        </p:txBody>
      </p:sp>
      <p:sp>
        <p:nvSpPr>
          <p:cNvPr id="12" name="テキスト ボックス 2"/>
          <p:cNvSpPr txBox="1">
            <a:spLocks noChangeArrowheads="1"/>
          </p:cNvSpPr>
          <p:nvPr/>
        </p:nvSpPr>
        <p:spPr bwMode="auto">
          <a:xfrm>
            <a:off x="1043608" y="1601070"/>
            <a:ext cx="37444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(1) </a:t>
            </a:r>
            <a:r>
              <a:rPr lang="ja-JP" altLang="en-US" sz="2400" dirty="0">
                <a:latin typeface="+mn-ea"/>
                <a:ea typeface="+mn-ea"/>
              </a:rPr>
              <a:t> 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7(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10</a:t>
            </a:r>
            <a:endParaRPr lang="en-US" altLang="ja-JP" sz="2400" dirty="0">
              <a:latin typeface="+mn-ea"/>
            </a:endParaRPr>
          </a:p>
        </p:txBody>
      </p:sp>
      <p:grpSp>
        <p:nvGrpSpPr>
          <p:cNvPr id="17" name="グループ化 16"/>
          <p:cNvGrpSpPr/>
          <p:nvPr/>
        </p:nvGrpSpPr>
        <p:grpSpPr>
          <a:xfrm>
            <a:off x="179512" y="908720"/>
            <a:ext cx="859452" cy="461665"/>
            <a:chOff x="314821" y="948089"/>
            <a:chExt cx="859452" cy="461665"/>
          </a:xfrm>
        </p:grpSpPr>
        <p:sp>
          <p:nvSpPr>
            <p:cNvPr id="18" name="正方形/長方形 17"/>
            <p:cNvSpPr/>
            <p:nvPr/>
          </p:nvSpPr>
          <p:spPr>
            <a:xfrm>
              <a:off x="384547" y="948521"/>
              <a:ext cx="720000" cy="460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314821" y="948089"/>
              <a:ext cx="859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</a:t>
              </a:r>
              <a:r>
                <a:rPr lang="en-US" altLang="ja-JP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24</a:t>
              </a:r>
              <a:endPara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sp>
        <p:nvSpPr>
          <p:cNvPr id="10" name="正方形/長方形 9"/>
          <p:cNvSpPr/>
          <p:nvPr/>
        </p:nvSpPr>
        <p:spPr>
          <a:xfrm>
            <a:off x="1624784" y="2062735"/>
            <a:ext cx="22044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ja-JP" altLang="ja-JP" sz="2400" kern="100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とおくと</a:t>
            </a:r>
            <a:endParaRPr lang="ja-JP" altLang="ja-JP" sz="2400" kern="100" dirty="0">
              <a:solidFill>
                <a:srgbClr val="FF0000"/>
              </a:solidFill>
              <a:effectLst/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624784" y="2522911"/>
            <a:ext cx="31406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7(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10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274467" y="2983087"/>
            <a:ext cx="20473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7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10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258888" y="3443263"/>
            <a:ext cx="24240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2)(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1258888" y="3903439"/>
            <a:ext cx="3243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2)(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5)</a:t>
            </a:r>
            <a:endParaRPr lang="ja-JP" altLang="ja-JP" sz="2400" b="1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42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6" grpId="0"/>
      <p:bldP spid="20" grpId="0"/>
      <p:bldP spid="21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2"/>
          <p:cNvSpPr txBox="1">
            <a:spLocks noChangeArrowheads="1"/>
          </p:cNvSpPr>
          <p:nvPr/>
        </p:nvSpPr>
        <p:spPr bwMode="auto">
          <a:xfrm>
            <a:off x="1044128" y="256579"/>
            <a:ext cx="38884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(2)  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6(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9</a:t>
            </a:r>
            <a:endParaRPr lang="en-US" altLang="ja-JP" sz="2400" dirty="0">
              <a:latin typeface="+mn-ea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619250" y="718244"/>
            <a:ext cx="23583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ja-JP" altLang="ja-JP" sz="2400" kern="100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とおくと</a:t>
            </a:r>
            <a:endParaRPr lang="ja-JP" altLang="ja-JP" sz="2400" kern="100" dirty="0">
              <a:solidFill>
                <a:srgbClr val="FF0000"/>
              </a:solidFill>
              <a:effectLst/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613461" y="1179909"/>
            <a:ext cx="32944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9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267345" y="1641574"/>
            <a:ext cx="18934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9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267345" y="2103239"/>
            <a:ext cx="15520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258888" y="2564904"/>
            <a:ext cx="21275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ja-JP" altLang="ja-JP" sz="2400" b="1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26" name="図 2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4615" y="6025853"/>
            <a:ext cx="648000" cy="648000"/>
          </a:xfrm>
          <a:prstGeom prst="rect">
            <a:avLst/>
          </a:prstGeom>
        </p:spPr>
      </p:pic>
      <p:sp>
        <p:nvSpPr>
          <p:cNvPr id="27" name="テキスト ボックス 2"/>
          <p:cNvSpPr txBox="1">
            <a:spLocks noChangeArrowheads="1"/>
          </p:cNvSpPr>
          <p:nvPr/>
        </p:nvSpPr>
        <p:spPr bwMode="auto">
          <a:xfrm>
            <a:off x="1043608" y="3443657"/>
            <a:ext cx="37444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(3) </a:t>
            </a:r>
            <a:r>
              <a:rPr lang="ja-JP" altLang="en-US" sz="2400" dirty="0">
                <a:latin typeface="+mn-ea"/>
                <a:ea typeface="+mn-ea"/>
              </a:rPr>
              <a:t>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endParaRPr lang="en-US" altLang="ja-JP" sz="2400" dirty="0">
              <a:latin typeface="+mn-ea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1615131" y="3905322"/>
            <a:ext cx="21884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z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ja-JP" altLang="ja-JP" sz="2400" kern="100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とおくと</a:t>
            </a:r>
            <a:endParaRPr lang="ja-JP" altLang="ja-JP" sz="2400" kern="100" dirty="0">
              <a:solidFill>
                <a:srgbClr val="FF0000"/>
              </a:solidFill>
              <a:effectLst/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1619250" y="4366987"/>
            <a:ext cx="17059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z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ja-JP" altLang="ja-JP" sz="24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1258888" y="4828652"/>
            <a:ext cx="1329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ja-JP" altLang="ja-JP" sz="24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1258888" y="5287205"/>
            <a:ext cx="23711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endParaRPr lang="ja-JP" altLang="ja-JP" sz="24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1271909" y="5748870"/>
            <a:ext cx="37401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{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z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)}{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z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)}</a:t>
            </a:r>
            <a:endParaRPr lang="ja-JP" altLang="ja-JP" sz="24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1268391" y="620742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z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)(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z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endParaRPr lang="ja-JP" altLang="ja-JP" sz="2400" b="1" kern="100" dirty="0">
              <a:solidFill>
                <a:srgbClr val="FF0000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2580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➌ 因数分解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–</a:t>
            </a:r>
            <a:r>
              <a:rPr lang="ja-JP" altLang="en-US" sz="2000" b="1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 因数分解の工夫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-			  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p.21)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89613" y="902854"/>
            <a:ext cx="853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例</a:t>
            </a:r>
            <a:r>
              <a:rPr kumimoji="1" lang="en-US" altLang="ja-JP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19</a:t>
            </a:r>
            <a:endParaRPr kumimoji="1" lang="ja-JP" altLang="en-US" sz="24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1058558" y="889556"/>
            <a:ext cx="76899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6</a:t>
            </a:r>
            <a:r>
              <a:rPr lang="ja-JP" altLang="en-US" sz="2800" dirty="0">
                <a:latin typeface="+mn-ea"/>
                <a:ea typeface="+mn-ea"/>
              </a:rPr>
              <a:t>を因数分解せよ。</a:t>
            </a:r>
            <a:endParaRPr lang="en-US" altLang="ja-JP" sz="2800" dirty="0">
              <a:latin typeface="+mn-ea"/>
              <a:ea typeface="+mn-ea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200929" y="894996"/>
            <a:ext cx="834116" cy="1046007"/>
            <a:chOff x="224442" y="894996"/>
            <a:chExt cx="834116" cy="1046007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283923" y="1356228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3200" dirty="0">
                  <a:solidFill>
                    <a:schemeClr val="accent2">
                      <a:lumMod val="50000"/>
                    </a:schemeClr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５</a:t>
              </a:r>
              <a:endParaRPr kumimoji="1" lang="ja-JP" altLang="en-US" sz="3200" dirty="0">
                <a:solidFill>
                  <a:schemeClr val="accent2">
                    <a:lumMod val="50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11" name="片側の 2 つの角を丸めた四角形 10"/>
            <p:cNvSpPr/>
            <p:nvPr/>
          </p:nvSpPr>
          <p:spPr>
            <a:xfrm rot="5400000">
              <a:off x="411100" y="765828"/>
              <a:ext cx="460800" cy="720000"/>
            </a:xfrm>
            <a:prstGeom prst="round2Same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224442" y="894996"/>
              <a:ext cx="8341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例題</a:t>
              </a:r>
            </a:p>
          </p:txBody>
        </p:sp>
      </p:grpSp>
      <p:sp>
        <p:nvSpPr>
          <p:cNvPr id="13" name="テキスト ボックス 2"/>
          <p:cNvSpPr txBox="1">
            <a:spLocks noChangeArrowheads="1"/>
          </p:cNvSpPr>
          <p:nvPr/>
        </p:nvSpPr>
        <p:spPr bwMode="auto">
          <a:xfrm>
            <a:off x="1058557" y="1734308"/>
            <a:ext cx="7690155" cy="1118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ts val="4000"/>
              </a:lnSpc>
              <a:defRPr/>
            </a:pPr>
            <a:r>
              <a:rPr lang="ja-JP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この式は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について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次式，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ja-JP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について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次式であるから，次数の低い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800" dirty="0">
                <a:latin typeface="+mn-ea"/>
              </a:rPr>
              <a:t>について整理する。</a:t>
            </a:r>
            <a:endParaRPr lang="en-US" altLang="ja-JP" sz="2800" dirty="0">
              <a:latin typeface="+mn-ea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1265312" y="3457655"/>
            <a:ext cx="3522712" cy="523220"/>
            <a:chOff x="1265312" y="2845546"/>
            <a:chExt cx="3522712" cy="523220"/>
          </a:xfrm>
        </p:grpSpPr>
        <p:sp>
          <p:nvSpPr>
            <p:cNvPr id="26" name="正方形/長方形 25"/>
            <p:cNvSpPr/>
            <p:nvPr/>
          </p:nvSpPr>
          <p:spPr>
            <a:xfrm>
              <a:off x="3056879" y="2914217"/>
              <a:ext cx="216024" cy="386812"/>
            </a:xfrm>
            <a:prstGeom prst="rect">
              <a:avLst/>
            </a:prstGeom>
            <a:solidFill>
              <a:srgbClr val="FDE9BC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rgbClr val="FDE9BC"/>
                </a:solidFill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1508707" y="2914217"/>
              <a:ext cx="216024" cy="386812"/>
            </a:xfrm>
            <a:prstGeom prst="rect">
              <a:avLst/>
            </a:prstGeom>
            <a:solidFill>
              <a:srgbClr val="FDE9BC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rgbClr val="FDE9BC"/>
                </a:solidFill>
              </a:endParaRPr>
            </a:p>
          </p:txBody>
        </p:sp>
        <p:sp>
          <p:nvSpPr>
            <p:cNvPr id="15" name="テキスト ボックス 2"/>
            <p:cNvSpPr txBox="1">
              <a:spLocks noChangeArrowheads="1"/>
            </p:cNvSpPr>
            <p:nvPr/>
          </p:nvSpPr>
          <p:spPr bwMode="auto">
            <a:xfrm>
              <a:off x="1265312" y="2845546"/>
              <a:ext cx="352271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ja-JP" sz="28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2</a:t>
              </a:r>
              <a:r>
                <a:rPr lang="en-US" altLang="ja-JP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ab</a:t>
              </a:r>
              <a:r>
                <a:rPr lang="ja-JP" altLang="en-US" sz="28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＋</a:t>
              </a:r>
              <a:r>
                <a:rPr lang="en-US" altLang="ja-JP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ja-JP" sz="2800" baseline="300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2</a:t>
              </a:r>
              <a:r>
                <a:rPr lang="ja-JP" altLang="en-US" sz="28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＋</a:t>
              </a:r>
              <a:r>
                <a:rPr lang="en-US" altLang="ja-JP" sz="28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4</a:t>
              </a:r>
              <a:r>
                <a:rPr lang="en-US" altLang="ja-JP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ja-JP" altLang="en-US" sz="28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－</a:t>
              </a:r>
              <a:r>
                <a:rPr lang="en-US" altLang="ja-JP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ja-JP" altLang="en-US" sz="28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－</a:t>
              </a:r>
              <a:r>
                <a:rPr lang="en-US" altLang="ja-JP" sz="2800" dirty="0" smtClean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6</a:t>
              </a:r>
              <a:endParaRPr lang="en-US" altLang="ja-JP" sz="2800" dirty="0">
                <a:latin typeface="+mn-ea"/>
                <a:ea typeface="+mn-ea"/>
              </a:endParaRPr>
            </a:p>
          </p:txBody>
        </p:sp>
      </p:grpSp>
      <p:sp>
        <p:nvSpPr>
          <p:cNvPr id="24" name="テキスト ボックス 2"/>
          <p:cNvSpPr txBox="1">
            <a:spLocks noChangeArrowheads="1"/>
          </p:cNvSpPr>
          <p:nvPr/>
        </p:nvSpPr>
        <p:spPr bwMode="auto">
          <a:xfrm>
            <a:off x="4245011" y="3981698"/>
            <a:ext cx="45034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2)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2)(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3)</a:t>
            </a:r>
            <a:endParaRPr lang="en-US" altLang="ja-JP" sz="2800" dirty="0">
              <a:latin typeface="+mn-ea"/>
              <a:ea typeface="+mn-ea"/>
            </a:endParaRPr>
          </a:p>
        </p:txBody>
      </p:sp>
      <p:sp>
        <p:nvSpPr>
          <p:cNvPr id="25" name="テキスト ボックス 2"/>
          <p:cNvSpPr txBox="1">
            <a:spLocks noChangeArrowheads="1"/>
          </p:cNvSpPr>
          <p:nvPr/>
        </p:nvSpPr>
        <p:spPr bwMode="auto">
          <a:xfrm>
            <a:off x="4245011" y="4504716"/>
            <a:ext cx="45034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2)(2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3)</a:t>
            </a:r>
            <a:endParaRPr lang="en-US" altLang="ja-JP" sz="2800" dirty="0">
              <a:latin typeface="+mn-ea"/>
              <a:ea typeface="+mn-ea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4245011" y="3457655"/>
            <a:ext cx="4409128" cy="523220"/>
            <a:chOff x="882954" y="4941168"/>
            <a:chExt cx="4409128" cy="523220"/>
          </a:xfrm>
        </p:grpSpPr>
        <p:sp>
          <p:nvSpPr>
            <p:cNvPr id="23" name="正方形/長方形 22"/>
            <p:cNvSpPr/>
            <p:nvPr/>
          </p:nvSpPr>
          <p:spPr>
            <a:xfrm>
              <a:off x="1508707" y="5009839"/>
              <a:ext cx="216024" cy="386812"/>
            </a:xfrm>
            <a:prstGeom prst="rect">
              <a:avLst/>
            </a:prstGeom>
            <a:solidFill>
              <a:srgbClr val="FDE9BC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rgbClr val="FDE9BC"/>
                </a:solidFill>
              </a:endParaRPr>
            </a:p>
          </p:txBody>
        </p:sp>
        <p:sp>
          <p:nvSpPr>
            <p:cNvPr id="28" name="テキスト ボックス 2"/>
            <p:cNvSpPr txBox="1">
              <a:spLocks noChangeArrowheads="1"/>
            </p:cNvSpPr>
            <p:nvPr/>
          </p:nvSpPr>
          <p:spPr bwMode="auto">
            <a:xfrm>
              <a:off x="882954" y="4941168"/>
              <a:ext cx="440912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ja-JP" altLang="en-US" sz="2800" dirty="0" smtClean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＝</a:t>
              </a:r>
              <a:r>
                <a:rPr lang="en-US" altLang="ja-JP" sz="2800" dirty="0" smtClean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2</a:t>
              </a:r>
              <a:r>
                <a:rPr lang="en-US" altLang="ja-JP" sz="2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altLang="ja-JP" sz="2800" dirty="0" smtClean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(</a:t>
              </a:r>
              <a:r>
                <a:rPr lang="en-US" altLang="ja-JP" sz="2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ja-JP" altLang="en-US" sz="28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＋</a:t>
              </a:r>
              <a:r>
                <a:rPr lang="en-US" altLang="ja-JP" sz="28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2)</a:t>
              </a:r>
              <a:r>
                <a:rPr lang="ja-JP" altLang="en-US" sz="28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＋</a:t>
              </a:r>
              <a:r>
                <a:rPr lang="en-US" altLang="ja-JP" sz="28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(</a:t>
              </a:r>
              <a:r>
                <a:rPr lang="en-US" altLang="ja-JP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ja-JP" sz="2800" baseline="300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2</a:t>
              </a:r>
              <a:r>
                <a:rPr lang="ja-JP" altLang="en-US" sz="28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－</a:t>
              </a:r>
              <a:r>
                <a:rPr lang="en-US" altLang="ja-JP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ja-JP" altLang="en-US" sz="28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－</a:t>
              </a:r>
              <a:r>
                <a:rPr lang="en-US" altLang="ja-JP" sz="28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6)</a:t>
              </a:r>
              <a:endParaRPr lang="en-US" altLang="ja-JP" sz="2800" dirty="0">
                <a:latin typeface="+mn-ea"/>
                <a:ea typeface="+mn-ea"/>
              </a:endParaRPr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107504" y="1865438"/>
            <a:ext cx="1000578" cy="338554"/>
            <a:chOff x="189495" y="1831255"/>
            <a:chExt cx="1000578" cy="338554"/>
          </a:xfrm>
        </p:grpSpPr>
        <p:sp>
          <p:nvSpPr>
            <p:cNvPr id="21" name="片側の 2 つの角を丸めた四角形 10"/>
            <p:cNvSpPr/>
            <p:nvPr/>
          </p:nvSpPr>
          <p:spPr>
            <a:xfrm rot="5400000">
              <a:off x="527784" y="1706401"/>
              <a:ext cx="324000" cy="588262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189495" y="1831255"/>
              <a:ext cx="10005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spc="-150" dirty="0">
                  <a:solidFill>
                    <a:sysClr val="windowText" lastClr="00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考え方</a:t>
              </a:r>
            </a:p>
          </p:txBody>
        </p:sp>
      </p:grpSp>
      <p:sp>
        <p:nvSpPr>
          <p:cNvPr id="29" name="テキスト ボックス 2"/>
          <p:cNvSpPr txBox="1">
            <a:spLocks noChangeArrowheads="1"/>
          </p:cNvSpPr>
          <p:nvPr/>
        </p:nvSpPr>
        <p:spPr bwMode="auto">
          <a:xfrm>
            <a:off x="1058557" y="2852563"/>
            <a:ext cx="7690155" cy="60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ts val="4000"/>
              </a:lnSpc>
              <a:defRPr/>
            </a:pP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800" dirty="0">
                <a:latin typeface="+mn-ea"/>
              </a:rPr>
              <a:t>について整理すると</a:t>
            </a:r>
            <a:endParaRPr lang="en-US" altLang="ja-JP" sz="2800" dirty="0">
              <a:latin typeface="+mn-ea"/>
            </a:endParaRPr>
          </a:p>
        </p:txBody>
      </p:sp>
      <p:grpSp>
        <p:nvGrpSpPr>
          <p:cNvPr id="30" name="グループ化 29"/>
          <p:cNvGrpSpPr/>
          <p:nvPr/>
        </p:nvGrpSpPr>
        <p:grpSpPr>
          <a:xfrm>
            <a:off x="313631" y="2985933"/>
            <a:ext cx="588262" cy="338554"/>
            <a:chOff x="395653" y="3203879"/>
            <a:chExt cx="588262" cy="338554"/>
          </a:xfrm>
        </p:grpSpPr>
        <p:sp>
          <p:nvSpPr>
            <p:cNvPr id="31" name="片側の 2 つの角を丸めた四角形 10"/>
            <p:cNvSpPr/>
            <p:nvPr/>
          </p:nvSpPr>
          <p:spPr>
            <a:xfrm rot="5400000">
              <a:off x="527784" y="3079025"/>
              <a:ext cx="324000" cy="588262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475078" y="3203879"/>
              <a:ext cx="4294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dirty="0">
                  <a:solidFill>
                    <a:sysClr val="windowText" lastClr="00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解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021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4" grpId="0"/>
      <p:bldP spid="25" grpId="0"/>
      <p:bldP spid="29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➌ 因数分解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–</a:t>
            </a:r>
            <a:r>
              <a:rPr lang="ja-JP" altLang="en-US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因数分解の工夫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-			      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教科書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p.21)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cs typeface="+mn-cs"/>
            </a:endParaRPr>
          </a:p>
        </p:txBody>
      </p:sp>
      <p:grpSp>
        <p:nvGrpSpPr>
          <p:cNvPr id="17" name="グループ化 16"/>
          <p:cNvGrpSpPr/>
          <p:nvPr/>
        </p:nvGrpSpPr>
        <p:grpSpPr>
          <a:xfrm>
            <a:off x="179512" y="908720"/>
            <a:ext cx="859452" cy="461665"/>
            <a:chOff x="314821" y="948089"/>
            <a:chExt cx="859452" cy="461665"/>
          </a:xfrm>
        </p:grpSpPr>
        <p:sp>
          <p:nvSpPr>
            <p:cNvPr id="18" name="正方形/長方形 17"/>
            <p:cNvSpPr/>
            <p:nvPr/>
          </p:nvSpPr>
          <p:spPr>
            <a:xfrm>
              <a:off x="384547" y="948521"/>
              <a:ext cx="720000" cy="460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314821" y="948089"/>
              <a:ext cx="859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</a:t>
              </a:r>
              <a:r>
                <a:rPr lang="en-US" altLang="ja-JP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25</a:t>
              </a:r>
              <a:endPara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sp>
        <p:nvSpPr>
          <p:cNvPr id="8" name="テキスト ボックス 2"/>
          <p:cNvSpPr txBox="1">
            <a:spLocks noChangeArrowheads="1"/>
          </p:cNvSpPr>
          <p:nvPr/>
        </p:nvSpPr>
        <p:spPr bwMode="auto">
          <a:xfrm>
            <a:off x="1043608" y="918649"/>
            <a:ext cx="34563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+mn-ea"/>
                <a:ea typeface="+mn-ea"/>
              </a:rPr>
              <a:t>次の式を因数分解せよ。</a:t>
            </a:r>
            <a:endParaRPr lang="en-US" altLang="ja-JP" sz="2400" dirty="0">
              <a:latin typeface="+mn-ea"/>
            </a:endParaRPr>
          </a:p>
        </p:txBody>
      </p:sp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1043608" y="1383159"/>
            <a:ext cx="37444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(1) </a:t>
            </a:r>
            <a:r>
              <a:rPr lang="ja-JP" altLang="en-US" sz="2400" dirty="0">
                <a:latin typeface="+mn-ea"/>
                <a:ea typeface="+mn-ea"/>
              </a:rPr>
              <a:t>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endParaRPr lang="en-US" altLang="ja-JP" sz="2400" dirty="0">
              <a:latin typeface="+mn-ea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567331" y="1844824"/>
            <a:ext cx="28873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ja-JP" altLang="ja-JP" sz="2400" kern="100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について整理すると</a:t>
            </a:r>
            <a:endParaRPr lang="ja-JP" altLang="ja-JP" sz="2400" kern="100" dirty="0">
              <a:solidFill>
                <a:srgbClr val="FF0000"/>
              </a:solidFill>
              <a:effectLst/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567331" y="2306489"/>
            <a:ext cx="2353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xy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259632" y="2769614"/>
            <a:ext cx="32944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en-US" altLang="ja-JP" sz="2400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ja-JP" sz="2400" kern="100" dirty="0" smtClean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2)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253988" y="3231279"/>
            <a:ext cx="3748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2)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258888" y="3696619"/>
            <a:ext cx="30556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1){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2)}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247419" y="4153120"/>
            <a:ext cx="2797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1)(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2)</a:t>
            </a:r>
            <a:endParaRPr lang="ja-JP" altLang="ja-JP" sz="2400" b="1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97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2"/>
          <p:cNvSpPr txBox="1">
            <a:spLocks noChangeArrowheads="1"/>
          </p:cNvSpPr>
          <p:nvPr/>
        </p:nvSpPr>
        <p:spPr bwMode="auto">
          <a:xfrm>
            <a:off x="1043608" y="260350"/>
            <a:ext cx="37444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(2)  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endParaRPr lang="en-US" altLang="ja-JP" sz="2400" dirty="0">
              <a:latin typeface="+mn-ea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547664" y="722015"/>
            <a:ext cx="29049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r>
              <a:rPr lang="ja-JP" altLang="ja-JP" sz="2400" kern="100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について整理すると</a:t>
            </a:r>
            <a:endParaRPr lang="ja-JP" altLang="ja-JP" sz="2400" kern="100" dirty="0">
              <a:solidFill>
                <a:srgbClr val="FF0000"/>
              </a:solidFill>
              <a:effectLst/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547664" y="1183680"/>
            <a:ext cx="2749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ab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b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258888" y="1645345"/>
            <a:ext cx="3749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258888" y="2107010"/>
            <a:ext cx="41857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 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258888" y="2568675"/>
            <a:ext cx="29706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(2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1)(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endParaRPr lang="ja-JP" altLang="ja-JP" sz="2400" b="1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20" name="図 1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4615" y="6025853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3767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6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➌ 因数分解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–</a:t>
            </a:r>
            <a:r>
              <a:rPr lang="ja-JP" altLang="en-US" sz="2000" b="1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 因数分解の工夫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-			  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 smtClean="0">
                <a:solidFill>
                  <a:schemeClr val="tx1"/>
                </a:solidFill>
                <a:latin typeface="+mn-ea"/>
                <a:ea typeface="+mn-ea"/>
              </a:rPr>
              <a:t>p.22)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89613" y="1814787"/>
            <a:ext cx="853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例</a:t>
            </a:r>
            <a:r>
              <a:rPr kumimoji="1" lang="en-US" altLang="ja-JP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19</a:t>
            </a:r>
            <a:endParaRPr kumimoji="1" lang="ja-JP" altLang="en-US" sz="24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1259632" y="1808038"/>
            <a:ext cx="74888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6</a:t>
            </a:r>
            <a:r>
              <a:rPr lang="ja-JP" altLang="en-US" sz="2400" dirty="0">
                <a:latin typeface="+mn-ea"/>
                <a:ea typeface="+mn-ea"/>
              </a:rPr>
              <a:t>を因数分解せよ。</a:t>
            </a:r>
            <a:endParaRPr lang="en-US" altLang="ja-JP" sz="2400" dirty="0">
              <a:latin typeface="+mn-ea"/>
              <a:ea typeface="+mn-ea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200929" y="1806929"/>
            <a:ext cx="834116" cy="1046007"/>
            <a:chOff x="224442" y="894996"/>
            <a:chExt cx="834116" cy="1046007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283923" y="1356228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3200" dirty="0">
                  <a:solidFill>
                    <a:schemeClr val="accent2">
                      <a:lumMod val="50000"/>
                    </a:schemeClr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６</a:t>
              </a:r>
              <a:endParaRPr kumimoji="1" lang="ja-JP" altLang="en-US" sz="3200" dirty="0">
                <a:solidFill>
                  <a:schemeClr val="accent2">
                    <a:lumMod val="50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11" name="片側の 2 つの角を丸めた四角形 10"/>
            <p:cNvSpPr/>
            <p:nvPr/>
          </p:nvSpPr>
          <p:spPr>
            <a:xfrm rot="5400000">
              <a:off x="411100" y="765828"/>
              <a:ext cx="460800" cy="720000"/>
            </a:xfrm>
            <a:prstGeom prst="round2Same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224442" y="894996"/>
              <a:ext cx="8341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例題</a:t>
              </a:r>
            </a:p>
          </p:txBody>
        </p:sp>
      </p:grpSp>
      <p:sp>
        <p:nvSpPr>
          <p:cNvPr id="15" name="テキスト ボックス 2"/>
          <p:cNvSpPr txBox="1">
            <a:spLocks noChangeArrowheads="1"/>
          </p:cNvSpPr>
          <p:nvPr/>
        </p:nvSpPr>
        <p:spPr bwMode="auto">
          <a:xfrm>
            <a:off x="1259632" y="3961956"/>
            <a:ext cx="42356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6</a:t>
            </a:r>
            <a:endParaRPr lang="en-US" altLang="ja-JP" sz="2400" dirty="0">
              <a:latin typeface="+mn-ea"/>
              <a:ea typeface="+mn-ea"/>
            </a:endParaRPr>
          </a:p>
        </p:txBody>
      </p:sp>
      <p:sp>
        <p:nvSpPr>
          <p:cNvPr id="16" name="テキスト ボックス 2"/>
          <p:cNvSpPr txBox="1">
            <a:spLocks noChangeArrowheads="1"/>
          </p:cNvSpPr>
          <p:nvPr/>
        </p:nvSpPr>
        <p:spPr bwMode="auto">
          <a:xfrm>
            <a:off x="899096" y="4494685"/>
            <a:ext cx="48245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(3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1)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6)</a:t>
            </a:r>
            <a:endParaRPr lang="en-US" altLang="ja-JP" sz="2400" dirty="0">
              <a:latin typeface="+mn-ea"/>
              <a:ea typeface="+mn-ea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899096" y="5097083"/>
            <a:ext cx="5473104" cy="461665"/>
            <a:chOff x="899096" y="4780151"/>
            <a:chExt cx="5473104" cy="461665"/>
          </a:xfrm>
        </p:grpSpPr>
        <p:sp>
          <p:nvSpPr>
            <p:cNvPr id="19" name="正方形/長方形 18"/>
            <p:cNvSpPr/>
            <p:nvPr/>
          </p:nvSpPr>
          <p:spPr>
            <a:xfrm>
              <a:off x="2123728" y="4846890"/>
              <a:ext cx="792088" cy="386812"/>
            </a:xfrm>
            <a:prstGeom prst="rect">
              <a:avLst/>
            </a:prstGeom>
            <a:solidFill>
              <a:srgbClr val="FDE9BC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rgbClr val="FDE9BC"/>
                </a:solidFill>
              </a:endParaRPr>
            </a:p>
          </p:txBody>
        </p:sp>
        <p:sp>
          <p:nvSpPr>
            <p:cNvPr id="17" name="テキスト ボックス 2"/>
            <p:cNvSpPr txBox="1">
              <a:spLocks noChangeArrowheads="1"/>
            </p:cNvSpPr>
            <p:nvPr/>
          </p:nvSpPr>
          <p:spPr bwMode="auto">
            <a:xfrm>
              <a:off x="899096" y="4780151"/>
              <a:ext cx="547310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ja-JP" altLang="en-US" sz="24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＝</a:t>
              </a:r>
              <a:r>
                <a:rPr lang="en-US" altLang="ja-JP" sz="24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2</a:t>
              </a:r>
              <a:r>
                <a:rPr lang="en-US" altLang="ja-JP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ja-JP" sz="2400" baseline="300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2</a:t>
              </a:r>
              <a:r>
                <a:rPr lang="ja-JP" altLang="en-US" sz="24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＋</a:t>
              </a:r>
              <a:r>
                <a:rPr lang="en-US" altLang="ja-JP" sz="24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(3</a:t>
              </a:r>
              <a:r>
                <a:rPr lang="en-US" altLang="ja-JP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ja-JP" altLang="en-US" sz="24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＋</a:t>
              </a:r>
              <a:r>
                <a:rPr lang="en-US" altLang="ja-JP" sz="24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1)</a:t>
              </a:r>
              <a:r>
                <a:rPr lang="en-US" altLang="ja-JP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ja-JP" altLang="en-US" sz="24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＋</a:t>
              </a:r>
              <a:r>
                <a:rPr lang="en-US" altLang="ja-JP" sz="24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(</a:t>
              </a:r>
              <a:r>
                <a:rPr lang="en-US" altLang="ja-JP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ja-JP" altLang="en-US" sz="24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＋</a:t>
              </a:r>
              <a:r>
                <a:rPr lang="en-US" altLang="ja-JP" sz="24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2)(</a:t>
              </a:r>
              <a:r>
                <a:rPr lang="en-US" altLang="ja-JP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ja-JP" altLang="en-US" sz="24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－</a:t>
              </a:r>
              <a:r>
                <a:rPr lang="en-US" altLang="ja-JP" sz="24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3)</a:t>
              </a:r>
              <a:endParaRPr lang="en-US" altLang="ja-JP" sz="2400" dirty="0">
                <a:latin typeface="+mn-ea"/>
                <a:ea typeface="+mn-ea"/>
              </a:endParaRPr>
            </a:p>
          </p:txBody>
        </p:sp>
      </p:grpSp>
      <p:sp>
        <p:nvSpPr>
          <p:cNvPr id="20" name="テキスト ボックス 2"/>
          <p:cNvSpPr txBox="1">
            <a:spLocks noChangeArrowheads="1"/>
          </p:cNvSpPr>
          <p:nvPr/>
        </p:nvSpPr>
        <p:spPr bwMode="auto">
          <a:xfrm>
            <a:off x="900882" y="5687042"/>
            <a:ext cx="54731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{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2)}{2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3)}</a:t>
            </a:r>
            <a:endParaRPr lang="en-US" altLang="ja-JP" sz="2400" dirty="0">
              <a:latin typeface="+mn-ea"/>
              <a:ea typeface="+mn-ea"/>
            </a:endParaRPr>
          </a:p>
        </p:txBody>
      </p:sp>
      <p:sp>
        <p:nvSpPr>
          <p:cNvPr id="21" name="テキスト ボックス 2"/>
          <p:cNvSpPr txBox="1">
            <a:spLocks noChangeArrowheads="1"/>
          </p:cNvSpPr>
          <p:nvPr/>
        </p:nvSpPr>
        <p:spPr bwMode="auto">
          <a:xfrm>
            <a:off x="899096" y="6210262"/>
            <a:ext cx="54731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2)(2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3)</a:t>
            </a:r>
            <a:endParaRPr lang="en-US" altLang="ja-JP" sz="2400" dirty="0">
              <a:latin typeface="+mn-ea"/>
              <a:ea typeface="+mn-ea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856" y="4744114"/>
            <a:ext cx="2664296" cy="1386456"/>
          </a:xfrm>
          <a:prstGeom prst="rect">
            <a:avLst/>
          </a:prstGeom>
        </p:spPr>
      </p:pic>
      <p:sp>
        <p:nvSpPr>
          <p:cNvPr id="23" name="テキスト ボックス 2"/>
          <p:cNvSpPr txBox="1">
            <a:spLocks noChangeArrowheads="1"/>
          </p:cNvSpPr>
          <p:nvPr/>
        </p:nvSpPr>
        <p:spPr bwMode="auto">
          <a:xfrm>
            <a:off x="395288" y="892774"/>
            <a:ext cx="83531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+mn-ea"/>
                <a:ea typeface="+mn-ea"/>
              </a:rPr>
              <a:t>最も次数の低い文字が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+mn-ea"/>
                <a:ea typeface="+mn-ea"/>
              </a:rPr>
              <a:t>つ以上あるときは，そのうちの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ja-JP" altLang="en-US" sz="2400" dirty="0" err="1">
                <a:latin typeface="+mn-ea"/>
                <a:ea typeface="+mn-ea"/>
              </a:rPr>
              <a:t>つの</a:t>
            </a:r>
            <a:r>
              <a:rPr lang="ja-JP" altLang="en-US" sz="2400" dirty="0">
                <a:latin typeface="+mn-ea"/>
                <a:ea typeface="+mn-ea"/>
              </a:rPr>
              <a:t>文字について整理する。</a:t>
            </a:r>
            <a:endParaRPr lang="en-US" altLang="ja-JP" sz="2400" dirty="0">
              <a:latin typeface="+mn-ea"/>
              <a:ea typeface="+mn-ea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884" y="4296991"/>
            <a:ext cx="1800000" cy="162162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107504" y="2688591"/>
            <a:ext cx="8640960" cy="1323439"/>
            <a:chOff x="107504" y="2688591"/>
            <a:chExt cx="8640960" cy="1323439"/>
          </a:xfrm>
        </p:grpSpPr>
        <p:sp>
          <p:nvSpPr>
            <p:cNvPr id="24" name="テキスト ボックス 2"/>
            <p:cNvSpPr txBox="1">
              <a:spLocks noChangeArrowheads="1"/>
            </p:cNvSpPr>
            <p:nvPr/>
          </p:nvSpPr>
          <p:spPr bwMode="auto">
            <a:xfrm>
              <a:off x="1259632" y="2688591"/>
              <a:ext cx="7488832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9pPr>
            </a:lstStyle>
            <a:p>
              <a:pPr eaLnBrk="1" hangingPunct="1">
                <a:lnSpc>
                  <a:spcPts val="3200"/>
                </a:lnSpc>
                <a:defRPr/>
              </a:pPr>
              <a:r>
                <a:rPr lang="en-US" altLang="ja-JP" sz="2400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x</a:t>
              </a:r>
              <a:r>
                <a:rPr lang="ja-JP" altLang="en-US" sz="2400" dirty="0">
                  <a:latin typeface="+mn-ea"/>
                  <a:ea typeface="+mn-ea"/>
                </a:rPr>
                <a:t>についての</a:t>
              </a:r>
              <a:r>
                <a:rPr lang="en-US" altLang="ja-JP" sz="24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2</a:t>
              </a:r>
              <a:r>
                <a:rPr lang="ja-JP" altLang="en-US" sz="2400" dirty="0">
                  <a:latin typeface="+mn-ea"/>
                  <a:ea typeface="+mn-ea"/>
                </a:rPr>
                <a:t>次式とみて，</a:t>
              </a:r>
              <a:r>
                <a:rPr lang="ja-JP" altLang="en-US" sz="2400" dirty="0" err="1">
                  <a:latin typeface="+mn-ea"/>
                  <a:ea typeface="+mn-ea"/>
                </a:rPr>
                <a:t>降べきの</a:t>
              </a:r>
              <a:r>
                <a:rPr lang="ja-JP" altLang="en-US" sz="2400" dirty="0">
                  <a:latin typeface="+mn-ea"/>
                  <a:ea typeface="+mn-ea"/>
                </a:rPr>
                <a:t>順に整理する。次に，定数項にあたる</a:t>
              </a:r>
              <a:r>
                <a:rPr lang="en-US" altLang="ja-JP" sz="2400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y</a:t>
              </a:r>
              <a:r>
                <a:rPr lang="ja-JP" altLang="en-US" sz="2400" dirty="0">
                  <a:latin typeface="+mn-ea"/>
                  <a:ea typeface="+mn-ea"/>
                </a:rPr>
                <a:t>の式を因数分解し，教科書</a:t>
              </a:r>
              <a:r>
                <a:rPr lang="en-US" altLang="ja-JP" sz="2400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19</a:t>
              </a:r>
              <a:r>
                <a:rPr lang="ja-JP" altLang="en-US" sz="2400" dirty="0">
                  <a:latin typeface="+mn-ea"/>
                  <a:ea typeface="+mn-ea"/>
                </a:rPr>
                <a:t>ページの公式</a:t>
              </a:r>
              <a:r>
                <a:rPr lang="en-US" altLang="ja-JP" sz="2400" dirty="0">
                  <a:latin typeface="+mn-ea"/>
                  <a:ea typeface="+mn-ea"/>
                </a:rPr>
                <a:t>[5]</a:t>
              </a:r>
              <a:r>
                <a:rPr lang="ja-JP" altLang="en-US" sz="2400" dirty="0">
                  <a:latin typeface="+mn-ea"/>
                  <a:ea typeface="+mn-ea"/>
                </a:rPr>
                <a:t>を利用する。</a:t>
              </a:r>
              <a:endParaRPr lang="en-US" altLang="ja-JP" sz="2400" dirty="0">
                <a:latin typeface="+mn-ea"/>
                <a:ea typeface="+mn-ea"/>
              </a:endParaRPr>
            </a:p>
          </p:txBody>
        </p:sp>
        <p:grpSp>
          <p:nvGrpSpPr>
            <p:cNvPr id="25" name="グループ化 24"/>
            <p:cNvGrpSpPr/>
            <p:nvPr/>
          </p:nvGrpSpPr>
          <p:grpSpPr>
            <a:xfrm>
              <a:off x="107504" y="2793813"/>
              <a:ext cx="1000578" cy="338554"/>
              <a:chOff x="189495" y="1831255"/>
              <a:chExt cx="1000578" cy="338554"/>
            </a:xfrm>
          </p:grpSpPr>
          <p:sp>
            <p:nvSpPr>
              <p:cNvPr id="26" name="片側の 2 つの角を丸めた四角形 10"/>
              <p:cNvSpPr/>
              <p:nvPr/>
            </p:nvSpPr>
            <p:spPr>
              <a:xfrm rot="5400000">
                <a:off x="527784" y="1706401"/>
                <a:ext cx="324000" cy="588262"/>
              </a:xfrm>
              <a:prstGeom prst="round2Same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テキスト ボックス 26"/>
              <p:cNvSpPr txBox="1"/>
              <p:nvPr/>
            </p:nvSpPr>
            <p:spPr>
              <a:xfrm>
                <a:off x="189495" y="1831255"/>
                <a:ext cx="10005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600" spc="-150" dirty="0">
                    <a:solidFill>
                      <a:sysClr val="windowText" lastClr="000000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考え方</a:t>
                </a:r>
              </a:p>
            </p:txBody>
          </p:sp>
        </p:grpSp>
      </p:grpSp>
      <p:grpSp>
        <p:nvGrpSpPr>
          <p:cNvPr id="28" name="グループ化 27"/>
          <p:cNvGrpSpPr/>
          <p:nvPr/>
        </p:nvGrpSpPr>
        <p:grpSpPr>
          <a:xfrm>
            <a:off x="313631" y="4033132"/>
            <a:ext cx="588262" cy="338554"/>
            <a:chOff x="395653" y="3203879"/>
            <a:chExt cx="588262" cy="338554"/>
          </a:xfrm>
        </p:grpSpPr>
        <p:sp>
          <p:nvSpPr>
            <p:cNvPr id="29" name="片側の 2 つの角を丸めた四角形 10"/>
            <p:cNvSpPr/>
            <p:nvPr/>
          </p:nvSpPr>
          <p:spPr>
            <a:xfrm rot="5400000">
              <a:off x="527784" y="3079025"/>
              <a:ext cx="324000" cy="588262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475078" y="3203879"/>
              <a:ext cx="4294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dirty="0">
                  <a:solidFill>
                    <a:sysClr val="windowText" lastClr="00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解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668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0" grpId="0"/>
      <p:bldP spid="21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➌ 因数分解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–</a:t>
            </a:r>
            <a:r>
              <a:rPr lang="ja-JP" altLang="en-US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因数分解の工夫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-			      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教科書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p.22)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cs typeface="+mn-cs"/>
            </a:endParaRPr>
          </a:p>
        </p:txBody>
      </p:sp>
      <p:grpSp>
        <p:nvGrpSpPr>
          <p:cNvPr id="17" name="グループ化 16"/>
          <p:cNvGrpSpPr/>
          <p:nvPr/>
        </p:nvGrpSpPr>
        <p:grpSpPr>
          <a:xfrm>
            <a:off x="179512" y="908720"/>
            <a:ext cx="859452" cy="461665"/>
            <a:chOff x="314821" y="948089"/>
            <a:chExt cx="859452" cy="461665"/>
          </a:xfrm>
        </p:grpSpPr>
        <p:sp>
          <p:nvSpPr>
            <p:cNvPr id="18" name="正方形/長方形 17"/>
            <p:cNvSpPr/>
            <p:nvPr/>
          </p:nvSpPr>
          <p:spPr>
            <a:xfrm>
              <a:off x="384547" y="948521"/>
              <a:ext cx="720000" cy="460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314821" y="948089"/>
              <a:ext cx="859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</a:t>
              </a:r>
              <a:r>
                <a:rPr lang="en-US" altLang="ja-JP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26</a:t>
              </a:r>
              <a:endPara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sp>
        <p:nvSpPr>
          <p:cNvPr id="8" name="テキスト ボックス 2"/>
          <p:cNvSpPr txBox="1">
            <a:spLocks noChangeArrowheads="1"/>
          </p:cNvSpPr>
          <p:nvPr/>
        </p:nvSpPr>
        <p:spPr bwMode="auto">
          <a:xfrm>
            <a:off x="1043608" y="918649"/>
            <a:ext cx="34563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+mn-ea"/>
                <a:ea typeface="+mn-ea"/>
              </a:rPr>
              <a:t>次の式を因数分解せよ。</a:t>
            </a:r>
            <a:endParaRPr lang="en-US" altLang="ja-JP" sz="2400" dirty="0">
              <a:latin typeface="+mn-ea"/>
            </a:endParaRPr>
          </a:p>
        </p:txBody>
      </p:sp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1043608" y="1383159"/>
            <a:ext cx="41764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(1) </a:t>
            </a:r>
            <a:r>
              <a:rPr lang="ja-JP" altLang="en-US" sz="2400" dirty="0">
                <a:latin typeface="+mn-ea"/>
                <a:ea typeface="+mn-ea"/>
              </a:rPr>
              <a:t>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14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5</a:t>
            </a:r>
            <a:endParaRPr lang="en-US" altLang="ja-JP" sz="2400" dirty="0">
              <a:latin typeface="+mn-ea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865929" y="1954436"/>
            <a:ext cx="4969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39750"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(4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4)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(3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14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5)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848821" y="2508533"/>
            <a:ext cx="50193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39750"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(4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4)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5)(3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857726" y="3111351"/>
            <a:ext cx="4506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39750"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{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5)}{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(3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1)}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806773" y="3717032"/>
            <a:ext cx="39437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39750"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5)(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endParaRPr lang="ja-JP" altLang="ja-JP" sz="2400" b="1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6109856" y="1628572"/>
            <a:ext cx="2638608" cy="1386456"/>
            <a:chOff x="6109856" y="3050656"/>
            <a:chExt cx="2638608" cy="1386456"/>
          </a:xfrm>
        </p:grpSpPr>
        <p:pic>
          <p:nvPicPr>
            <p:cNvPr id="16" name="図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1531" y="3246539"/>
              <a:ext cx="2320945" cy="994691"/>
            </a:xfrm>
            <a:prstGeom prst="rect">
              <a:avLst/>
            </a:prstGeom>
          </p:spPr>
        </p:pic>
        <p:sp>
          <p:nvSpPr>
            <p:cNvPr id="20" name="四角形: 角を丸くする 19"/>
            <p:cNvSpPr/>
            <p:nvPr/>
          </p:nvSpPr>
          <p:spPr>
            <a:xfrm>
              <a:off x="6109856" y="3050656"/>
              <a:ext cx="2638608" cy="1386456"/>
            </a:xfrm>
            <a:prstGeom prst="roundRect">
              <a:avLst/>
            </a:prstGeom>
            <a:noFill/>
            <a:ln>
              <a:solidFill>
                <a:srgbClr val="70C25E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671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1043608" y="260648"/>
            <a:ext cx="41764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+mn-ea"/>
              </a:rPr>
              <a:t>(2)  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endParaRPr lang="en-US" altLang="ja-JP" sz="2400" dirty="0">
              <a:latin typeface="+mn-ea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715954" y="794321"/>
            <a:ext cx="4831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39750"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2)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73475" y="1413322"/>
            <a:ext cx="50193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39750"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2)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83568" y="2072191"/>
            <a:ext cx="4506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39750"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{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1)}{3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2)}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640287" y="2744024"/>
            <a:ext cx="39437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39750"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1)(3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2)</a:t>
            </a:r>
            <a:endParaRPr lang="ja-JP" altLang="ja-JP" sz="2400" b="1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5692798" y="506061"/>
            <a:ext cx="3055666" cy="1386456"/>
            <a:chOff x="5692798" y="1628572"/>
            <a:chExt cx="3055666" cy="1386456"/>
          </a:xfrm>
        </p:grpSpPr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6136" y="1835800"/>
              <a:ext cx="2831477" cy="972000"/>
            </a:xfrm>
            <a:prstGeom prst="rect">
              <a:avLst/>
            </a:prstGeom>
          </p:spPr>
        </p:pic>
        <p:sp>
          <p:nvSpPr>
            <p:cNvPr id="20" name="四角形: 角を丸くする 19"/>
            <p:cNvSpPr/>
            <p:nvPr/>
          </p:nvSpPr>
          <p:spPr>
            <a:xfrm>
              <a:off x="5692798" y="1628572"/>
              <a:ext cx="3055666" cy="1386456"/>
            </a:xfrm>
            <a:prstGeom prst="roundRect">
              <a:avLst/>
            </a:prstGeom>
            <a:noFill/>
            <a:ln>
              <a:solidFill>
                <a:srgbClr val="70C25E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pic>
        <p:nvPicPr>
          <p:cNvPr id="21" name="図 2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4615" y="6025853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221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発展　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– 3</a:t>
            </a: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次式の因数分解 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-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				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p.22)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51600" y="3487065"/>
            <a:ext cx="720000" cy="460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1520" y="348620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例</a:t>
            </a:r>
            <a:r>
              <a:rPr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</a:t>
            </a:r>
            <a:endParaRPr kumimoji="1" lang="ja-JP" altLang="en-US" sz="24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5" name="テキスト ボックス 2"/>
          <p:cNvSpPr txBox="1">
            <a:spLocks noChangeArrowheads="1"/>
          </p:cNvSpPr>
          <p:nvPr/>
        </p:nvSpPr>
        <p:spPr bwMode="auto">
          <a:xfrm>
            <a:off x="1115616" y="3486200"/>
            <a:ext cx="18722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  <a:cs typeface="Times New Roman" panose="02020603050405020304" pitchFamily="18" charset="0"/>
              </a:rPr>
              <a:t>(1) 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7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endParaRPr lang="en-US" altLang="ja-JP" sz="2400" dirty="0">
              <a:latin typeface="+mn-ea"/>
            </a:endParaRPr>
          </a:p>
        </p:txBody>
      </p:sp>
      <p:sp>
        <p:nvSpPr>
          <p:cNvPr id="20" name="テキスト ボックス 2"/>
          <p:cNvSpPr txBox="1">
            <a:spLocks noChangeArrowheads="1"/>
          </p:cNvSpPr>
          <p:nvPr/>
        </p:nvSpPr>
        <p:spPr bwMode="auto">
          <a:xfrm>
            <a:off x="2494785" y="3947865"/>
            <a:ext cx="36724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9)</a:t>
            </a:r>
            <a:endParaRPr lang="en-US" altLang="ja-JP" sz="2400" dirty="0">
              <a:latin typeface="+mn-ea"/>
            </a:endParaRPr>
          </a:p>
        </p:txBody>
      </p:sp>
      <p:sp>
        <p:nvSpPr>
          <p:cNvPr id="21" name="テキスト ボックス 2"/>
          <p:cNvSpPr txBox="1">
            <a:spLocks noChangeArrowheads="1"/>
          </p:cNvSpPr>
          <p:nvPr/>
        </p:nvSpPr>
        <p:spPr bwMode="auto">
          <a:xfrm>
            <a:off x="1115616" y="4640362"/>
            <a:ext cx="24482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  <a:cs typeface="Times New Roman" panose="02020603050405020304" pitchFamily="18" charset="0"/>
              </a:rPr>
              <a:t>(2)  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8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125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endParaRPr lang="en-US" altLang="ja-JP" sz="2400" dirty="0">
              <a:latin typeface="+mn-ea"/>
            </a:endParaRPr>
          </a:p>
        </p:txBody>
      </p:sp>
      <p:sp>
        <p:nvSpPr>
          <p:cNvPr id="22" name="テキスト ボックス 2"/>
          <p:cNvSpPr txBox="1">
            <a:spLocks noChangeArrowheads="1"/>
          </p:cNvSpPr>
          <p:nvPr/>
        </p:nvSpPr>
        <p:spPr bwMode="auto">
          <a:xfrm>
            <a:off x="2987824" y="5147779"/>
            <a:ext cx="51845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){(2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･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(5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}</a:t>
            </a:r>
            <a:endParaRPr lang="en-US" altLang="ja-JP" sz="2400" dirty="0">
              <a:latin typeface="+mn-ea"/>
            </a:endParaRPr>
          </a:p>
        </p:txBody>
      </p:sp>
      <p:sp>
        <p:nvSpPr>
          <p:cNvPr id="11" name="テキスト ボックス 2"/>
          <p:cNvSpPr txBox="1">
            <a:spLocks noChangeArrowheads="1"/>
          </p:cNvSpPr>
          <p:nvPr/>
        </p:nvSpPr>
        <p:spPr bwMode="auto">
          <a:xfrm>
            <a:off x="2987824" y="5775647"/>
            <a:ext cx="51845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)(4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10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25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endParaRPr lang="en-US" altLang="ja-JP" sz="2400" dirty="0">
              <a:latin typeface="+mn-ea"/>
            </a:endParaRPr>
          </a:p>
        </p:txBody>
      </p:sp>
      <p:sp>
        <p:nvSpPr>
          <p:cNvPr id="12" name="テキスト ボックス 2"/>
          <p:cNvSpPr txBox="1">
            <a:spLocks noChangeArrowheads="1"/>
          </p:cNvSpPr>
          <p:nvPr/>
        </p:nvSpPr>
        <p:spPr bwMode="auto">
          <a:xfrm>
            <a:off x="2865842" y="3493330"/>
            <a:ext cx="48245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･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endParaRPr lang="en-US" altLang="ja-JP" sz="2400" dirty="0">
              <a:latin typeface="+mn-ea"/>
            </a:endParaRPr>
          </a:p>
        </p:txBody>
      </p:sp>
      <p:sp>
        <p:nvSpPr>
          <p:cNvPr id="14" name="テキスト ボックス 2"/>
          <p:cNvSpPr txBox="1">
            <a:spLocks noChangeArrowheads="1"/>
          </p:cNvSpPr>
          <p:nvPr/>
        </p:nvSpPr>
        <p:spPr bwMode="auto">
          <a:xfrm>
            <a:off x="3311736" y="4638328"/>
            <a:ext cx="25202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(5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endParaRPr lang="en-US" altLang="ja-JP" sz="2400" dirty="0">
              <a:latin typeface="+mn-ea"/>
            </a:endParaRPr>
          </a:p>
        </p:txBody>
      </p:sp>
      <p:sp>
        <p:nvSpPr>
          <p:cNvPr id="16" name="テキスト ボックス 2"/>
          <p:cNvSpPr txBox="1">
            <a:spLocks noChangeArrowheads="1"/>
          </p:cNvSpPr>
          <p:nvPr/>
        </p:nvSpPr>
        <p:spPr bwMode="auto">
          <a:xfrm>
            <a:off x="395288" y="908050"/>
            <a:ext cx="8353176" cy="929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ts val="3500"/>
              </a:lnSpc>
              <a:defRPr/>
            </a:pPr>
            <a:r>
              <a:rPr lang="ja-JP" altLang="en-US" sz="2400" dirty="0">
                <a:latin typeface="+mn-ea"/>
                <a:ea typeface="+mn-ea"/>
                <a:cs typeface="Times New Roman" panose="02020603050405020304" pitchFamily="18" charset="0"/>
              </a:rPr>
              <a:t>教科書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16</a:t>
            </a:r>
            <a:r>
              <a:rPr lang="ja-JP" altLang="en-US" sz="2400" dirty="0">
                <a:latin typeface="+mn-ea"/>
                <a:ea typeface="+mn-ea"/>
                <a:cs typeface="Times New Roman" panose="02020603050405020304" pitchFamily="18" charset="0"/>
              </a:rPr>
              <a:t>ページの公式</a:t>
            </a:r>
            <a:r>
              <a:rPr lang="en-US" altLang="ja-JP" sz="2400" dirty="0">
                <a:latin typeface="+mn-ea"/>
                <a:ea typeface="+mn-ea"/>
                <a:cs typeface="Times New Roman" panose="02020603050405020304" pitchFamily="18" charset="0"/>
              </a:rPr>
              <a:t>[3]</a:t>
            </a:r>
            <a:r>
              <a:rPr lang="ja-JP" altLang="en-US" sz="2400" dirty="0" err="1">
                <a:latin typeface="+mn-ea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ja-JP" sz="2400" dirty="0">
                <a:latin typeface="+mn-ea"/>
                <a:ea typeface="+mn-ea"/>
                <a:cs typeface="Times New Roman" panose="02020603050405020304" pitchFamily="18" charset="0"/>
              </a:rPr>
              <a:t>[4]</a:t>
            </a:r>
            <a:r>
              <a:rPr lang="ja-JP" altLang="en-US" sz="2400" dirty="0">
                <a:latin typeface="+mn-ea"/>
                <a:ea typeface="+mn-ea"/>
                <a:cs typeface="Times New Roman" panose="02020603050405020304" pitchFamily="18" charset="0"/>
              </a:rPr>
              <a:t>から，次の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en-US" sz="2400" dirty="0">
                <a:latin typeface="+mn-ea"/>
                <a:ea typeface="+mn-ea"/>
                <a:cs typeface="Times New Roman" panose="02020603050405020304" pitchFamily="18" charset="0"/>
              </a:rPr>
              <a:t>次式の因数分解の公式が成り立つ。</a:t>
            </a:r>
            <a:endParaRPr lang="en-US" altLang="ja-JP" sz="2400" dirty="0">
              <a:latin typeface="+mn-ea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36" y="1907794"/>
            <a:ext cx="7200000" cy="134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59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11" grpId="0"/>
      <p:bldP spid="12" grpId="0"/>
      <p:bldP spid="14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ＭＳ Ｐゴシック" panose="020B0600070205080204" pitchFamily="50" charset="-128"/>
                <a:cs typeface="+mn-cs"/>
              </a:rPr>
              <a:t>発展　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ＭＳ Ｐゴシック" panose="020B0600070205080204" pitchFamily="50" charset="-128"/>
                <a:cs typeface="+mn-cs"/>
              </a:rPr>
              <a:t>– 3</a:t>
            </a: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ＭＳ Ｐゴシック" panose="020B0600070205080204" pitchFamily="50" charset="-128"/>
                <a:cs typeface="+mn-cs"/>
              </a:rPr>
              <a:t>次式の因数分解 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ＭＳ Ｐゴシック" panose="020B0600070205080204" pitchFamily="50" charset="-128"/>
                <a:cs typeface="+mn-cs"/>
              </a:rPr>
              <a:t>-</a:t>
            </a:r>
            <a:r>
              <a:rPr lang="en-US" altLang="ja-JP" sz="2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				</a:t>
            </a:r>
            <a:r>
              <a:rPr lang="ja-JP" altLang="en-US" sz="2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  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教科書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p.22)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テキスト ボックス 2"/>
          <p:cNvSpPr txBox="1">
            <a:spLocks noChangeArrowheads="1"/>
          </p:cNvSpPr>
          <p:nvPr/>
        </p:nvSpPr>
        <p:spPr bwMode="auto">
          <a:xfrm>
            <a:off x="1043608" y="918649"/>
            <a:ext cx="30243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+mn-ea"/>
                <a:ea typeface="+mn-ea"/>
              </a:rPr>
              <a:t>次の式を展開せよ。</a:t>
            </a:r>
            <a:endParaRPr lang="en-US" altLang="ja-JP" sz="2400" dirty="0">
              <a:latin typeface="+mn-ea"/>
            </a:endParaRPr>
          </a:p>
        </p:txBody>
      </p:sp>
      <p:sp>
        <p:nvSpPr>
          <p:cNvPr id="12" name="テキスト ボックス 2"/>
          <p:cNvSpPr txBox="1">
            <a:spLocks noChangeArrowheads="1"/>
          </p:cNvSpPr>
          <p:nvPr/>
        </p:nvSpPr>
        <p:spPr bwMode="auto">
          <a:xfrm>
            <a:off x="1043608" y="1383159"/>
            <a:ext cx="3600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(1) </a:t>
            </a:r>
            <a:r>
              <a:rPr lang="ja-JP" altLang="en-US" sz="2400" dirty="0">
                <a:latin typeface="+mn-ea"/>
                <a:ea typeface="+mn-ea"/>
              </a:rPr>
              <a:t>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64</a:t>
            </a:r>
            <a:endParaRPr lang="en-US" altLang="ja-JP" sz="2400" dirty="0">
              <a:latin typeface="+mn-ea"/>
            </a:endParaRPr>
          </a:p>
        </p:txBody>
      </p:sp>
      <p:sp>
        <p:nvSpPr>
          <p:cNvPr id="14" name="テキスト ボックス 2"/>
          <p:cNvSpPr txBox="1">
            <a:spLocks noChangeArrowheads="1"/>
          </p:cNvSpPr>
          <p:nvPr/>
        </p:nvSpPr>
        <p:spPr bwMode="auto">
          <a:xfrm>
            <a:off x="5166881" y="1382726"/>
            <a:ext cx="35815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(2) 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endParaRPr lang="en-US" altLang="ja-JP" sz="2400" dirty="0">
              <a:latin typeface="+mn-ea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51560" y="909152"/>
            <a:ext cx="720000" cy="46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1520" y="90872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問</a:t>
            </a:r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</a:t>
            </a:r>
            <a:endParaRPr kumimoji="1" lang="ja-JP" altLang="en-US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8" name="テキスト ボックス 2"/>
          <p:cNvSpPr txBox="1">
            <a:spLocks noChangeArrowheads="1"/>
          </p:cNvSpPr>
          <p:nvPr/>
        </p:nvSpPr>
        <p:spPr bwMode="auto">
          <a:xfrm>
            <a:off x="1043608" y="3789040"/>
            <a:ext cx="3600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(3)  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27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endParaRPr lang="en-US" altLang="ja-JP" sz="2400" dirty="0">
              <a:latin typeface="+mn-ea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272572" y="1840981"/>
            <a:ext cx="1324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endParaRPr lang="ja-JP" altLang="ja-JP" sz="24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272572" y="2298803"/>
            <a:ext cx="3371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4)(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272572" y="2762176"/>
            <a:ext cx="3230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4)(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16)</a:t>
            </a:r>
            <a:endParaRPr lang="ja-JP" altLang="ja-JP" sz="2400" b="1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371794" y="1840981"/>
            <a:ext cx="1324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endParaRPr lang="ja-JP" altLang="ja-JP" sz="24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377028" y="2298803"/>
            <a:ext cx="3371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377028" y="2762176"/>
            <a:ext cx="29193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1)(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endParaRPr lang="ja-JP" altLang="ja-JP" sz="2400" b="1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270933" y="4253227"/>
            <a:ext cx="17395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(3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endParaRPr lang="ja-JP" altLang="ja-JP" sz="24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270933" y="4727612"/>
            <a:ext cx="41312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(3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){(3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}</a:t>
            </a:r>
            <a:endParaRPr lang="ja-JP" altLang="ja-JP" sz="24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270933" y="5185434"/>
            <a:ext cx="35878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(3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)(9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xy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endParaRPr lang="ja-JP" altLang="ja-JP" sz="2400" b="1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47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/>
          <p:cNvSpPr/>
          <p:nvPr/>
        </p:nvSpPr>
        <p:spPr>
          <a:xfrm>
            <a:off x="251560" y="909152"/>
            <a:ext cx="720000" cy="46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51520" y="90872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問</a:t>
            </a:r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３</a:t>
            </a:r>
            <a:endParaRPr kumimoji="1" lang="ja-JP" altLang="en-US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3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➊ 整式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</a:rPr>
              <a:t>– 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</a:rPr>
              <a:t>整式の整理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</a:rPr>
              <a:t>-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　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				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p.9)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" name="テキスト ボックス 2"/>
          <p:cNvSpPr txBox="1">
            <a:spLocks noChangeArrowheads="1"/>
          </p:cNvSpPr>
          <p:nvPr/>
        </p:nvSpPr>
        <p:spPr bwMode="auto">
          <a:xfrm>
            <a:off x="1115616" y="1393612"/>
            <a:ext cx="51125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dirty="0">
                <a:latin typeface="+mn-ea"/>
                <a:ea typeface="+mn-ea"/>
              </a:rPr>
              <a:t>(1)  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5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7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altLang="ja-JP" sz="2800" dirty="0">
              <a:latin typeface="+mn-ea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1115616" y="4057908"/>
            <a:ext cx="54726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dirty="0">
                <a:latin typeface="+mn-ea"/>
                <a:ea typeface="+mn-ea"/>
              </a:rPr>
              <a:t>(2)  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5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6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endParaRPr lang="en-US" altLang="ja-JP" sz="2800" dirty="0">
              <a:latin typeface="+mn-ea"/>
            </a:endParaRPr>
          </a:p>
        </p:txBody>
      </p:sp>
      <p:sp>
        <p:nvSpPr>
          <p:cNvPr id="8" name="テキスト ボックス 2"/>
          <p:cNvSpPr txBox="1">
            <a:spLocks noChangeArrowheads="1"/>
          </p:cNvSpPr>
          <p:nvPr/>
        </p:nvSpPr>
        <p:spPr bwMode="auto">
          <a:xfrm>
            <a:off x="1042988" y="889556"/>
            <a:ext cx="56172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>
                <a:latin typeface="+mn-ea"/>
                <a:ea typeface="+mn-ea"/>
              </a:rPr>
              <a:t>次の整式を</a:t>
            </a:r>
            <a:r>
              <a:rPr lang="ja-JP" altLang="en-US" sz="2800" dirty="0" err="1">
                <a:latin typeface="+mn-ea"/>
                <a:ea typeface="+mn-ea"/>
              </a:rPr>
              <a:t>降べきの</a:t>
            </a:r>
            <a:r>
              <a:rPr lang="ja-JP" altLang="en-US" sz="2800" dirty="0">
                <a:latin typeface="+mn-ea"/>
                <a:ea typeface="+mn-ea"/>
              </a:rPr>
              <a:t>順に整理せよ。</a:t>
            </a:r>
            <a:endParaRPr lang="en-US" altLang="ja-JP" sz="2800" dirty="0">
              <a:latin typeface="+mn-ea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187624" y="2015295"/>
            <a:ext cx="39453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6715" indent="153035"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7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(1</a:t>
            </a:r>
            <a:r>
              <a:rPr lang="ja-JP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4)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187624" y="2562314"/>
            <a:ext cx="3260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6715" indent="153035"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7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ja-JP" altLang="ja-JP" sz="2400" b="1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155962" y="4703390"/>
            <a:ext cx="50722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6715" indent="153035"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(3</a:t>
            </a:r>
            <a:r>
              <a:rPr lang="ja-JP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2)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6)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146598" y="5287317"/>
            <a:ext cx="30893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6715" indent="153035"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endParaRPr lang="ja-JP" altLang="ja-JP" sz="2400" b="1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1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9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Training</a:t>
            </a: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　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– </a:t>
            </a: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トレーニング 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- </a:t>
            </a: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　                           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p.23)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23528" y="950913"/>
            <a:ext cx="471488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１</a:t>
            </a:r>
            <a:endParaRPr lang="en-US" altLang="ja-JP" sz="24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23" name="正方形/長方形 29"/>
          <p:cNvSpPr>
            <a:spLocks noChangeArrowheads="1"/>
          </p:cNvSpPr>
          <p:nvPr/>
        </p:nvSpPr>
        <p:spPr bwMode="auto">
          <a:xfrm>
            <a:off x="755576" y="951210"/>
            <a:ext cx="80648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400" dirty="0" err="1">
                <a:latin typeface="+mn-ea"/>
                <a:ea typeface="+mn-ea"/>
              </a:rPr>
              <a:t>，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lang="ja-JP" altLang="en-US" sz="2400" dirty="0" err="1">
                <a:latin typeface="+mn-ea"/>
                <a:ea typeface="+mn-ea"/>
              </a:rPr>
              <a:t>，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5</a:t>
            </a:r>
            <a:r>
              <a:rPr lang="ja-JP" altLang="en-US" sz="2400" dirty="0">
                <a:latin typeface="+mn-ea"/>
                <a:ea typeface="+mn-ea"/>
              </a:rPr>
              <a:t>のとき，次の式を計算せよ。</a:t>
            </a:r>
            <a:endParaRPr lang="en-US" altLang="ja-JP" sz="2400" dirty="0">
              <a:latin typeface="+mn-ea"/>
              <a:ea typeface="+mn-ea"/>
            </a:endParaRPr>
          </a:p>
        </p:txBody>
      </p:sp>
      <p:sp>
        <p:nvSpPr>
          <p:cNvPr id="15" name="正方形/長方形 29"/>
          <p:cNvSpPr>
            <a:spLocks noChangeArrowheads="1"/>
          </p:cNvSpPr>
          <p:nvPr/>
        </p:nvSpPr>
        <p:spPr bwMode="auto">
          <a:xfrm>
            <a:off x="755576" y="1772816"/>
            <a:ext cx="39604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400" dirty="0">
                <a:latin typeface="+mn-ea"/>
                <a:ea typeface="+mn-ea"/>
              </a:rPr>
              <a:t>(1) 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ja-JP" sz="2400" dirty="0">
              <a:latin typeface="+mn-ea"/>
              <a:ea typeface="+mn-ea"/>
            </a:endParaRPr>
          </a:p>
        </p:txBody>
      </p:sp>
      <p:sp>
        <p:nvSpPr>
          <p:cNvPr id="21" name="正方形/長方形 29"/>
          <p:cNvSpPr>
            <a:spLocks noChangeArrowheads="1"/>
          </p:cNvSpPr>
          <p:nvPr/>
        </p:nvSpPr>
        <p:spPr bwMode="auto">
          <a:xfrm>
            <a:off x="795016" y="3933056"/>
            <a:ext cx="41044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400" dirty="0">
                <a:latin typeface="+mn-ea"/>
                <a:ea typeface="+mn-ea"/>
              </a:rPr>
              <a:t>(2)  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3(2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2(3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endParaRPr lang="en-US" altLang="ja-JP" sz="2400" dirty="0">
              <a:latin typeface="+mn-ea"/>
              <a:ea typeface="+mn-ea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589466" y="2276872"/>
            <a:ext cx="5998758" cy="3338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92100" indent="66675" algn="just">
              <a:lnSpc>
                <a:spcPts val="1800"/>
              </a:lnSpc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4)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5)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593510" y="2708920"/>
            <a:ext cx="4785284" cy="3338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92100" indent="66675" algn="just">
              <a:lnSpc>
                <a:spcPts val="1800"/>
              </a:lnSpc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539552" y="3140968"/>
            <a:ext cx="5230919" cy="3338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92100" indent="66675" algn="just">
              <a:lnSpc>
                <a:spcPts val="1800"/>
              </a:lnSpc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(1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(1</a:t>
            </a:r>
            <a:r>
              <a:rPr lang="ja-JP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ja-JP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84694" y="3573016"/>
            <a:ext cx="2460930" cy="3338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92100" indent="66675" algn="just">
              <a:lnSpc>
                <a:spcPts val="1800"/>
              </a:lnSpc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12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09653" y="4473987"/>
            <a:ext cx="3161443" cy="3338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92100" indent="66675" algn="just">
              <a:lnSpc>
                <a:spcPts val="1800"/>
              </a:lnSpc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B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C</a:t>
            </a:r>
            <a:endParaRPr lang="ja-JP" altLang="ja-JP" sz="24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00323" y="4906035"/>
            <a:ext cx="1863011" cy="3338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92100" indent="66675" algn="just">
              <a:lnSpc>
                <a:spcPts val="1800"/>
              </a:lnSpc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B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C</a:t>
            </a:r>
            <a:endParaRPr lang="ja-JP" altLang="ja-JP" sz="24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01627" y="5327374"/>
            <a:ext cx="4546437" cy="3338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92100" indent="66675" algn="just">
              <a:lnSpc>
                <a:spcPts val="1800"/>
              </a:lnSpc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3(2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4)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2(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5)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19445" y="5770131"/>
            <a:ext cx="3776996" cy="3338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92100" indent="66675" algn="just">
              <a:lnSpc>
                <a:spcPts val="1800"/>
              </a:lnSpc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10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611560" y="6202179"/>
            <a:ext cx="2068195" cy="3338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92100" indent="66675" algn="just">
              <a:lnSpc>
                <a:spcPts val="1800"/>
              </a:lnSpc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22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31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Training</a:t>
            </a: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　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– </a:t>
            </a: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トレーニング 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- </a:t>
            </a: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　                           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p.23)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23528" y="950913"/>
            <a:ext cx="471488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２</a:t>
            </a:r>
            <a:endParaRPr lang="en-US" altLang="ja-JP" sz="24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23" name="正方形/長方形 29"/>
          <p:cNvSpPr>
            <a:spLocks noChangeArrowheads="1"/>
          </p:cNvSpPr>
          <p:nvPr/>
        </p:nvSpPr>
        <p:spPr bwMode="auto">
          <a:xfrm>
            <a:off x="755576" y="951210"/>
            <a:ext cx="56166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400" dirty="0">
                <a:latin typeface="+mn-ea"/>
                <a:ea typeface="+mn-ea"/>
              </a:rPr>
              <a:t>次の計算をせよ。</a:t>
            </a:r>
            <a:endParaRPr lang="en-US" altLang="ja-JP" sz="2400" dirty="0">
              <a:latin typeface="+mn-ea"/>
              <a:ea typeface="+mn-ea"/>
            </a:endParaRPr>
          </a:p>
        </p:txBody>
      </p:sp>
      <p:sp>
        <p:nvSpPr>
          <p:cNvPr id="7" name="正方形/長方形 29"/>
          <p:cNvSpPr>
            <a:spLocks noChangeArrowheads="1"/>
          </p:cNvSpPr>
          <p:nvPr/>
        </p:nvSpPr>
        <p:spPr bwMode="auto">
          <a:xfrm>
            <a:off x="1043608" y="1549516"/>
            <a:ext cx="39604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400" dirty="0">
                <a:latin typeface="+mn-ea"/>
                <a:ea typeface="+mn-ea"/>
              </a:rPr>
              <a:t>(1)  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5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×3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endParaRPr lang="en-US" altLang="ja-JP" sz="2400" dirty="0">
              <a:latin typeface="+mn-ea"/>
              <a:ea typeface="+mn-ea"/>
            </a:endParaRPr>
          </a:p>
        </p:txBody>
      </p:sp>
      <p:sp>
        <p:nvSpPr>
          <p:cNvPr id="9" name="正方形/長方形 29"/>
          <p:cNvSpPr>
            <a:spLocks noChangeArrowheads="1"/>
          </p:cNvSpPr>
          <p:nvPr/>
        </p:nvSpPr>
        <p:spPr bwMode="auto">
          <a:xfrm>
            <a:off x="1043608" y="3811381"/>
            <a:ext cx="39604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400" dirty="0">
                <a:latin typeface="+mn-ea"/>
              </a:rPr>
              <a:t>(2)  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×(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endParaRPr lang="en-US" altLang="ja-JP" sz="2400" dirty="0">
              <a:latin typeface="+mn-ea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258888" y="2005972"/>
            <a:ext cx="1980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r>
              <a:rPr lang="ja-JP" altLang="ja-JP" sz="2400" kern="100" baseline="300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258888" y="2473363"/>
            <a:ext cx="10567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7</a:t>
            </a:r>
            <a:endParaRPr lang="ja-JP" altLang="ja-JP" sz="24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258888" y="4278772"/>
            <a:ext cx="15856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en-US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endParaRPr lang="ja-JP" altLang="ja-JP" sz="24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258888" y="4755634"/>
            <a:ext cx="13580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ja-JP" sz="2400" kern="100" baseline="300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endParaRPr lang="ja-JP" altLang="ja-JP" sz="24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267704" y="5217299"/>
            <a:ext cx="1039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7</a:t>
            </a:r>
            <a:endParaRPr lang="ja-JP" altLang="ja-JP" sz="24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42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29"/>
          <p:cNvSpPr>
            <a:spLocks noChangeArrowheads="1"/>
          </p:cNvSpPr>
          <p:nvPr/>
        </p:nvSpPr>
        <p:spPr bwMode="auto">
          <a:xfrm>
            <a:off x="1050274" y="260648"/>
            <a:ext cx="41044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400" dirty="0">
                <a:latin typeface="+mn-ea"/>
              </a:rPr>
              <a:t>(3)  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5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×(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7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5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endParaRPr lang="en-US" altLang="ja-JP" sz="2400" dirty="0">
              <a:latin typeface="+mn-ea"/>
              <a:ea typeface="+mn-ea"/>
            </a:endParaRPr>
          </a:p>
        </p:txBody>
      </p:sp>
      <p:sp>
        <p:nvSpPr>
          <p:cNvPr id="11" name="正方形/長方形 29"/>
          <p:cNvSpPr>
            <a:spLocks noChangeArrowheads="1"/>
          </p:cNvSpPr>
          <p:nvPr/>
        </p:nvSpPr>
        <p:spPr bwMode="auto">
          <a:xfrm>
            <a:off x="1050274" y="2522513"/>
            <a:ext cx="41044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400" dirty="0">
                <a:latin typeface="+mn-ea"/>
                <a:ea typeface="+mn-ea"/>
              </a:rPr>
              <a:t>(4)  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×(3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endParaRPr lang="en-US" altLang="ja-JP" sz="2400" dirty="0">
              <a:latin typeface="+mn-ea"/>
              <a:ea typeface="+mn-ea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258888" y="722313"/>
            <a:ext cx="34676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7)</a:t>
            </a: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ja-JP" sz="2400" kern="100" baseline="300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ja-JP" sz="2400" kern="100" baseline="300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258888" y="1187230"/>
            <a:ext cx="16209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35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7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endParaRPr lang="ja-JP" altLang="ja-JP" sz="24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258888" y="2987430"/>
            <a:ext cx="37048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2)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×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ja-JP" altLang="ja-JP" sz="24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258888" y="3449095"/>
            <a:ext cx="5859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{(</a:t>
            </a:r>
            <a:r>
              <a:rPr lang="ja-JP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2)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en-US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}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×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{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}×{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}</a:t>
            </a:r>
            <a:endParaRPr lang="ja-JP" altLang="ja-JP" sz="24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258888" y="3910760"/>
            <a:ext cx="15856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72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7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9</a:t>
            </a:r>
            <a:endParaRPr lang="ja-JP" altLang="ja-JP" sz="24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17" name="図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4615" y="6025853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195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Training</a:t>
            </a: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　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– </a:t>
            </a: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トレーニング 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- </a:t>
            </a: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　                           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p.23)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23528" y="950913"/>
            <a:ext cx="471488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３</a:t>
            </a:r>
            <a:endParaRPr lang="en-US" altLang="ja-JP" sz="24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23" name="正方形/長方形 29"/>
          <p:cNvSpPr>
            <a:spLocks noChangeArrowheads="1"/>
          </p:cNvSpPr>
          <p:nvPr/>
        </p:nvSpPr>
        <p:spPr bwMode="auto">
          <a:xfrm>
            <a:off x="755576" y="951210"/>
            <a:ext cx="56166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400" dirty="0">
                <a:latin typeface="+mn-ea"/>
                <a:ea typeface="+mn-ea"/>
              </a:rPr>
              <a:t>次の式を展開せよ。</a:t>
            </a:r>
            <a:endParaRPr lang="en-US" altLang="ja-JP" sz="2400" dirty="0">
              <a:latin typeface="+mn-ea"/>
              <a:ea typeface="+mn-ea"/>
            </a:endParaRPr>
          </a:p>
        </p:txBody>
      </p:sp>
      <p:sp>
        <p:nvSpPr>
          <p:cNvPr id="7" name="正方形/長方形 29"/>
          <p:cNvSpPr>
            <a:spLocks noChangeArrowheads="1"/>
          </p:cNvSpPr>
          <p:nvPr/>
        </p:nvSpPr>
        <p:spPr bwMode="auto">
          <a:xfrm>
            <a:off x="1065478" y="1455167"/>
            <a:ext cx="39604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000" dirty="0">
                <a:latin typeface="+mn-ea"/>
                <a:ea typeface="+mn-ea"/>
              </a:rPr>
              <a:t>(1)  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5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0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0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endParaRPr lang="en-US" altLang="ja-JP" sz="2000" dirty="0">
              <a:latin typeface="+mn-ea"/>
              <a:ea typeface="+mn-ea"/>
            </a:endParaRPr>
          </a:p>
        </p:txBody>
      </p:sp>
      <p:sp>
        <p:nvSpPr>
          <p:cNvPr id="8" name="正方形/長方形 29"/>
          <p:cNvSpPr>
            <a:spLocks noChangeArrowheads="1"/>
          </p:cNvSpPr>
          <p:nvPr/>
        </p:nvSpPr>
        <p:spPr bwMode="auto">
          <a:xfrm>
            <a:off x="1065478" y="2636912"/>
            <a:ext cx="4104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000" dirty="0">
                <a:latin typeface="+mn-ea"/>
                <a:ea typeface="+mn-ea"/>
              </a:rPr>
              <a:t>(2)  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(3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1)(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0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7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5)</a:t>
            </a:r>
            <a:endParaRPr lang="en-US" altLang="ja-JP" sz="2000" dirty="0">
              <a:latin typeface="+mn-ea"/>
              <a:ea typeface="+mn-ea"/>
            </a:endParaRPr>
          </a:p>
        </p:txBody>
      </p:sp>
      <p:sp>
        <p:nvSpPr>
          <p:cNvPr id="9" name="正方形/長方形 29"/>
          <p:cNvSpPr>
            <a:spLocks noChangeArrowheads="1"/>
          </p:cNvSpPr>
          <p:nvPr/>
        </p:nvSpPr>
        <p:spPr bwMode="auto">
          <a:xfrm>
            <a:off x="1065478" y="4173217"/>
            <a:ext cx="39604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000" dirty="0">
                <a:latin typeface="+mn-ea"/>
                <a:ea typeface="+mn-ea"/>
              </a:rPr>
              <a:t>(3)  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(9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r>
              <a:rPr lang="en-US" altLang="ja-JP" sz="20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endParaRPr lang="en-US" altLang="ja-JP" sz="2000" dirty="0">
              <a:latin typeface="+mn-ea"/>
              <a:ea typeface="+mn-ea"/>
            </a:endParaRPr>
          </a:p>
        </p:txBody>
      </p:sp>
      <p:sp>
        <p:nvSpPr>
          <p:cNvPr id="11" name="正方形/長方形 29"/>
          <p:cNvSpPr>
            <a:spLocks noChangeArrowheads="1"/>
          </p:cNvSpPr>
          <p:nvPr/>
        </p:nvSpPr>
        <p:spPr bwMode="auto">
          <a:xfrm>
            <a:off x="1065478" y="5387376"/>
            <a:ext cx="4104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000" dirty="0">
                <a:latin typeface="+mn-ea"/>
                <a:ea typeface="+mn-ea"/>
              </a:rPr>
              <a:t>(4)  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(6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7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r>
              <a:rPr lang="en-US" altLang="ja-JP" sz="20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endParaRPr lang="en-US" altLang="ja-JP" sz="2000" dirty="0">
              <a:latin typeface="+mn-ea"/>
            </a:endParaRPr>
          </a:p>
        </p:txBody>
      </p:sp>
      <p:sp>
        <p:nvSpPr>
          <p:cNvPr id="18" name="正方形/長方形 29"/>
          <p:cNvSpPr>
            <a:spLocks noChangeArrowheads="1"/>
          </p:cNvSpPr>
          <p:nvPr/>
        </p:nvSpPr>
        <p:spPr bwMode="auto">
          <a:xfrm>
            <a:off x="1239714" y="1863832"/>
            <a:ext cx="43767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5</a:t>
            </a:r>
            <a:r>
              <a:rPr lang="en-US" altLang="ja-JP" sz="20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xy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・</a:t>
            </a:r>
            <a:r>
              <a:rPr lang="en-US" altLang="ja-JP" sz="20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0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5</a:t>
            </a:r>
            <a:r>
              <a:rPr lang="en-US" altLang="ja-JP" sz="20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xy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・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xy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5</a:t>
            </a:r>
            <a:r>
              <a:rPr lang="en-US" altLang="ja-JP" sz="20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xy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・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en-US" altLang="ja-JP" sz="20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en-US" altLang="ja-JP" sz="20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</a:p>
        </p:txBody>
      </p:sp>
      <p:sp>
        <p:nvSpPr>
          <p:cNvPr id="19" name="正方形/長方形 29"/>
          <p:cNvSpPr>
            <a:spLocks noChangeArrowheads="1"/>
          </p:cNvSpPr>
          <p:nvPr/>
        </p:nvSpPr>
        <p:spPr bwMode="auto">
          <a:xfrm>
            <a:off x="1239714" y="2252579"/>
            <a:ext cx="43767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5</a:t>
            </a:r>
            <a:r>
              <a:rPr lang="en-US" altLang="ja-JP" sz="20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0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en-US" altLang="ja-JP" sz="20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5</a:t>
            </a:r>
            <a:r>
              <a:rPr lang="en-US" altLang="ja-JP" sz="20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0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0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en-US" altLang="ja-JP" sz="20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15</a:t>
            </a:r>
            <a:r>
              <a:rPr lang="en-US" altLang="ja-JP" sz="20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xy</a:t>
            </a:r>
            <a:r>
              <a:rPr lang="en-US" altLang="ja-JP" sz="20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</a:p>
        </p:txBody>
      </p:sp>
      <p:sp>
        <p:nvSpPr>
          <p:cNvPr id="21" name="正方形/長方形 29"/>
          <p:cNvSpPr>
            <a:spLocks noChangeArrowheads="1"/>
          </p:cNvSpPr>
          <p:nvPr/>
        </p:nvSpPr>
        <p:spPr bwMode="auto">
          <a:xfrm>
            <a:off x="1239714" y="3019896"/>
            <a:ext cx="43767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en-US" altLang="ja-JP" sz="20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en-US" altLang="ja-JP" sz="20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0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7</a:t>
            </a:r>
            <a:r>
              <a:rPr lang="en-US" altLang="ja-JP" sz="20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5)</a:t>
            </a:r>
            <a:r>
              <a:rPr lang="ja-JP" altLang="en-US" sz="200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00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en-US" altLang="ja-JP" sz="20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0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7</a:t>
            </a:r>
            <a:r>
              <a:rPr lang="en-US" altLang="ja-JP" sz="20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5)</a:t>
            </a:r>
          </a:p>
        </p:txBody>
      </p:sp>
      <p:sp>
        <p:nvSpPr>
          <p:cNvPr id="22" name="正方形/長方形 29"/>
          <p:cNvSpPr>
            <a:spLocks noChangeArrowheads="1"/>
          </p:cNvSpPr>
          <p:nvPr/>
        </p:nvSpPr>
        <p:spPr bwMode="auto">
          <a:xfrm>
            <a:off x="1239714" y="3431594"/>
            <a:ext cx="43767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en-US" altLang="ja-JP" sz="20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0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21</a:t>
            </a:r>
            <a:r>
              <a:rPr lang="en-US" altLang="ja-JP" sz="20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0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15</a:t>
            </a:r>
            <a:r>
              <a:rPr lang="en-US" altLang="ja-JP" sz="20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0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0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7</a:t>
            </a:r>
            <a:r>
              <a:rPr lang="en-US" altLang="ja-JP" sz="20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5</a:t>
            </a:r>
          </a:p>
        </p:txBody>
      </p:sp>
      <p:sp>
        <p:nvSpPr>
          <p:cNvPr id="24" name="正方形/長方形 29"/>
          <p:cNvSpPr>
            <a:spLocks noChangeArrowheads="1"/>
          </p:cNvSpPr>
          <p:nvPr/>
        </p:nvSpPr>
        <p:spPr bwMode="auto">
          <a:xfrm>
            <a:off x="1239714" y="3796690"/>
            <a:ext cx="43767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en-US" altLang="ja-JP" sz="20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0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20</a:t>
            </a:r>
            <a:r>
              <a:rPr lang="en-US" altLang="ja-JP" sz="20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0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8</a:t>
            </a:r>
            <a:r>
              <a:rPr lang="en-US" altLang="ja-JP" sz="20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5</a:t>
            </a:r>
          </a:p>
        </p:txBody>
      </p:sp>
      <p:sp>
        <p:nvSpPr>
          <p:cNvPr id="25" name="正方形/長方形 29"/>
          <p:cNvSpPr>
            <a:spLocks noChangeArrowheads="1"/>
          </p:cNvSpPr>
          <p:nvPr/>
        </p:nvSpPr>
        <p:spPr bwMode="auto">
          <a:xfrm>
            <a:off x="1239714" y="4584574"/>
            <a:ext cx="43767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(9</a:t>
            </a:r>
            <a:r>
              <a:rPr lang="en-US" altLang="ja-JP" sz="20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r>
              <a:rPr lang="en-US" altLang="ja-JP" sz="20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・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9</a:t>
            </a:r>
            <a:r>
              <a:rPr lang="en-US" altLang="ja-JP" sz="20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・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0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(2</a:t>
            </a:r>
            <a:r>
              <a:rPr lang="en-US" altLang="ja-JP" sz="20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r>
              <a:rPr lang="en-US" altLang="ja-JP" sz="20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</a:p>
        </p:txBody>
      </p:sp>
      <p:sp>
        <p:nvSpPr>
          <p:cNvPr id="26" name="正方形/長方形 29"/>
          <p:cNvSpPr>
            <a:spLocks noChangeArrowheads="1"/>
          </p:cNvSpPr>
          <p:nvPr/>
        </p:nvSpPr>
        <p:spPr bwMode="auto">
          <a:xfrm>
            <a:off x="1239714" y="4983083"/>
            <a:ext cx="43767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81</a:t>
            </a:r>
            <a:r>
              <a:rPr lang="en-US" altLang="ja-JP" sz="20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0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36</a:t>
            </a:r>
            <a:r>
              <a:rPr lang="en-US" altLang="ja-JP" sz="20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xy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lang="en-US" altLang="ja-JP" sz="20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en-US" altLang="ja-JP" sz="20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</a:p>
        </p:txBody>
      </p:sp>
      <p:sp>
        <p:nvSpPr>
          <p:cNvPr id="27" name="正方形/長方形 29"/>
          <p:cNvSpPr>
            <a:spLocks noChangeArrowheads="1"/>
          </p:cNvSpPr>
          <p:nvPr/>
        </p:nvSpPr>
        <p:spPr bwMode="auto">
          <a:xfrm>
            <a:off x="1239714" y="5791193"/>
            <a:ext cx="43767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(6</a:t>
            </a:r>
            <a:r>
              <a:rPr lang="en-US" altLang="ja-JP" sz="20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r>
              <a:rPr lang="en-US" altLang="ja-JP" sz="20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・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6</a:t>
            </a:r>
            <a:r>
              <a:rPr lang="en-US" altLang="ja-JP" sz="20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・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7</a:t>
            </a:r>
            <a:r>
              <a:rPr lang="en-US" altLang="ja-JP" sz="20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(7</a:t>
            </a:r>
            <a:r>
              <a:rPr lang="en-US" altLang="ja-JP" sz="20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r>
              <a:rPr lang="en-US" altLang="ja-JP" sz="20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</a:p>
        </p:txBody>
      </p:sp>
      <p:sp>
        <p:nvSpPr>
          <p:cNvPr id="28" name="正方形/長方形 29"/>
          <p:cNvSpPr>
            <a:spLocks noChangeArrowheads="1"/>
          </p:cNvSpPr>
          <p:nvPr/>
        </p:nvSpPr>
        <p:spPr bwMode="auto">
          <a:xfrm>
            <a:off x="1239714" y="6197242"/>
            <a:ext cx="43767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36</a:t>
            </a:r>
            <a:r>
              <a:rPr lang="en-US" altLang="ja-JP" sz="20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0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84</a:t>
            </a:r>
            <a:r>
              <a:rPr lang="en-US" altLang="ja-JP" sz="20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xy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49</a:t>
            </a:r>
            <a:r>
              <a:rPr lang="en-US" altLang="ja-JP" sz="20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en-US" altLang="ja-JP" sz="20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2588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  <p:bldP spid="24" grpId="0"/>
      <p:bldP spid="25" grpId="0"/>
      <p:bldP spid="26" grpId="0"/>
      <p:bldP spid="27" grpId="0"/>
      <p:bldP spid="28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29"/>
          <p:cNvSpPr>
            <a:spLocks noChangeArrowheads="1"/>
          </p:cNvSpPr>
          <p:nvPr/>
        </p:nvSpPr>
        <p:spPr bwMode="auto">
          <a:xfrm>
            <a:off x="1065478" y="260648"/>
            <a:ext cx="39604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000" dirty="0">
                <a:latin typeface="+mn-ea"/>
              </a:rPr>
              <a:t>(5)  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(3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10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)(3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10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endParaRPr lang="en-US" altLang="ja-JP" sz="2000" dirty="0">
              <a:latin typeface="+mn-ea"/>
            </a:endParaRPr>
          </a:p>
        </p:txBody>
      </p:sp>
      <p:sp>
        <p:nvSpPr>
          <p:cNvPr id="8" name="正方形/長方形 29"/>
          <p:cNvSpPr>
            <a:spLocks noChangeArrowheads="1"/>
          </p:cNvSpPr>
          <p:nvPr/>
        </p:nvSpPr>
        <p:spPr bwMode="auto">
          <a:xfrm>
            <a:off x="1065478" y="1514128"/>
            <a:ext cx="4104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000" dirty="0">
                <a:latin typeface="+mn-ea"/>
              </a:rPr>
              <a:t>(6)  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8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)(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6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endParaRPr lang="en-US" altLang="ja-JP" sz="2000" dirty="0">
              <a:latin typeface="+mn-ea"/>
            </a:endParaRPr>
          </a:p>
        </p:txBody>
      </p:sp>
      <p:sp>
        <p:nvSpPr>
          <p:cNvPr id="9" name="正方形/長方形 29"/>
          <p:cNvSpPr>
            <a:spLocks noChangeArrowheads="1"/>
          </p:cNvSpPr>
          <p:nvPr/>
        </p:nvSpPr>
        <p:spPr bwMode="auto">
          <a:xfrm>
            <a:off x="1065478" y="2924944"/>
            <a:ext cx="39604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000" dirty="0">
                <a:latin typeface="+mn-ea"/>
              </a:rPr>
              <a:t>(7)  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(5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)(3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endParaRPr lang="en-US" altLang="ja-JP" sz="2000" dirty="0">
              <a:latin typeface="+mn-ea"/>
            </a:endParaRPr>
          </a:p>
        </p:txBody>
      </p:sp>
      <p:sp>
        <p:nvSpPr>
          <p:cNvPr id="11" name="正方形/長方形 29"/>
          <p:cNvSpPr>
            <a:spLocks noChangeArrowheads="1"/>
          </p:cNvSpPr>
          <p:nvPr/>
        </p:nvSpPr>
        <p:spPr bwMode="auto">
          <a:xfrm>
            <a:off x="1065478" y="4192857"/>
            <a:ext cx="4104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000" dirty="0">
                <a:latin typeface="+mn-ea"/>
              </a:rPr>
              <a:t>(8)  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(4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5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)(5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endParaRPr lang="en-US" altLang="ja-JP" sz="2000" dirty="0">
              <a:latin typeface="+mn-ea"/>
            </a:endParaRPr>
          </a:p>
        </p:txBody>
      </p:sp>
      <p:sp>
        <p:nvSpPr>
          <p:cNvPr id="18" name="正方形/長方形 29"/>
          <p:cNvSpPr>
            <a:spLocks noChangeArrowheads="1"/>
          </p:cNvSpPr>
          <p:nvPr/>
        </p:nvSpPr>
        <p:spPr bwMode="auto">
          <a:xfrm>
            <a:off x="1239714" y="669313"/>
            <a:ext cx="43767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(3</a:t>
            </a:r>
            <a:r>
              <a:rPr lang="en-US" altLang="ja-JP" sz="20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r>
              <a:rPr lang="en-US" altLang="ja-JP" sz="20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(10</a:t>
            </a:r>
            <a:r>
              <a:rPr lang="en-US" altLang="ja-JP" sz="20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r>
              <a:rPr lang="en-US" altLang="ja-JP" sz="20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</a:p>
        </p:txBody>
      </p:sp>
      <p:sp>
        <p:nvSpPr>
          <p:cNvPr id="19" name="正方形/長方形 29"/>
          <p:cNvSpPr>
            <a:spLocks noChangeArrowheads="1"/>
          </p:cNvSpPr>
          <p:nvPr/>
        </p:nvSpPr>
        <p:spPr bwMode="auto">
          <a:xfrm>
            <a:off x="1239714" y="1058060"/>
            <a:ext cx="43767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9</a:t>
            </a:r>
            <a:r>
              <a:rPr lang="en-US" altLang="ja-JP" sz="20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0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100</a:t>
            </a:r>
            <a:r>
              <a:rPr lang="en-US" altLang="ja-JP" sz="20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en-US" altLang="ja-JP" sz="20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</a:p>
        </p:txBody>
      </p:sp>
      <p:sp>
        <p:nvSpPr>
          <p:cNvPr id="21" name="正方形/長方形 29"/>
          <p:cNvSpPr>
            <a:spLocks noChangeArrowheads="1"/>
          </p:cNvSpPr>
          <p:nvPr/>
        </p:nvSpPr>
        <p:spPr bwMode="auto">
          <a:xfrm>
            <a:off x="1239714" y="1897112"/>
            <a:ext cx="43767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0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0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8</a:t>
            </a:r>
            <a:r>
              <a:rPr lang="en-US" altLang="ja-JP" sz="20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6</a:t>
            </a:r>
            <a:r>
              <a:rPr lang="en-US" altLang="ja-JP" sz="20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r>
              <a:rPr lang="en-US" altLang="ja-JP" sz="20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8</a:t>
            </a:r>
            <a:r>
              <a:rPr lang="en-US" altLang="ja-JP" sz="20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・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6</a:t>
            </a:r>
            <a:r>
              <a:rPr lang="en-US" altLang="ja-JP" sz="20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endParaRPr lang="en-US" altLang="ja-JP" sz="2000" baseline="300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2" name="正方形/長方形 29"/>
          <p:cNvSpPr>
            <a:spLocks noChangeArrowheads="1"/>
          </p:cNvSpPr>
          <p:nvPr/>
        </p:nvSpPr>
        <p:spPr bwMode="auto">
          <a:xfrm>
            <a:off x="1239714" y="2308810"/>
            <a:ext cx="43767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0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0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0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xy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48</a:t>
            </a:r>
            <a:r>
              <a:rPr lang="en-US" altLang="ja-JP" sz="20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en-US" altLang="ja-JP" sz="20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</a:p>
        </p:txBody>
      </p:sp>
      <p:sp>
        <p:nvSpPr>
          <p:cNvPr id="25" name="正方形/長方形 29"/>
          <p:cNvSpPr>
            <a:spLocks noChangeArrowheads="1"/>
          </p:cNvSpPr>
          <p:nvPr/>
        </p:nvSpPr>
        <p:spPr bwMode="auto">
          <a:xfrm>
            <a:off x="1239714" y="3336301"/>
            <a:ext cx="75089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5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・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en-US" altLang="ja-JP" sz="20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0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{5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・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0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0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・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3}</a:t>
            </a:r>
            <a:r>
              <a:rPr lang="en-US" altLang="ja-JP" sz="20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0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・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0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endParaRPr lang="en-US" altLang="ja-JP" sz="2000" baseline="300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6" name="正方形/長方形 29"/>
          <p:cNvSpPr>
            <a:spLocks noChangeArrowheads="1"/>
          </p:cNvSpPr>
          <p:nvPr/>
        </p:nvSpPr>
        <p:spPr bwMode="auto">
          <a:xfrm>
            <a:off x="1239714" y="3734810"/>
            <a:ext cx="43767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15</a:t>
            </a:r>
            <a:r>
              <a:rPr lang="en-US" altLang="ja-JP" sz="20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0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11</a:t>
            </a:r>
            <a:r>
              <a:rPr lang="en-US" altLang="ja-JP" sz="20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xy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0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en-US" altLang="ja-JP" sz="20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</a:p>
        </p:txBody>
      </p:sp>
      <p:sp>
        <p:nvSpPr>
          <p:cNvPr id="27" name="正方形/長方形 29"/>
          <p:cNvSpPr>
            <a:spLocks noChangeArrowheads="1"/>
          </p:cNvSpPr>
          <p:nvPr/>
        </p:nvSpPr>
        <p:spPr bwMode="auto">
          <a:xfrm>
            <a:off x="1239714" y="4596674"/>
            <a:ext cx="75089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・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5</a:t>
            </a:r>
            <a:r>
              <a:rPr lang="en-US" altLang="ja-JP" sz="20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0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{4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・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lang="en-US" altLang="ja-JP" sz="20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5</a:t>
            </a:r>
            <a:r>
              <a:rPr lang="en-US" altLang="ja-JP" sz="20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・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5}</a:t>
            </a:r>
            <a:r>
              <a:rPr lang="en-US" altLang="ja-JP" sz="20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5</a:t>
            </a:r>
            <a:r>
              <a:rPr lang="en-US" altLang="ja-JP" sz="20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・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lang="en-US" altLang="ja-JP" sz="20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endParaRPr lang="en-US" altLang="ja-JP" sz="2000" baseline="300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8" name="正方形/長方形 29"/>
          <p:cNvSpPr>
            <a:spLocks noChangeArrowheads="1"/>
          </p:cNvSpPr>
          <p:nvPr/>
        </p:nvSpPr>
        <p:spPr bwMode="auto">
          <a:xfrm>
            <a:off x="1239714" y="5002723"/>
            <a:ext cx="43767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20</a:t>
            </a:r>
            <a:r>
              <a:rPr lang="en-US" altLang="ja-JP" sz="20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0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9</a:t>
            </a:r>
            <a:r>
              <a:rPr lang="en-US" altLang="ja-JP" sz="20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xy</a:t>
            </a: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20</a:t>
            </a:r>
            <a:r>
              <a:rPr lang="en-US" altLang="ja-JP" sz="20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en-US" altLang="ja-JP" sz="20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</a:p>
        </p:txBody>
      </p:sp>
      <p:pic>
        <p:nvPicPr>
          <p:cNvPr id="16" name="図 1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4615" y="6025853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7821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  <p:bldP spid="25" grpId="0"/>
      <p:bldP spid="26" grpId="0"/>
      <p:bldP spid="27" grpId="0"/>
      <p:bldP spid="28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Training</a:t>
            </a: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　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– </a:t>
            </a: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トレーニング 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- </a:t>
            </a: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　                           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p.23)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23528" y="950913"/>
            <a:ext cx="471488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４</a:t>
            </a:r>
            <a:endParaRPr lang="en-US" altLang="ja-JP" sz="24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23" name="正方形/長方形 29"/>
          <p:cNvSpPr>
            <a:spLocks noChangeArrowheads="1"/>
          </p:cNvSpPr>
          <p:nvPr/>
        </p:nvSpPr>
        <p:spPr bwMode="auto">
          <a:xfrm>
            <a:off x="755576" y="951210"/>
            <a:ext cx="56166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400" dirty="0">
                <a:latin typeface="+mn-ea"/>
                <a:ea typeface="+mn-ea"/>
              </a:rPr>
              <a:t>次の式を展開せよ。</a:t>
            </a:r>
            <a:endParaRPr lang="en-US" altLang="ja-JP" sz="2400" dirty="0">
              <a:latin typeface="+mn-ea"/>
              <a:ea typeface="+mn-ea"/>
            </a:endParaRPr>
          </a:p>
        </p:txBody>
      </p:sp>
      <p:sp>
        <p:nvSpPr>
          <p:cNvPr id="7" name="正方形/長方形 29"/>
          <p:cNvSpPr>
            <a:spLocks noChangeArrowheads="1"/>
          </p:cNvSpPr>
          <p:nvPr/>
        </p:nvSpPr>
        <p:spPr bwMode="auto">
          <a:xfrm>
            <a:off x="755576" y="1455167"/>
            <a:ext cx="39604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000" dirty="0">
                <a:latin typeface="+mn-ea"/>
                <a:ea typeface="+mn-ea"/>
              </a:rPr>
              <a:t>(1)  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)(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endParaRPr lang="en-US" altLang="ja-JP" sz="2000" dirty="0">
              <a:latin typeface="+mn-ea"/>
              <a:ea typeface="+mn-ea"/>
            </a:endParaRPr>
          </a:p>
        </p:txBody>
      </p:sp>
      <p:sp>
        <p:nvSpPr>
          <p:cNvPr id="8" name="正方形/長方形 29"/>
          <p:cNvSpPr>
            <a:spLocks noChangeArrowheads="1"/>
          </p:cNvSpPr>
          <p:nvPr/>
        </p:nvSpPr>
        <p:spPr bwMode="auto">
          <a:xfrm>
            <a:off x="755576" y="4702160"/>
            <a:ext cx="4104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000" dirty="0">
                <a:latin typeface="+mn-ea"/>
                <a:ea typeface="+mn-ea"/>
              </a:rPr>
              <a:t>(2)  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(2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1)</a:t>
            </a:r>
            <a:r>
              <a:rPr lang="en-US" altLang="ja-JP" sz="20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endParaRPr lang="en-US" altLang="ja-JP" sz="2000" dirty="0">
              <a:latin typeface="+mn-ea"/>
              <a:ea typeface="+mn-ea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012019" y="1844824"/>
            <a:ext cx="242951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92100" indent="248285" algn="just">
              <a:lnSpc>
                <a:spcPts val="1800"/>
              </a:lnSpc>
              <a:spcAft>
                <a:spcPts val="0"/>
              </a:spcAft>
            </a:pP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ja-JP" altLang="ja-JP" sz="2000" kern="1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とおくと</a:t>
            </a:r>
            <a:endParaRPr lang="ja-JP" altLang="ja-JP" sz="2000" kern="100" dirty="0">
              <a:solidFill>
                <a:srgbClr val="FF0000"/>
              </a:solidFill>
              <a:effectLst/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770114" y="2204864"/>
            <a:ext cx="30097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92100" indent="248285" algn="just">
              <a:lnSpc>
                <a:spcPts val="1800"/>
              </a:lnSpc>
              <a:spcAft>
                <a:spcPts val="0"/>
              </a:spcAft>
            </a:pP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)(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endParaRPr lang="ja-JP" altLang="ja-JP" sz="20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589920" y="2596325"/>
            <a:ext cx="249170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92100" indent="157480" algn="just">
              <a:lnSpc>
                <a:spcPts val="1800"/>
              </a:lnSpc>
              <a:spcAft>
                <a:spcPts val="0"/>
              </a:spcAft>
            </a:pP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)(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endParaRPr lang="ja-JP" altLang="ja-JP" sz="20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11560" y="2961819"/>
            <a:ext cx="16068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92100" indent="157480" algn="just">
              <a:lnSpc>
                <a:spcPts val="1800"/>
              </a:lnSpc>
              <a:spcAft>
                <a:spcPts val="0"/>
              </a:spcAft>
            </a:pP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en-US" altLang="ja-JP" sz="20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en-US" altLang="ja-JP" sz="20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ja-JP" altLang="ja-JP" sz="20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89919" y="3356992"/>
            <a:ext cx="220477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92100" indent="157480" algn="just">
              <a:lnSpc>
                <a:spcPts val="1800"/>
              </a:lnSpc>
              <a:spcAft>
                <a:spcPts val="0"/>
              </a:spcAft>
            </a:pP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0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en-US" altLang="ja-JP" sz="20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ja-JP" altLang="ja-JP" sz="20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11560" y="3753907"/>
            <a:ext cx="26744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92100" indent="157480" algn="just">
              <a:lnSpc>
                <a:spcPts val="1800"/>
              </a:lnSpc>
              <a:spcAft>
                <a:spcPts val="0"/>
              </a:spcAft>
            </a:pP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en-US" altLang="ja-JP" sz="20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ac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</a:t>
            </a:r>
            <a:r>
              <a:rPr lang="en-US" altLang="ja-JP" sz="20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en-US" altLang="ja-JP" sz="20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ja-JP" altLang="ja-JP" sz="20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611560" y="5213329"/>
            <a:ext cx="813715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100" indent="157480" algn="just">
              <a:lnSpc>
                <a:spcPts val="1800"/>
              </a:lnSpc>
              <a:spcAft>
                <a:spcPts val="0"/>
              </a:spcAft>
            </a:pP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(2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0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0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en-US" altLang="ja-JP" sz="20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endParaRPr lang="ja-JP" altLang="ja-JP" sz="20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11560" y="5698123"/>
            <a:ext cx="4115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92100" indent="157480" algn="just">
              <a:lnSpc>
                <a:spcPts val="1800"/>
              </a:lnSpc>
              <a:spcAft>
                <a:spcPts val="0"/>
              </a:spcAft>
            </a:pP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en-US" altLang="ja-JP" sz="20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9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en-US" altLang="ja-JP" sz="20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12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ab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endParaRPr lang="ja-JP" altLang="ja-JP" sz="20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5" name="正方形/長方形 29"/>
          <p:cNvSpPr>
            <a:spLocks noChangeArrowheads="1"/>
          </p:cNvSpPr>
          <p:nvPr/>
        </p:nvSpPr>
        <p:spPr bwMode="auto">
          <a:xfrm>
            <a:off x="1042988" y="4075673"/>
            <a:ext cx="63373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a</a:t>
            </a:r>
            <a:r>
              <a:rPr lang="en-US" altLang="ja-JP" sz="20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en-US" altLang="ja-JP" sz="20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</a:t>
            </a:r>
            <a:r>
              <a:rPr lang="en-US" altLang="ja-JP" sz="20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ac</a:t>
            </a:r>
            <a:endParaRPr lang="en-US" altLang="ja-JP" sz="2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7" name="正方形/長方形 29"/>
          <p:cNvSpPr>
            <a:spLocks noChangeArrowheads="1"/>
          </p:cNvSpPr>
          <p:nvPr/>
        </p:nvSpPr>
        <p:spPr bwMode="auto">
          <a:xfrm>
            <a:off x="1042988" y="6073985"/>
            <a:ext cx="63373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en-US" altLang="ja-JP" sz="20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12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ab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9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en-US" altLang="ja-JP" sz="20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r>
              <a:rPr lang="ja-JP" altLang="en-US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b</a:t>
            </a:r>
            <a:r>
              <a:rPr lang="ja-JP" altLang="en-US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endParaRPr lang="en-US" altLang="ja-JP" sz="20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589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9" grpId="0"/>
      <p:bldP spid="11" grpId="0"/>
      <p:bldP spid="12" grpId="0"/>
      <p:bldP spid="15" grpId="0"/>
      <p:bldP spid="17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Training</a:t>
            </a: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　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– </a:t>
            </a: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トレーニング 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- </a:t>
            </a: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　                           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p.23)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23528" y="950913"/>
            <a:ext cx="471488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５</a:t>
            </a:r>
            <a:endParaRPr lang="en-US" altLang="ja-JP" sz="24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23" name="正方形/長方形 29"/>
          <p:cNvSpPr>
            <a:spLocks noChangeArrowheads="1"/>
          </p:cNvSpPr>
          <p:nvPr/>
        </p:nvSpPr>
        <p:spPr bwMode="auto">
          <a:xfrm>
            <a:off x="755576" y="951210"/>
            <a:ext cx="56166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400" dirty="0">
                <a:latin typeface="+mn-ea"/>
                <a:ea typeface="+mn-ea"/>
              </a:rPr>
              <a:t>次の式を因数分解せよ。</a:t>
            </a:r>
            <a:endParaRPr lang="en-US" altLang="ja-JP" sz="2400" dirty="0">
              <a:latin typeface="+mn-ea"/>
              <a:ea typeface="+mn-ea"/>
            </a:endParaRPr>
          </a:p>
        </p:txBody>
      </p:sp>
      <p:sp>
        <p:nvSpPr>
          <p:cNvPr id="7" name="正方形/長方形 29"/>
          <p:cNvSpPr>
            <a:spLocks noChangeArrowheads="1"/>
          </p:cNvSpPr>
          <p:nvPr/>
        </p:nvSpPr>
        <p:spPr bwMode="auto">
          <a:xfrm>
            <a:off x="755576" y="1650403"/>
            <a:ext cx="39604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400" dirty="0">
                <a:latin typeface="+mn-ea"/>
              </a:rPr>
              <a:t>(1)  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6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ja-JP" sz="2400" dirty="0">
              <a:latin typeface="+mn-ea"/>
            </a:endParaRPr>
          </a:p>
        </p:txBody>
      </p:sp>
      <p:sp>
        <p:nvSpPr>
          <p:cNvPr id="8" name="正方形/長方形 29"/>
          <p:cNvSpPr>
            <a:spLocks noChangeArrowheads="1"/>
          </p:cNvSpPr>
          <p:nvPr/>
        </p:nvSpPr>
        <p:spPr bwMode="auto">
          <a:xfrm>
            <a:off x="757516" y="3239858"/>
            <a:ext cx="41044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400" dirty="0">
                <a:latin typeface="+mn-ea"/>
              </a:rPr>
              <a:t>(2) 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8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16</a:t>
            </a:r>
            <a:endParaRPr lang="en-US" altLang="ja-JP" sz="2400" dirty="0">
              <a:latin typeface="+mn-ea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971600" y="2111240"/>
            <a:ext cx="47836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</a:t>
            </a:r>
            <a:endParaRPr lang="ja-JP" altLang="ja-JP" sz="24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971600" y="2572077"/>
            <a:ext cx="28344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endParaRPr lang="ja-JP" altLang="ja-JP" sz="24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971600" y="3702290"/>
            <a:ext cx="2662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971600" y="4162299"/>
            <a:ext cx="15007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en-US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4)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7" name="正方形/長方形 29"/>
          <p:cNvSpPr>
            <a:spLocks noChangeArrowheads="1"/>
          </p:cNvSpPr>
          <p:nvPr/>
        </p:nvSpPr>
        <p:spPr bwMode="auto">
          <a:xfrm>
            <a:off x="755576" y="4829313"/>
            <a:ext cx="39604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400" dirty="0">
                <a:latin typeface="+mn-ea"/>
              </a:rPr>
              <a:t>(3)  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16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24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9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endParaRPr lang="en-US" altLang="ja-JP" sz="2400" dirty="0">
              <a:latin typeface="+mn-ea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899592" y="5290978"/>
            <a:ext cx="39292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(4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(3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ja-JP" altLang="ja-JP" sz="24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896408" y="5752643"/>
            <a:ext cx="18261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(4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ja-JP" altLang="ja-JP" sz="24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09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8" grpId="0"/>
      <p:bldP spid="19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29"/>
          <p:cNvSpPr>
            <a:spLocks noChangeArrowheads="1"/>
          </p:cNvSpPr>
          <p:nvPr/>
        </p:nvSpPr>
        <p:spPr bwMode="auto">
          <a:xfrm>
            <a:off x="755576" y="260648"/>
            <a:ext cx="41044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400" dirty="0">
                <a:latin typeface="+mn-ea"/>
              </a:rPr>
              <a:t>(4)  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16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81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endParaRPr lang="en-US" altLang="ja-JP" sz="2400" dirty="0">
              <a:latin typeface="+mn-ea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896408" y="740703"/>
            <a:ext cx="2201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(4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(9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ja-JP" altLang="ja-JP" sz="24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896408" y="1229304"/>
            <a:ext cx="2884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(4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9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)(4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9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endParaRPr lang="ja-JP" altLang="ja-JP" sz="24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17" name="図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4615" y="6025853"/>
            <a:ext cx="648000" cy="648000"/>
          </a:xfrm>
          <a:prstGeom prst="rect">
            <a:avLst/>
          </a:prstGeom>
        </p:spPr>
      </p:pic>
      <p:sp>
        <p:nvSpPr>
          <p:cNvPr id="18" name="正方形/長方形 29"/>
          <p:cNvSpPr>
            <a:spLocks noChangeArrowheads="1"/>
          </p:cNvSpPr>
          <p:nvPr/>
        </p:nvSpPr>
        <p:spPr bwMode="auto">
          <a:xfrm>
            <a:off x="755576" y="2146962"/>
            <a:ext cx="39604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400" dirty="0">
                <a:latin typeface="+mn-ea"/>
              </a:rPr>
              <a:t>(5) 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11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10</a:t>
            </a:r>
            <a:endParaRPr lang="en-US" altLang="ja-JP" sz="2400" dirty="0">
              <a:latin typeface="+mn-ea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050296" y="2612573"/>
            <a:ext cx="48686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10)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10)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896408" y="3074238"/>
            <a:ext cx="2457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10)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2" name="正方形/長方形 29"/>
          <p:cNvSpPr>
            <a:spLocks noChangeArrowheads="1"/>
          </p:cNvSpPr>
          <p:nvPr/>
        </p:nvSpPr>
        <p:spPr bwMode="auto">
          <a:xfrm>
            <a:off x="752392" y="4019909"/>
            <a:ext cx="41044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400" dirty="0">
                <a:latin typeface="+mn-ea"/>
                <a:ea typeface="+mn-ea"/>
              </a:rPr>
              <a:t>(6) 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54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endParaRPr lang="en-US" altLang="ja-JP" sz="2400" dirty="0">
              <a:latin typeface="+mn-ea"/>
              <a:ea typeface="+mn-ea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896407" y="4480997"/>
            <a:ext cx="26805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54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ja-JP" altLang="ja-JP" sz="24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6" name="正方形/長方形 29"/>
          <p:cNvSpPr>
            <a:spLocks noChangeArrowheads="1"/>
          </p:cNvSpPr>
          <p:nvPr/>
        </p:nvSpPr>
        <p:spPr bwMode="auto">
          <a:xfrm>
            <a:off x="896407" y="4942662"/>
            <a:ext cx="51764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{9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)}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9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 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･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endParaRPr lang="en-US" altLang="ja-JP" sz="2400" i="1" dirty="0">
              <a:solidFill>
                <a:srgbClr val="FF0000"/>
              </a:solidFill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7" name="正方形/長方形 29"/>
          <p:cNvSpPr>
            <a:spLocks noChangeArrowheads="1"/>
          </p:cNvSpPr>
          <p:nvPr/>
        </p:nvSpPr>
        <p:spPr bwMode="auto">
          <a:xfrm>
            <a:off x="896408" y="5403750"/>
            <a:ext cx="4110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9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)(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232327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9" grpId="0"/>
      <p:bldP spid="21" grpId="0"/>
      <p:bldP spid="24" grpId="0"/>
      <p:bldP spid="26" grpId="0"/>
      <p:bldP spid="27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29"/>
          <p:cNvSpPr>
            <a:spLocks noChangeArrowheads="1"/>
          </p:cNvSpPr>
          <p:nvPr/>
        </p:nvSpPr>
        <p:spPr bwMode="auto">
          <a:xfrm>
            <a:off x="755576" y="260648"/>
            <a:ext cx="39604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400" dirty="0">
                <a:latin typeface="+mn-ea"/>
              </a:rPr>
              <a:t>(7)  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10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17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6</a:t>
            </a:r>
            <a:endParaRPr lang="en-US" altLang="ja-JP" sz="2400" dirty="0">
              <a:latin typeface="+mn-ea"/>
            </a:endParaRPr>
          </a:p>
        </p:txBody>
      </p:sp>
      <p:sp>
        <p:nvSpPr>
          <p:cNvPr id="11" name="正方形/長方形 29"/>
          <p:cNvSpPr>
            <a:spLocks noChangeArrowheads="1"/>
          </p:cNvSpPr>
          <p:nvPr/>
        </p:nvSpPr>
        <p:spPr bwMode="auto">
          <a:xfrm>
            <a:off x="755022" y="3068960"/>
            <a:ext cx="41044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400" dirty="0">
                <a:latin typeface="+mn-ea"/>
              </a:rPr>
              <a:t>(8)  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8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13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6</a:t>
            </a:r>
            <a:endParaRPr lang="en-US" altLang="ja-JP" sz="2400" dirty="0">
              <a:latin typeface="+mn-ea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899592" y="722313"/>
            <a:ext cx="26116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1)(5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6)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899592" y="3530625"/>
            <a:ext cx="2457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2)(8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530" y="722313"/>
            <a:ext cx="2026920" cy="1333500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183" y="3530625"/>
            <a:ext cx="2552700" cy="1196340"/>
          </a:xfrm>
          <a:prstGeom prst="rect">
            <a:avLst/>
          </a:prstGeom>
        </p:spPr>
      </p:pic>
      <p:pic>
        <p:nvPicPr>
          <p:cNvPr id="19" name="図 1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4615" y="6025853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7537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29"/>
          <p:cNvSpPr>
            <a:spLocks noChangeArrowheads="1"/>
          </p:cNvSpPr>
          <p:nvPr/>
        </p:nvSpPr>
        <p:spPr bwMode="auto">
          <a:xfrm>
            <a:off x="755576" y="260648"/>
            <a:ext cx="39604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400" dirty="0">
                <a:latin typeface="+mn-ea"/>
              </a:rPr>
              <a:t>(9)  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15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8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endParaRPr lang="en-US" altLang="ja-JP" sz="2400" dirty="0">
              <a:latin typeface="+mn-ea"/>
            </a:endParaRPr>
          </a:p>
        </p:txBody>
      </p:sp>
      <p:sp>
        <p:nvSpPr>
          <p:cNvPr id="8" name="正方形/長方形 29"/>
          <p:cNvSpPr>
            <a:spLocks noChangeArrowheads="1"/>
          </p:cNvSpPr>
          <p:nvPr/>
        </p:nvSpPr>
        <p:spPr bwMode="auto">
          <a:xfrm>
            <a:off x="755576" y="3557686"/>
            <a:ext cx="41044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400" dirty="0">
                <a:latin typeface="+mn-ea"/>
              </a:rPr>
              <a:t>(10)  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6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23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18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endParaRPr lang="en-US" altLang="ja-JP" sz="2400" dirty="0">
              <a:latin typeface="+mn-ea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971600" y="722313"/>
            <a:ext cx="29354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15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8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ja-JP" altLang="ja-JP" sz="24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971600" y="1184238"/>
            <a:ext cx="2884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(3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)(5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endParaRPr lang="ja-JP" altLang="ja-JP" sz="24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971600" y="4023204"/>
            <a:ext cx="29354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23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18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ja-JP" altLang="ja-JP" sz="24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997247" y="4481276"/>
            <a:ext cx="2884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9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)(3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y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endParaRPr lang="ja-JP" altLang="ja-JP" sz="24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906036"/>
            <a:ext cx="2880360" cy="122682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"/>
          <a:stretch/>
        </p:blipFill>
        <p:spPr>
          <a:xfrm>
            <a:off x="5436096" y="3953918"/>
            <a:ext cx="2738880" cy="1516380"/>
          </a:xfrm>
          <a:prstGeom prst="rect">
            <a:avLst/>
          </a:prstGeom>
        </p:spPr>
      </p:pic>
      <p:pic>
        <p:nvPicPr>
          <p:cNvPr id="12" name="図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4615" y="6025853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4345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テーマ1">
  <a:themeElements>
    <a:clrScheme name="アース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アース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 kumimoji="1" dirty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テーマ1" id="{5ED77E92-1C69-4A02-990E-B5FC1ACAE9FF}" vid="{74A8E398-33C1-41FA-87A8-CF9E8EAD5FB0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アース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アース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7426</Words>
  <Application>Microsoft Office PowerPoint</Application>
  <PresentationFormat>画面に合わせる (4:3)</PresentationFormat>
  <Paragraphs>923</Paragraphs>
  <Slides>104</Slides>
  <Notes>103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104</vt:i4>
      </vt:variant>
    </vt:vector>
  </HeadingPairs>
  <TitlesOfParts>
    <vt:vector size="106" baseType="lpstr">
      <vt:lpstr>HDOfficeLightV0</vt:lpstr>
      <vt:lpstr>テーマ1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東京書籍株式会社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東京書籍株式会社</dc:creator>
  <cp:lastModifiedBy/>
  <cp:revision>1</cp:revision>
  <dcterms:created xsi:type="dcterms:W3CDTF">2013-04-26T06:05:15Z</dcterms:created>
  <dcterms:modified xsi:type="dcterms:W3CDTF">2017-12-15T12:08:33Z</dcterms:modified>
</cp:coreProperties>
</file>