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9"/>
  </p:notesMasterIdLst>
  <p:handoutMasterIdLst>
    <p:handoutMasterId r:id="rId120"/>
  </p:handoutMasterIdLst>
  <p:sldIdLst>
    <p:sldId id="527" r:id="rId2"/>
    <p:sldId id="257" r:id="rId3"/>
    <p:sldId id="475" r:id="rId4"/>
    <p:sldId id="476" r:id="rId5"/>
    <p:sldId id="477" r:id="rId6"/>
    <p:sldId id="586" r:id="rId7"/>
    <p:sldId id="587" r:id="rId8"/>
    <p:sldId id="479" r:id="rId9"/>
    <p:sldId id="481" r:id="rId10"/>
    <p:sldId id="482" r:id="rId11"/>
    <p:sldId id="588" r:id="rId12"/>
    <p:sldId id="483" r:id="rId13"/>
    <p:sldId id="615" r:id="rId14"/>
    <p:sldId id="484" r:id="rId15"/>
    <p:sldId id="485" r:id="rId16"/>
    <p:sldId id="526" r:id="rId17"/>
    <p:sldId id="589" r:id="rId18"/>
    <p:sldId id="529" r:id="rId19"/>
    <p:sldId id="530" r:id="rId20"/>
    <p:sldId id="591" r:id="rId21"/>
    <p:sldId id="486" r:id="rId22"/>
    <p:sldId id="487" r:id="rId23"/>
    <p:sldId id="489" r:id="rId24"/>
    <p:sldId id="488" r:id="rId25"/>
    <p:sldId id="528" r:id="rId26"/>
    <p:sldId id="593" r:id="rId27"/>
    <p:sldId id="490" r:id="rId28"/>
    <p:sldId id="596" r:id="rId29"/>
    <p:sldId id="491" r:id="rId30"/>
    <p:sldId id="580" r:id="rId31"/>
    <p:sldId id="581" r:id="rId32"/>
    <p:sldId id="597" r:id="rId33"/>
    <p:sldId id="492" r:id="rId34"/>
    <p:sldId id="493" r:id="rId35"/>
    <p:sldId id="582" r:id="rId36"/>
    <p:sldId id="583" r:id="rId37"/>
    <p:sldId id="598" r:id="rId38"/>
    <p:sldId id="494" r:id="rId39"/>
    <p:sldId id="495" r:id="rId40"/>
    <p:sldId id="531" r:id="rId41"/>
    <p:sldId id="584" r:id="rId42"/>
    <p:sldId id="532" r:id="rId43"/>
    <p:sldId id="496" r:id="rId44"/>
    <p:sldId id="497" r:id="rId45"/>
    <p:sldId id="600" r:id="rId46"/>
    <p:sldId id="561" r:id="rId47"/>
    <p:sldId id="599" r:id="rId48"/>
    <p:sldId id="534" r:id="rId49"/>
    <p:sldId id="498" r:id="rId50"/>
    <p:sldId id="535" r:id="rId51"/>
    <p:sldId id="536" r:id="rId52"/>
    <p:sldId id="602" r:id="rId53"/>
    <p:sldId id="537" r:id="rId54"/>
    <p:sldId id="538" r:id="rId55"/>
    <p:sldId id="499" r:id="rId56"/>
    <p:sldId id="500" r:id="rId57"/>
    <p:sldId id="603" r:id="rId58"/>
    <p:sldId id="539" r:id="rId59"/>
    <p:sldId id="501" r:id="rId60"/>
    <p:sldId id="502" r:id="rId61"/>
    <p:sldId id="540" r:id="rId62"/>
    <p:sldId id="604" r:id="rId63"/>
    <p:sldId id="616" r:id="rId64"/>
    <p:sldId id="605" r:id="rId65"/>
    <p:sldId id="541" r:id="rId66"/>
    <p:sldId id="542" r:id="rId67"/>
    <p:sldId id="606" r:id="rId68"/>
    <p:sldId id="543" r:id="rId69"/>
    <p:sldId id="505" r:id="rId70"/>
    <p:sldId id="506" r:id="rId71"/>
    <p:sldId id="544" r:id="rId72"/>
    <p:sldId id="545" r:id="rId73"/>
    <p:sldId id="507" r:id="rId74"/>
    <p:sldId id="509" r:id="rId75"/>
    <p:sldId id="511" r:id="rId76"/>
    <p:sldId id="546" r:id="rId77"/>
    <p:sldId id="547" r:id="rId78"/>
    <p:sldId id="548" r:id="rId79"/>
    <p:sldId id="508" r:id="rId80"/>
    <p:sldId id="550" r:id="rId81"/>
    <p:sldId id="551" r:id="rId82"/>
    <p:sldId id="510" r:id="rId83"/>
    <p:sldId id="512" r:id="rId84"/>
    <p:sldId id="552" r:id="rId85"/>
    <p:sldId id="513" r:id="rId86"/>
    <p:sldId id="514" r:id="rId87"/>
    <p:sldId id="607" r:id="rId88"/>
    <p:sldId id="554" r:id="rId89"/>
    <p:sldId id="608" r:id="rId90"/>
    <p:sldId id="515" r:id="rId91"/>
    <p:sldId id="516" r:id="rId92"/>
    <p:sldId id="560" r:id="rId93"/>
    <p:sldId id="555" r:id="rId94"/>
    <p:sldId id="556" r:id="rId95"/>
    <p:sldId id="563" r:id="rId96"/>
    <p:sldId id="564" r:id="rId97"/>
    <p:sldId id="566" r:id="rId98"/>
    <p:sldId id="567" r:id="rId99"/>
    <p:sldId id="609" r:id="rId100"/>
    <p:sldId id="568" r:id="rId101"/>
    <p:sldId id="569" r:id="rId102"/>
    <p:sldId id="570" r:id="rId103"/>
    <p:sldId id="571" r:id="rId104"/>
    <p:sldId id="573" r:id="rId105"/>
    <p:sldId id="574" r:id="rId106"/>
    <p:sldId id="575" r:id="rId107"/>
    <p:sldId id="611" r:id="rId108"/>
    <p:sldId id="576" r:id="rId109"/>
    <p:sldId id="577" r:id="rId110"/>
    <p:sldId id="578" r:id="rId111"/>
    <p:sldId id="579" r:id="rId112"/>
    <p:sldId id="614" r:id="rId113"/>
    <p:sldId id="519" r:id="rId114"/>
    <p:sldId id="557" r:id="rId115"/>
    <p:sldId id="520" r:id="rId116"/>
    <p:sldId id="521" r:id="rId117"/>
    <p:sldId id="558" r:id="rId1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204" userDrawn="1">
          <p15:clr>
            <a:srgbClr val="A4A3A4"/>
          </p15:clr>
        </p15:guide>
        <p15:guide id="7" pos="657" userDrawn="1">
          <p15:clr>
            <a:srgbClr val="A4A3A4"/>
          </p15:clr>
        </p15:guide>
        <p15:guide id="8" pos="5556" userDrawn="1">
          <p15:clr>
            <a:srgbClr val="A4A3A4"/>
          </p15:clr>
        </p15:guide>
        <p15:guide id="10" pos="521" userDrawn="1">
          <p15:clr>
            <a:srgbClr val="A4A3A4"/>
          </p15:clr>
        </p15:guide>
        <p15:guide id="11" pos="19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D78"/>
    <a:srgbClr val="D2F0B6"/>
    <a:srgbClr val="DCF0C8"/>
    <a:srgbClr val="F6F4E5"/>
    <a:srgbClr val="003776"/>
    <a:srgbClr val="003192"/>
    <a:srgbClr val="3FAF38"/>
    <a:srgbClr val="E9F6FD"/>
    <a:srgbClr val="0D5EFF"/>
    <a:srgbClr val="CDA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1" autoAdjust="0"/>
    <p:restoredTop sz="95659" autoAdjust="0"/>
  </p:normalViewPr>
  <p:slideViewPr>
    <p:cSldViewPr>
      <p:cViewPr>
        <p:scale>
          <a:sx n="92" d="100"/>
          <a:sy n="92" d="100"/>
        </p:scale>
        <p:origin x="-662" y="211"/>
      </p:cViewPr>
      <p:guideLst>
        <p:guide orient="horz" pos="2160"/>
        <p:guide orient="horz" pos="572"/>
        <p:guide orient="horz" pos="164"/>
        <p:guide pos="2880"/>
        <p:guide pos="158"/>
        <p:guide pos="204"/>
        <p:guide pos="657"/>
        <p:guide pos="5556"/>
        <p:guide pos="521"/>
        <p:guide pos="19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78"/>
    </p:cViewPr>
  </p:sorterViewPr>
  <p:notesViewPr>
    <p:cSldViewPr>
      <p:cViewPr varScale="1">
        <p:scale>
          <a:sx n="85" d="100"/>
          <a:sy n="85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125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953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00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262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114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442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3996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399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399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099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050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05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8772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3686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450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2223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0086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8524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8524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9362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9362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9860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785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7530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0002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0002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7223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9301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6526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2872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2872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89398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0590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836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1051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02175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8466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13979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48904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6820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32860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32860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8456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5135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671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83262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87451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39198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26594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9347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64697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97575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82207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51437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06947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825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67128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2713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09519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1060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30825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14773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24496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698499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73798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05603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570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67128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94564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151239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81419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22502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22659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623066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119638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63156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6270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940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905641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575578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35719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99308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68917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054939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44140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08158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757777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0733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071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0017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83012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851066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708587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57039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016408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319766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11791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2391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073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0E10-BB5F-4F78-84C5-D0D0552422CD}" type="datetimeFigureOut">
              <a:rPr kumimoji="1" lang="ja-JP" altLang="en-US" smtClean="0"/>
              <a:pPr/>
              <a:t>2017/12/15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F86F-A90A-4A69-8F1A-FB5396BE6E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2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0" r:id="rId8"/>
    <p:sldLayoutId id="2147484901" r:id="rId9"/>
    <p:sldLayoutId id="2147484894" r:id="rId10"/>
    <p:sldLayoutId id="2147484902" r:id="rId11"/>
    <p:sldLayoutId id="21474849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80.jpg"/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29.jpeg"/><Relationship Id="rId4" Type="http://schemas.openxmlformats.org/officeDocument/2006/relationships/slide" Target="slide10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29.jpeg"/><Relationship Id="rId4" Type="http://schemas.openxmlformats.org/officeDocument/2006/relationships/slide" Target="slide10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slide" Target="slide10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0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3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4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5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29.jpeg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slide" Target="slide40.xml"/><Relationship Id="rId4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86.jpg"/><Relationship Id="rId4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7.jp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slide" Target="slide50.xml"/><Relationship Id="rId4" Type="http://schemas.openxmlformats.org/officeDocument/2006/relationships/image" Target="../media/image9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slide" Target="slide50.xml"/><Relationship Id="rId4" Type="http://schemas.openxmlformats.org/officeDocument/2006/relationships/image" Target="../media/image88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00.png"/><Relationship Id="rId7" Type="http://schemas.openxmlformats.org/officeDocument/2006/relationships/slide" Target="slide50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8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jpg"/><Relationship Id="rId4" Type="http://schemas.openxmlformats.org/officeDocument/2006/relationships/image" Target="../media/image29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29.jpe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jp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29.jpe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56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g"/><Relationship Id="rId4" Type="http://schemas.openxmlformats.org/officeDocument/2006/relationships/image" Target="../media/image15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60.jpg"/><Relationship Id="rId4" Type="http://schemas.openxmlformats.org/officeDocument/2006/relationships/image" Target="../media/image16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84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9.jpe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854" y="1796623"/>
            <a:ext cx="3549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２次関数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1807" y="3390091"/>
            <a:ext cx="3486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関数とグラフ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331640" y="3423776"/>
            <a:ext cx="72008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051720" y="3670681"/>
            <a:ext cx="468585" cy="468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12087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216000" y="836712"/>
            <a:ext cx="835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関数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において，変数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のとり得る値の範囲を，この関数の　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定義域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という。</a:t>
            </a:r>
            <a:r>
              <a:rPr lang="ja-JP" altLang="en-US" sz="2800" dirty="0">
                <a:latin typeface="+mj-ea"/>
                <a:ea typeface="ＭＳ ゴシック" pitchFamily="49" charset="-128"/>
              </a:rPr>
              <a:t>定義域をはっきり示す必要があるときには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テキスト ボックス 8"/>
          <p:cNvSpPr txBox="1">
            <a:spLocks noChangeArrowheads="1"/>
          </p:cNvSpPr>
          <p:nvPr/>
        </p:nvSpPr>
        <p:spPr bwMode="auto">
          <a:xfrm>
            <a:off x="216000" y="2214554"/>
            <a:ext cx="860447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800" dirty="0">
              <a:latin typeface="+mj-ea"/>
              <a:ea typeface="+mj-ea"/>
            </a:endParaRPr>
          </a:p>
          <a:p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と書くことが多い。</a:t>
            </a:r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たとえば，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教科書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</a:rPr>
              <a:t>72</a:t>
            </a:r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ページ例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</a:rPr>
              <a:t>1</a:t>
            </a:r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の関数の場合，定義域は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であるから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　　　　　　　　　　　　　　　　　</a:t>
            </a:r>
            <a:endParaRPr lang="ja-JP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8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i="1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と表す。本書では，とくに断らないときは，関数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の定義域は，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を表す式が意味をもつような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ja-JP" sz="2800" dirty="0">
                <a:latin typeface="ＭＳ ゴシック" pitchFamily="49" charset="-128"/>
                <a:ea typeface="ＭＳ ゴシック" pitchFamily="49" charset="-128"/>
              </a:rPr>
              <a:t>の値全体と考える。</a:t>
            </a:r>
          </a:p>
          <a:p>
            <a:pPr eaLnBrk="1" hangingPunct="1">
              <a:defRPr/>
            </a:pPr>
            <a:endParaRPr lang="en-US" altLang="ja-JP" sz="2800" dirty="0">
              <a:latin typeface="+mj-ea"/>
              <a:ea typeface="+mj-ea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2357422" y="1357298"/>
            <a:ext cx="1420011" cy="3772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1" name="正方形/長方形 10" hidden="1"/>
          <p:cNvSpPr/>
          <p:nvPr/>
        </p:nvSpPr>
        <p:spPr>
          <a:xfrm>
            <a:off x="33671" y="2872174"/>
            <a:ext cx="8930817" cy="36531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関数の定義域・値域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p.74)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080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60363" y="-261938"/>
            <a:ext cx="1841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sz="2800">
              <a:latin typeface="+mn-ea"/>
              <a:ea typeface="+mn-ea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問題　　　　　　　　　　　　　　　　　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p.91)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001" y="908720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４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088" y="908819"/>
            <a:ext cx="806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次関数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ax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1(0≦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≦1)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について，次の問に答えよ。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A645D24F-0512-4808-AA90-2E0FFC386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41" y="1928335"/>
            <a:ext cx="8081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(1) </a:t>
            </a:r>
            <a:r>
              <a:rPr lang="ja-JP" altLang="en-US" sz="2400" dirty="0">
                <a:latin typeface="+mj-lt"/>
                <a:ea typeface="+mn-ea"/>
                <a:cs typeface="Times New Roman" panose="02020603050405020304" pitchFamily="18" charset="0"/>
              </a:rPr>
              <a:t>最小値を求めよ。</a:t>
            </a:r>
            <a:r>
              <a:rPr lang="ja-JP" altLang="en-US" sz="2400" dirty="0">
                <a:latin typeface="+mj-lt"/>
                <a:ea typeface="+mn-ea"/>
              </a:rPr>
              <a:t>また，そのときの</a:t>
            </a:r>
            <a:r>
              <a:rPr lang="en-US" altLang="ja-JP" sz="2400" i="1" dirty="0"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j-lt"/>
                <a:ea typeface="+mn-ea"/>
              </a:rPr>
              <a:t>の値を求めよ。</a:t>
            </a:r>
            <a:endParaRPr lang="en-US" altLang="ja-JP" sz="2400" dirty="0">
              <a:latin typeface="+mj-lt"/>
              <a:ea typeface="+mn-ea"/>
            </a:endParaRPr>
          </a:p>
          <a:p>
            <a:pPr eaLnBrk="0" hangingPunct="0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(2) </a:t>
            </a:r>
            <a:r>
              <a:rPr lang="ja-JP" altLang="en-US" sz="2400" dirty="0">
                <a:latin typeface="+mj-lt"/>
                <a:ea typeface="+mn-ea"/>
                <a:cs typeface="Times New Roman" panose="02020603050405020304" pitchFamily="18" charset="0"/>
              </a:rPr>
              <a:t>最大値を求めよ。</a:t>
            </a:r>
            <a:r>
              <a:rPr lang="ja-JP" altLang="en-US" sz="2400" dirty="0">
                <a:latin typeface="+mj-lt"/>
                <a:ea typeface="+mn-ea"/>
              </a:rPr>
              <a:t>また，そのときの</a:t>
            </a:r>
            <a:r>
              <a:rPr lang="en-US" altLang="ja-JP" sz="2400" i="1" dirty="0"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j-lt"/>
                <a:ea typeface="+mn-ea"/>
              </a:rPr>
              <a:t>の値を求めよ。</a:t>
            </a:r>
          </a:p>
        </p:txBody>
      </p:sp>
    </p:spTree>
    <p:extLst>
      <p:ext uri="{BB962C8B-B14F-4D97-AF65-F5344CB8AC3E}">
        <p14:creationId xmlns:p14="http://schemas.microsoft.com/office/powerpoint/2010/main" val="17877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7406A665-609A-4804-8216-0873D17C9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1340768"/>
            <a:ext cx="8136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(1) 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最小値を求めよ。</a:t>
            </a:r>
            <a:r>
              <a:rPr lang="ja-JP" altLang="en-US" sz="2400" dirty="0">
                <a:latin typeface="+mn-ea"/>
                <a:ea typeface="+mn-ea"/>
              </a:rPr>
              <a:t>また，そのときの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n-ea"/>
                <a:ea typeface="+mn-ea"/>
              </a:rPr>
              <a:t>の値を求めよ。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D98FF787-1610-4287-9D67-0D36A3F9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468000"/>
            <a:ext cx="26805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E490F1EC-6AE7-4946-95B8-9D77BDDD5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2060848"/>
            <a:ext cx="56161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ja-JP" sz="24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) 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0≦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≦1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におけるこの関数のグラフは，次の図の放物線の実線部分である。</a:t>
            </a:r>
            <a:endParaRPr lang="en-US" altLang="ja-JP" sz="24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したがって</a:t>
            </a:r>
            <a:endParaRPr lang="en-US" altLang="ja-JP" sz="24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のとき　最小値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3800AEC3-4239-4763-9384-843B3A45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70" y="1976188"/>
            <a:ext cx="1800000" cy="2003226"/>
          </a:xfrm>
          <a:prstGeom prst="rect">
            <a:avLst/>
          </a:prstGeom>
        </p:spPr>
      </p:pic>
      <p:pic>
        <p:nvPicPr>
          <p:cNvPr id="16" name="図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FCFB0192-2C51-412E-8451-AA4047467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6292FFE-6157-44DF-BCD8-D5F9C86F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4258255"/>
            <a:ext cx="5771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(ii)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0≦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≦1</a:t>
            </a:r>
            <a:r>
              <a:rPr lang="ja-JP" altLang="en-US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0≦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≦1</a:t>
            </a:r>
            <a:r>
              <a:rPr lang="ja-JP" altLang="en-US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におけるこの関数のグラフは，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次の図の放物線の実線部分である。</a:t>
            </a:r>
            <a:endParaRPr lang="en-US" altLang="ja-JP" sz="24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したがって</a:t>
            </a:r>
            <a:endParaRPr lang="en-US" altLang="ja-JP" sz="24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のとき　最小値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0442CA26-7CD5-4AD6-B486-505905F91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70" y="4310231"/>
            <a:ext cx="2016000" cy="18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71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2001" y="816016"/>
            <a:ext cx="532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(iii)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のとき</a:t>
            </a:r>
            <a:endParaRPr lang="ja-JP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02705" y="1257041"/>
            <a:ext cx="5525480" cy="18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ts val="3500"/>
              </a:lnSpc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0≦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≦1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におけるこの関数のグラフは，次の図の放物線の実線部分である。</a:t>
            </a:r>
            <a:endParaRPr lang="en-US" altLang="ja-JP" sz="24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したがって</a:t>
            </a:r>
            <a:endParaRPr lang="en-US" altLang="ja-JP" sz="24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のとき最小値　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a</a:t>
            </a:r>
            <a:endParaRPr lang="ja-JP" altLang="en-US" sz="2400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1046851"/>
            <a:ext cx="2052000" cy="2118195"/>
          </a:xfrm>
          <a:prstGeom prst="rect">
            <a:avLst/>
          </a:prstGeom>
        </p:spPr>
      </p:pic>
      <p:pic>
        <p:nvPicPr>
          <p:cNvPr id="23" name="図 2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2" name="左中かっこ 1">
            <a:extLst>
              <a:ext uri="{FF2B5EF4-FFF2-40B4-BE49-F238E27FC236}">
                <a16:creationId xmlns:a16="http://schemas.microsoft.com/office/drawing/2014/main" xmlns="" id="{6EE08F9D-878C-4E4A-B2CD-2FC2B8AEDC21}"/>
              </a:ext>
            </a:extLst>
          </p:cNvPr>
          <p:cNvSpPr/>
          <p:nvPr/>
        </p:nvSpPr>
        <p:spPr>
          <a:xfrm>
            <a:off x="1470767" y="3724776"/>
            <a:ext cx="143576" cy="1728192"/>
          </a:xfrm>
          <a:prstGeom prst="leftBrace">
            <a:avLst>
              <a:gd name="adj1" fmla="val 70735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EA1F2E5C-302F-4EB8-9325-498B9755E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210" y="3645024"/>
            <a:ext cx="5525480" cy="18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ts val="3500"/>
              </a:lnSpc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</a:t>
            </a:r>
            <a:r>
              <a:rPr lang="ja-JP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最小値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最小値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で最小値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ja-JP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016D9833-5972-4BB8-A012-564D509D6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97" y="4320000"/>
            <a:ext cx="1163537" cy="54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ts val="3500"/>
              </a:lnSpc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〈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答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〉</a:t>
            </a:r>
            <a:endParaRPr lang="ja-JP" altLang="en-US" sz="2400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19397460-2D9E-467D-9F82-12AE09977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30" y="3132982"/>
            <a:ext cx="5525480" cy="49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ts val="3500"/>
              </a:lnSpc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(ⅰ)</a:t>
            </a:r>
            <a:r>
              <a:rPr lang="ja-JP" altLang="en-US" sz="240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(ⅱ)</a:t>
            </a:r>
            <a:r>
              <a:rPr lang="ja-JP" altLang="en-US" sz="240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(ⅲ)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より</a:t>
            </a:r>
            <a:endParaRPr lang="ja-JP" altLang="en-US" sz="2400" dirty="0">
              <a:solidFill>
                <a:srgbClr val="FF0000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409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2000" y="468000"/>
            <a:ext cx="80645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(2) </a:t>
            </a:r>
            <a:r>
              <a:rPr lang="ja-JP" altLang="en-US" sz="2400" dirty="0">
                <a:latin typeface="+mj-lt"/>
                <a:ea typeface="+mn-ea"/>
                <a:cs typeface="Times New Roman" panose="02020603050405020304" pitchFamily="18" charset="0"/>
              </a:rPr>
              <a:t>最大値を求めよ。</a:t>
            </a:r>
            <a:r>
              <a:rPr lang="ja-JP" altLang="en-US" sz="2400" dirty="0">
                <a:latin typeface="+mj-lt"/>
                <a:ea typeface="+mn-ea"/>
              </a:rPr>
              <a:t>また，そのときの</a:t>
            </a:r>
            <a:r>
              <a:rPr lang="en-US" altLang="ja-JP" sz="2400" i="1" dirty="0"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j-lt"/>
                <a:ea typeface="+mn-ea"/>
              </a:rPr>
              <a:t>の値を求めよ。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11999" y="1550453"/>
            <a:ext cx="5544176" cy="18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ts val="3500"/>
              </a:lnSpc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0≦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≦1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におけるこの関数のグラフは，</a:t>
            </a:r>
            <a:endParaRPr lang="en-US" altLang="ja-JP" sz="24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次の図の放物線の実線部分である。</a:t>
            </a:r>
            <a:endParaRPr lang="en-US" altLang="ja-JP" sz="24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したがって</a:t>
            </a:r>
            <a:endParaRPr lang="en-US" altLang="ja-JP" sz="24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のとき　最大値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ja-JP" alt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86" y="1217482"/>
            <a:ext cx="2267954" cy="2188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611999" y="976644"/>
                <a:ext cx="5328152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のとき</a:t>
                </a:r>
                <a:endParaRPr lang="ja-JP" altLang="en-US" sz="24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999" y="976644"/>
                <a:ext cx="5328152" cy="613886"/>
              </a:xfrm>
              <a:prstGeom prst="rect">
                <a:avLst/>
              </a:prstGeom>
              <a:blipFill>
                <a:blip r:embed="rId3"/>
                <a:stretch>
                  <a:fillRect l="-1716" b="-5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xmlns="" id="{1516236E-747B-4E3E-9333-F9B676EAD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999" y="3549518"/>
                <a:ext cx="4248032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(ii)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のとき</a:t>
                </a:r>
                <a:endParaRPr lang="ja-JP" altLang="en-US" sz="24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id="{1516236E-747B-4E3E-9333-F9B676EAD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999" y="3549518"/>
                <a:ext cx="4248032" cy="613886"/>
              </a:xfrm>
              <a:prstGeom prst="rect">
                <a:avLst/>
              </a:prstGeom>
              <a:blipFill>
                <a:blip r:embed="rId6"/>
                <a:stretch>
                  <a:fillRect l="-2152" b="-5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F112C9C0-3045-4226-B4BE-6AB3016C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99" y="4076806"/>
            <a:ext cx="5616184" cy="18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ts val="3500"/>
              </a:lnSpc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0≦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≦1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におけるこの関数のグラフは，</a:t>
            </a:r>
            <a:endParaRPr lang="en-US" altLang="ja-JP" sz="24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次の図の放物線の実線部分である。</a:t>
            </a:r>
            <a:endParaRPr lang="en-US" altLang="ja-JP" sz="24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したがって</a:t>
            </a:r>
            <a:endParaRPr lang="en-US" altLang="ja-JP" sz="24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i="1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のとき　最大値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AB83E29D-8106-4FAB-88EE-636889BFB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55" y="3676371"/>
            <a:ext cx="2267261" cy="23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2" grpId="0"/>
      <p:bldP spid="1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40746" y="1584000"/>
            <a:ext cx="5631830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ts val="3500"/>
              </a:lnSpc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≦1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におけるこの関数のグラフは，次の図の放物線の実線部分である。</a:t>
            </a:r>
            <a:endParaRPr lang="en-US" altLang="ja-JP" sz="24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lnSpc>
                <a:spcPts val="3500"/>
              </a:lnSpc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したがって　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のとき　最大値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"/>
              <p:cNvSpPr>
                <a:spLocks noChangeArrowheads="1"/>
              </p:cNvSpPr>
              <p:nvPr/>
            </p:nvSpPr>
            <p:spPr bwMode="auto">
              <a:xfrm>
                <a:off x="612000" y="972000"/>
                <a:ext cx="5631830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(iii)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＜</a:t>
                </a:r>
                <a:r>
                  <a:rPr lang="en-US" altLang="ja-JP" sz="2400" i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a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のとき</a:t>
                </a:r>
                <a:endParaRPr lang="ja-JP" altLang="en-US" sz="24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000" y="972000"/>
                <a:ext cx="5631830" cy="613886"/>
              </a:xfrm>
              <a:prstGeom prst="rect">
                <a:avLst/>
              </a:prstGeom>
              <a:blipFill>
                <a:blip r:embed="rId2"/>
                <a:stretch>
                  <a:fillRect l="-1623" b="-99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1269145"/>
            <a:ext cx="2268000" cy="2182645"/>
          </a:xfrm>
          <a:prstGeom prst="rect">
            <a:avLst/>
          </a:prstGeom>
        </p:spPr>
      </p:pic>
      <p:pic>
        <p:nvPicPr>
          <p:cNvPr id="19" name="図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xmlns="" id="{B513496C-129F-44D0-BA48-C6E6C7618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00" y="3271796"/>
                <a:ext cx="6067408" cy="2124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hangingPunct="0">
                  <a:lnSpc>
                    <a:spcPts val="3500"/>
                  </a:lnSpc>
                  <a:defRPr/>
                </a:pP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400" dirty="0" err="1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(ii)</a:t>
                </a:r>
                <a:r>
                  <a:rPr lang="ja-JP" altLang="en-US" sz="2400" dirty="0" err="1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(iii)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より</a:t>
                </a:r>
                <a:endParaRPr lang="en-US" altLang="ja-JP" sz="2400" dirty="0">
                  <a:solidFill>
                    <a:srgbClr val="FF0000"/>
                  </a:solidFill>
                  <a:latin typeface="+mj-lt"/>
                  <a:ea typeface="+mn-ea"/>
                  <a:cs typeface="Times New Roman" panose="02020603050405020304" pitchFamily="18" charset="0"/>
                </a:endParaRPr>
              </a:p>
              <a:p>
                <a:pPr eaLnBrk="0" hangingPunct="0">
                  <a:lnSpc>
                    <a:spcPts val="3500"/>
                  </a:lnSpc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ja-JP" altLang="en-US" sz="2400" b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のとき　</a:t>
                </a:r>
                <a:r>
                  <a:rPr lang="en-US" altLang="ja-JP" sz="2400" b="1" i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ja-JP" sz="2400" b="1" i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a</a:t>
                </a:r>
              </a:p>
              <a:p>
                <a:pPr eaLnBrk="0" hangingPunct="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〈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答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〉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ja-JP" altLang="en-US" sz="2400" b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のとき　</a:t>
                </a:r>
                <a:r>
                  <a:rPr lang="en-US" altLang="ja-JP" sz="2400" b="1" i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0</a:t>
                </a:r>
                <a:r>
                  <a:rPr lang="ja-JP" altLang="en-US" sz="2400" b="1" dirty="0" err="1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</a:p>
              <a:p>
                <a:pPr eaLnBrk="0" hangingPunct="0">
                  <a:lnSpc>
                    <a:spcPts val="3500"/>
                  </a:lnSpc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ja-JP" altLang="en-US" sz="2400" b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のとき　</a:t>
                </a:r>
                <a:r>
                  <a:rPr lang="en-US" altLang="ja-JP" sz="2400" b="1" i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0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B513496C-129F-44D0-BA48-C6E6C7618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000" y="3271796"/>
                <a:ext cx="6067408" cy="2124492"/>
              </a:xfrm>
              <a:prstGeom prst="rect">
                <a:avLst/>
              </a:prstGeom>
              <a:blipFill>
                <a:blip r:embed="rId6"/>
                <a:stretch>
                  <a:fillRect l="-1506" t="-1437" b="-28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左中かっこ 1">
            <a:extLst>
              <a:ext uri="{FF2B5EF4-FFF2-40B4-BE49-F238E27FC236}">
                <a16:creationId xmlns:a16="http://schemas.microsoft.com/office/drawing/2014/main" xmlns="" id="{0211BA82-9591-4BB1-9F88-6E6B8DD31AF8}"/>
              </a:ext>
            </a:extLst>
          </p:cNvPr>
          <p:cNvSpPr/>
          <p:nvPr/>
        </p:nvSpPr>
        <p:spPr>
          <a:xfrm>
            <a:off x="1446377" y="3861048"/>
            <a:ext cx="144000" cy="1440160"/>
          </a:xfrm>
          <a:prstGeom prst="leftBrace">
            <a:avLst>
              <a:gd name="adj1" fmla="val 59760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40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60363" y="-261938"/>
            <a:ext cx="1841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sz="2800">
              <a:latin typeface="+mn-ea"/>
              <a:ea typeface="+mn-ea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問題　　　　　　　　　　　　　　　　　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p.91)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600" y="90720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５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8000" y="907200"/>
            <a:ext cx="8059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グラフが次の条件を満たす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次関数を求めよ。</a:t>
            </a:r>
            <a:endParaRPr lang="ja-JP" altLang="en-US" sz="2400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"/>
              <p:cNvSpPr>
                <a:spLocks noChangeArrowheads="1"/>
              </p:cNvSpPr>
              <p:nvPr/>
            </p:nvSpPr>
            <p:spPr bwMode="auto">
              <a:xfrm>
                <a:off x="828000" y="1368000"/>
                <a:ext cx="8049345" cy="2460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ja-JP" sz="2400" dirty="0">
                    <a:latin typeface="+mn-ea"/>
                    <a:ea typeface="+mn-ea"/>
                    <a:cs typeface="Times New Roman" panose="02020603050405020304" pitchFamily="18" charset="0"/>
                  </a:rPr>
                  <a:t>(1) </a:t>
                </a:r>
                <a:r>
                  <a:rPr lang="ja-JP" altLang="en-US" sz="2400" dirty="0">
                    <a:latin typeface="+mj-lt"/>
                    <a:ea typeface="+mn-ea"/>
                    <a:cs typeface="Times New Roman" panose="02020603050405020304" pitchFamily="18" charset="0"/>
                  </a:rPr>
                  <a:t>頂点が点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(1</a:t>
                </a:r>
                <a:r>
                  <a:rPr lang="ja-JP" altLang="en-US" sz="2400" dirty="0" err="1">
                    <a:latin typeface="+mj-lt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2)</a:t>
                </a:r>
                <a:r>
                  <a:rPr lang="ja-JP" altLang="en-US" sz="2400" dirty="0">
                    <a:latin typeface="+mj-lt"/>
                    <a:ea typeface="+mn-ea"/>
                    <a:cs typeface="Times New Roman" panose="02020603050405020304" pitchFamily="18" charset="0"/>
                  </a:rPr>
                  <a:t>で，点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(4</a:t>
                </a:r>
                <a:r>
                  <a:rPr lang="ja-JP" altLang="en-US" sz="2400" dirty="0" err="1">
                    <a:latin typeface="+mj-lt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7)</a:t>
                </a:r>
                <a:r>
                  <a:rPr lang="ja-JP" altLang="en-US" sz="2400" dirty="0">
                    <a:latin typeface="+mj-lt"/>
                    <a:ea typeface="+mn-ea"/>
                    <a:cs typeface="Times New Roman" panose="02020603050405020304" pitchFamily="18" charset="0"/>
                  </a:rPr>
                  <a:t>を通る。</a:t>
                </a:r>
                <a:endParaRPr lang="en-US" altLang="ja-JP" sz="2400" dirty="0">
                  <a:latin typeface="+mj-lt"/>
                  <a:ea typeface="+mn-ea"/>
                  <a:cs typeface="Times New Roman" panose="02020603050405020304" pitchFamily="18" charset="0"/>
                </a:endParaRPr>
              </a:p>
              <a:p>
                <a:pPr eaLnBrk="0" hangingPunct="0">
                  <a:defRPr/>
                </a:pPr>
                <a:r>
                  <a:rPr lang="en-US" altLang="ja-JP" sz="2400" dirty="0">
                    <a:latin typeface="+mn-ea"/>
                    <a:ea typeface="+mn-ea"/>
                  </a:rPr>
                  <a:t>(2)</a:t>
                </a:r>
                <a:r>
                  <a:rPr lang="ja-JP" altLang="en-US" sz="2400" dirty="0">
                    <a:latin typeface="+mn-ea"/>
                    <a:ea typeface="+mn-ea"/>
                  </a:rPr>
                  <a:t> 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400" dirty="0">
                    <a:cs typeface="Times New Roman" panose="02020603050405020304" pitchFamily="18" charset="0"/>
                  </a:rPr>
                  <a:t>点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4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5)</a:t>
                </a:r>
                <a:r>
                  <a:rPr lang="ja-JP" altLang="en-US" sz="24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 err="1"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3)</a:t>
                </a:r>
                <a:r>
                  <a:rPr lang="ja-JP" altLang="en-US" sz="24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(1</a:t>
                </a:r>
                <a:r>
                  <a:rPr lang="ja-JP" altLang="en-US" sz="24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9)</a:t>
                </a:r>
                <a:r>
                  <a:rPr lang="ja-JP" altLang="en-US" sz="2400" dirty="0">
                    <a:cs typeface="Times New Roman" panose="02020603050405020304" pitchFamily="18" charset="0"/>
                  </a:rPr>
                  <a:t>を通る。</a:t>
                </a:r>
                <a:endParaRPr lang="ja-JP" altLang="en-US" sz="2400" dirty="0"/>
              </a:p>
              <a:p>
                <a:pPr marL="324000" indent="-324000" eaLnBrk="0" hangingPunct="0">
                  <a:defRPr/>
                </a:pPr>
                <a:r>
                  <a:rPr lang="en-US" altLang="ja-JP" sz="2400" dirty="0">
                    <a:latin typeface="+mn-ea"/>
                  </a:rPr>
                  <a:t>(3)</a:t>
                </a:r>
                <a:r>
                  <a:rPr lang="ja-JP" altLang="en-US" sz="24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400" dirty="0">
                    <a:cs typeface="Times New Roman" panose="02020603050405020304" pitchFamily="18" charset="0"/>
                  </a:rPr>
                  <a:t>のグラフを平行移動したもので，頂点が</a:t>
                </a:r>
                <a:r>
                  <a:rPr lang="en-US" altLang="ja-JP" sz="2400" i="1" dirty="0"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dirty="0">
                    <a:cs typeface="Times New Roman" panose="02020603050405020304" pitchFamily="18" charset="0"/>
                  </a:rPr>
                  <a:t>軸上にあり，点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(3</a:t>
                </a:r>
                <a:r>
                  <a:rPr lang="ja-JP" altLang="en-US" sz="24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8)</a:t>
                </a:r>
                <a:r>
                  <a:rPr lang="ja-JP" altLang="en-US" sz="2400" dirty="0">
                    <a:cs typeface="Times New Roman" panose="02020603050405020304" pitchFamily="18" charset="0"/>
                  </a:rPr>
                  <a:t>を通る。</a:t>
                </a:r>
                <a:endParaRPr lang="ja-JP" altLang="en-US" sz="2400" dirty="0"/>
              </a:p>
              <a:p>
                <a:pPr marL="324000" indent="-324000" eaLnBrk="0" hangingPunct="0">
                  <a:defRPr/>
                </a:pPr>
                <a:r>
                  <a:rPr lang="en-US" altLang="ja-JP" sz="2400" dirty="0">
                    <a:latin typeface="+mn-ea"/>
                  </a:rPr>
                  <a:t>(4) </a:t>
                </a:r>
                <a:r>
                  <a:rPr lang="en-US" altLang="ja-JP" sz="2400" i="1" dirty="0"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dirty="0">
                    <a:cs typeface="Times New Roman" panose="02020603050405020304" pitchFamily="18" charset="0"/>
                  </a:rPr>
                  <a:t>軸と点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0)</a:t>
                </a:r>
                <a:r>
                  <a:rPr lang="ja-JP" altLang="en-US" sz="2400" dirty="0" err="1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(3</a:t>
                </a:r>
                <a:r>
                  <a:rPr lang="ja-JP" altLang="en-US" sz="24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0)</a:t>
                </a:r>
                <a:r>
                  <a:rPr lang="ja-JP" altLang="en-US" sz="2400" dirty="0">
                    <a:cs typeface="Times New Roman" panose="02020603050405020304" pitchFamily="18" charset="0"/>
                  </a:rPr>
                  <a:t>で交わり，</a:t>
                </a:r>
                <a:r>
                  <a:rPr lang="en-US" altLang="ja-JP" sz="2400" i="1" dirty="0"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dirty="0">
                    <a:cs typeface="Times New Roman" panose="02020603050405020304" pitchFamily="18" charset="0"/>
                  </a:rPr>
                  <a:t>軸と点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(0</a:t>
                </a:r>
                <a:r>
                  <a:rPr lang="ja-JP" altLang="en-US" sz="2400" dirty="0" err="1"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12)</a:t>
                </a:r>
                <a:r>
                  <a:rPr lang="ja-JP" altLang="en-US" sz="2400" dirty="0">
                    <a:cs typeface="Times New Roman" panose="02020603050405020304" pitchFamily="18" charset="0"/>
                  </a:rPr>
                  <a:t>で交わる。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000" y="1368000"/>
                <a:ext cx="8049345" cy="2460545"/>
              </a:xfrm>
              <a:prstGeom prst="rect">
                <a:avLst/>
              </a:prstGeom>
              <a:blipFill>
                <a:blip r:embed="rId2"/>
                <a:stretch>
                  <a:fillRect l="-1212" t="-2228" b="-42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9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xmlns="" id="{AC3D105D-8054-4822-88B8-D3ADF1F3B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00" y="468000"/>
            <a:ext cx="7129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latin typeface="+mn-ea"/>
                <a:ea typeface="+mn-ea"/>
              </a:rPr>
              <a:t>(1)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頂点が点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4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で，点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ja-JP" altLang="en-US" sz="24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7)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を通る。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xmlns="" id="{8E9B23B2-8A5F-49BD-9012-FF535A7FF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000" y="972000"/>
            <a:ext cx="72357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頂点が点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40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であるから，求める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次関数は</a:t>
            </a:r>
            <a:endParaRPr lang="en-US" altLang="ja-JP" sz="24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　　　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と表される。グラフが点</a:t>
            </a:r>
            <a:r>
              <a:rPr lang="en-US" altLang="ja-JP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(4</a:t>
            </a:r>
            <a:r>
              <a:rPr lang="ja-JP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ja-JP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7)</a:t>
            </a:r>
            <a:r>
              <a:rPr lang="ja-JP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を通るから</a:t>
            </a:r>
            <a:endParaRPr lang="en-US" altLang="ja-JP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　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　　　　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よって　　</a:t>
            </a:r>
            <a:r>
              <a:rPr lang="en-US" altLang="ja-JP" sz="2400" b="1" i="1" dirty="0">
                <a:solidFill>
                  <a:srgbClr val="FF0000"/>
                </a:solidFill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" name="図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9D2F1E9-9C2E-4EEA-B353-38F1FA031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0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40000" y="468000"/>
            <a:ext cx="66972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ja-JP" sz="2200" dirty="0">
                <a:latin typeface="+mn-ea"/>
                <a:ea typeface="+mn-ea"/>
              </a:rPr>
              <a:t>(2)</a:t>
            </a:r>
            <a:r>
              <a:rPr lang="ja-JP" altLang="en-US" sz="2200" dirty="0">
                <a:latin typeface="+mn-ea"/>
                <a:ea typeface="+mn-ea"/>
              </a:rPr>
              <a:t> 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点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2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ja-JP" altLang="en-US" sz="22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2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2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9)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を通る。</a:t>
            </a:r>
            <a:endParaRPr lang="ja-JP" altLang="en-US" sz="2200" dirty="0">
              <a:latin typeface="+mn-ea"/>
              <a:ea typeface="+mn-ea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188000" y="972000"/>
            <a:ext cx="755732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求める</a:t>
            </a:r>
            <a:r>
              <a:rPr lang="en-US" altLang="ja-JP" sz="2200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次関数を</a:t>
            </a:r>
            <a:r>
              <a:rPr lang="en-US" altLang="ja-JP" sz="22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ja-JP" sz="22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200" baseline="30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200" i="1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2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2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とおく。</a:t>
            </a:r>
            <a:endParaRPr lang="en-US" altLang="ja-JP" sz="22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この関数のグラフが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点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9)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を通るから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　　　　　</a:t>
            </a:r>
            <a:r>
              <a:rPr lang="en-US" altLang="ja-JP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①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　　　</a:t>
            </a:r>
            <a:r>
              <a:rPr lang="en-US" altLang="ja-JP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②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</a:rPr>
              <a:t>　　　　　　　　</a:t>
            </a:r>
            <a:r>
              <a:rPr lang="en-US" altLang="ja-JP" sz="2200" dirty="0">
                <a:solidFill>
                  <a:srgbClr val="FF0000"/>
                </a:solidFill>
                <a:latin typeface="+mn-ea"/>
                <a:ea typeface="+mn-ea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</a:rPr>
              <a:t>③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②－①より　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④</a:t>
            </a:r>
            <a:endParaRPr lang="ja-JP" altLang="en-US" sz="2200" dirty="0">
              <a:solidFill>
                <a:srgbClr val="FF0000"/>
              </a:solidFill>
              <a:latin typeface="+mn-ea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③－②より　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 </a:t>
            </a:r>
            <a:r>
              <a: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……⑤</a:t>
            </a:r>
            <a:endParaRPr lang="ja-JP" altLang="en-US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次に，④，⑤を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について解くと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en-US" sz="2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これらを①に代入して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を求めると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ja-JP" altLang="en-US" sz="2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ゆえに，求める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次関数は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　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2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endParaRPr lang="ja-JP" altLang="en-US" sz="2200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27" name="図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2" name="左中かっこ 1">
            <a:extLst>
              <a:ext uri="{FF2B5EF4-FFF2-40B4-BE49-F238E27FC236}">
                <a16:creationId xmlns:a16="http://schemas.microsoft.com/office/drawing/2014/main" xmlns="" id="{FA6CDC9B-29A5-42E8-A7FC-D7C3FF98092B}"/>
              </a:ext>
            </a:extLst>
          </p:cNvPr>
          <p:cNvSpPr/>
          <p:nvPr/>
        </p:nvSpPr>
        <p:spPr>
          <a:xfrm>
            <a:off x="1619672" y="2178487"/>
            <a:ext cx="144016" cy="792088"/>
          </a:xfrm>
          <a:prstGeom prst="leftBrace">
            <a:avLst>
              <a:gd name="adj1" fmla="val 4496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96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"/>
              <p:cNvSpPr>
                <a:spLocks noChangeArrowheads="1"/>
              </p:cNvSpPr>
              <p:nvPr/>
            </p:nvSpPr>
            <p:spPr bwMode="auto">
              <a:xfrm>
                <a:off x="539552" y="416726"/>
                <a:ext cx="8604448" cy="9089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504000" indent="-864000" hangingPunct="0">
                  <a:defRPr/>
                </a:pPr>
                <a:r>
                  <a:rPr lang="en-US" altLang="ja-JP" sz="2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+mn-ea"/>
                      </a:rPr>
                      <m:t>𝑦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200" dirty="0">
                    <a:latin typeface="+mn-ea"/>
                    <a:ea typeface="+mn-ea"/>
                    <a:cs typeface="Times New Roman" panose="02020603050405020304" pitchFamily="18" charset="0"/>
                  </a:rPr>
                  <a:t>のグラフを平行移動したもので，頂点が</a:t>
                </a:r>
                <a:r>
                  <a:rPr lang="en-US" altLang="ja-JP" sz="2200" i="1" dirty="0">
                    <a:latin typeface="+mj-lt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200" dirty="0">
                    <a:latin typeface="+mn-ea"/>
                    <a:ea typeface="+mn-ea"/>
                    <a:cs typeface="Times New Roman" panose="02020603050405020304" pitchFamily="18" charset="0"/>
                  </a:rPr>
                  <a:t>軸上にあ</a:t>
                </a:r>
                <a:r>
                  <a:rPr lang="ja-JP" altLang="en-US" sz="22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り，</a:t>
                </a:r>
                <a:r>
                  <a:rPr lang="ja-JP" altLang="en-US" sz="2200" dirty="0">
                    <a:latin typeface="+mn-ea"/>
                    <a:ea typeface="+mn-ea"/>
                    <a:cs typeface="Times New Roman" panose="02020603050405020304" pitchFamily="18" charset="0"/>
                  </a:rPr>
                  <a:t>点</a:t>
                </a:r>
                <a:r>
                  <a:rPr lang="en-US" altLang="ja-JP" sz="22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(3</a:t>
                </a:r>
                <a:r>
                  <a:rPr lang="ja-JP" altLang="en-US" sz="2200" dirty="0" err="1">
                    <a:latin typeface="+mj-lt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2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8)</a:t>
                </a:r>
                <a:r>
                  <a:rPr lang="ja-JP" altLang="en-US" sz="2200" dirty="0">
                    <a:latin typeface="+mj-lt"/>
                    <a:ea typeface="+mn-ea"/>
                    <a:cs typeface="Times New Roman" panose="02020603050405020304" pitchFamily="18" charset="0"/>
                  </a:rPr>
                  <a:t>を通る。</a:t>
                </a:r>
                <a:endParaRPr lang="ja-JP" altLang="en-US" sz="2200" dirty="0">
                  <a:latin typeface="+mj-lt"/>
                  <a:ea typeface="+mn-ea"/>
                </a:endParaRPr>
              </a:p>
            </p:txBody>
          </p:sp>
        </mc:Choice>
        <mc:Fallback xmlns="">
          <p:sp>
            <p:nvSpPr>
              <p:cNvPr id="1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16726"/>
                <a:ext cx="8604448" cy="908967"/>
              </a:xfrm>
              <a:prstGeom prst="rect">
                <a:avLst/>
              </a:prstGeom>
              <a:blipFill>
                <a:blip r:embed="rId2"/>
                <a:stretch>
                  <a:fillRect l="-921" r="-567" b="-11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"/>
              <p:cNvSpPr>
                <a:spLocks noChangeArrowheads="1"/>
              </p:cNvSpPr>
              <p:nvPr/>
            </p:nvSpPr>
            <p:spPr bwMode="auto">
              <a:xfrm>
                <a:off x="1080000" y="1440000"/>
                <a:ext cx="7776488" cy="4032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hangingPunct="0">
                  <a:lnSpc>
                    <a:spcPts val="3300"/>
                  </a:lnSpc>
                  <a:defRPr/>
                </a:pP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200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のグラフを平行移動したものであり，頂点が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軸上にあるから，求める</a:t>
                </a:r>
                <a:r>
                  <a:rPr lang="en-US" altLang="ja-JP" sz="2200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次関数は</a:t>
                </a:r>
                <a:endParaRPr lang="en-US" altLang="ja-JP" sz="2200" dirty="0">
                  <a:solidFill>
                    <a:srgbClr val="FF0000"/>
                  </a:solidFill>
                  <a:latin typeface="+mj-lt"/>
                  <a:ea typeface="+mn-ea"/>
                  <a:cs typeface="Times New Roman" panose="02020603050405020304" pitchFamily="18" charset="0"/>
                </a:endParaRPr>
              </a:p>
              <a:p>
                <a:pPr eaLnBrk="0" hangingPunct="0">
                  <a:lnSpc>
                    <a:spcPts val="3300"/>
                  </a:lnSpc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+mj-lt"/>
                    <a:ea typeface="+mn-ea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𝑦</m:t>
                    </m:r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200" dirty="0">
                  <a:solidFill>
                    <a:srgbClr val="FF0000"/>
                  </a:solidFill>
                  <a:latin typeface="+mj-lt"/>
                  <a:ea typeface="+mn-ea"/>
                </a:endParaRPr>
              </a:p>
              <a:p>
                <a:pPr eaLnBrk="0" hangingPunct="0">
                  <a:lnSpc>
                    <a:spcPts val="3300"/>
                  </a:lnSpc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と表される。グラフが点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+mn-lt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(3</a:t>
                </a:r>
                <a:r>
                  <a:rPr lang="ja-JP" altLang="en-US" sz="22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+mn-lt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8)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を通るから</a:t>
                </a:r>
                <a:endParaRPr lang="en-US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0" hangingPunct="0">
                  <a:lnSpc>
                    <a:spcPts val="3300"/>
                  </a:lnSpc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3−</m:t>
                            </m:r>
                            <m: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0" hangingPunct="0">
                  <a:lnSpc>
                    <a:spcPts val="3300"/>
                  </a:lnSpc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よって，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(3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)</a:t>
                </a:r>
                <a:r>
                  <a:rPr lang="en-US" altLang="ja-JP" sz="22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16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より　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±4</a:t>
                </a:r>
                <a:endPara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0" hangingPunct="0">
                  <a:lnSpc>
                    <a:spcPts val="3300"/>
                  </a:lnSpc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ゆえに　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7</a:t>
                </a:r>
                <a:r>
                  <a:rPr lang="ja-JP" altLang="en-US" sz="2200" dirty="0" err="1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0" hangingPunct="0">
                  <a:lnSpc>
                    <a:spcPts val="3300"/>
                  </a:lnSpc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したがって　</a:t>
                </a:r>
                <a14:m>
                  <m:oMath xmlns:m="http://schemas.openxmlformats.org/officeDocument/2006/math">
                    <m:r>
                      <a:rPr lang="en-US" altLang="ja-JP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altLang="ja-JP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ja-JP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US" altLang="ja-JP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ja-JP" altLang="en-US" sz="2200" dirty="0">
                    <a:solidFill>
                      <a:srgbClr val="FF0000"/>
                    </a:solidFill>
                    <a:latin typeface="+mn-ea"/>
                    <a:ea typeface="+mn-ea"/>
                  </a:rPr>
                  <a:t>，</a:t>
                </a:r>
                <a:endParaRPr lang="en-US" altLang="ja-JP" sz="22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 eaLnBrk="0" hangingPunct="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+mn-ea"/>
                    <a:ea typeface="+mn-ea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𝒚</m:t>
                    </m:r>
                    <m:r>
                      <a:rPr lang="en-US" altLang="ja-JP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altLang="ja-JP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ja-JP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2200" b="1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2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000" y="1440000"/>
                <a:ext cx="7776488" cy="4032899"/>
              </a:xfrm>
              <a:prstGeom prst="rect">
                <a:avLst/>
              </a:prstGeom>
              <a:blipFill>
                <a:blip r:embed="rId3"/>
                <a:stretch>
                  <a:fillRect l="-1019" t="-1057" r="-3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図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0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40000" y="468000"/>
            <a:ext cx="82652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defRPr/>
            </a:pPr>
            <a:r>
              <a:rPr lang="en-US" altLang="ja-JP" sz="2200" dirty="0">
                <a:latin typeface="+mn-ea"/>
                <a:ea typeface="+mn-ea"/>
              </a:rPr>
              <a:t>(4) </a:t>
            </a:r>
            <a:r>
              <a:rPr lang="en-US" altLang="ja-JP" sz="2200" i="1" dirty="0"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軸と点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0)</a:t>
            </a:r>
            <a:r>
              <a:rPr lang="ja-JP" altLang="en-US" sz="22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ja-JP" altLang="en-US" sz="22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0)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で交わり，</a:t>
            </a:r>
            <a:r>
              <a:rPr lang="en-US" altLang="ja-JP" sz="22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軸と点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2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12)</a:t>
            </a:r>
            <a:r>
              <a:rPr lang="ja-JP" altLang="en-US" sz="2200" dirty="0" err="1">
                <a:latin typeface="+mn-ea"/>
                <a:ea typeface="+mn-ea"/>
                <a:cs typeface="Times New Roman" panose="02020603050405020304" pitchFamily="18" charset="0"/>
              </a:rPr>
              <a:t>で交</a:t>
            </a:r>
            <a:endParaRPr lang="en-US" altLang="ja-JP" sz="22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　　わる。</a:t>
            </a:r>
            <a:endParaRPr lang="ja-JP" altLang="en-US" sz="2200" dirty="0">
              <a:latin typeface="+mn-ea"/>
              <a:ea typeface="+mn-ea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80000" y="1260000"/>
            <a:ext cx="757771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>
            <a:spAutoFit/>
          </a:bodyPr>
          <a:lstStyle/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求める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次関数を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ax</a:t>
            </a:r>
            <a:r>
              <a:rPr lang="en-US" altLang="ja-JP" sz="22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bx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とおく。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この関数のグラフが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点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0)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0)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12)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を通るから</a:t>
            </a:r>
            <a:endParaRPr lang="ja-JP" altLang="en-US" sz="2200" dirty="0">
              <a:solidFill>
                <a:srgbClr val="FF0000"/>
              </a:solidFill>
              <a:latin typeface="+mn-ea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</a:rPr>
              <a:t>　　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 </a:t>
            </a:r>
            <a:r>
              <a: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③を①，②に代入して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endParaRPr lang="ja-JP" altLang="en-US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</a:rPr>
              <a:t>　　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次に，④，⑤を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について解くと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</a:rPr>
              <a:t>　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ゆえに，求める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b="1" i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endParaRPr lang="ja-JP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1" name="図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27" name="左中かっこ 26">
            <a:extLst>
              <a:ext uri="{FF2B5EF4-FFF2-40B4-BE49-F238E27FC236}">
                <a16:creationId xmlns:a16="http://schemas.microsoft.com/office/drawing/2014/main" xmlns="" id="{5883B14E-3777-4E17-9727-8F25D328766E}"/>
              </a:ext>
            </a:extLst>
          </p:cNvPr>
          <p:cNvSpPr/>
          <p:nvPr/>
        </p:nvSpPr>
        <p:spPr>
          <a:xfrm>
            <a:off x="1548000" y="2100373"/>
            <a:ext cx="144016" cy="792088"/>
          </a:xfrm>
          <a:prstGeom prst="leftBrace">
            <a:avLst>
              <a:gd name="adj1" fmla="val 4496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510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42225" y="1464241"/>
                <a:ext cx="5572164" cy="2857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(1)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関数</a:t>
                </a:r>
                <a:r>
                  <a:rPr lang="en-US" altLang="ja-JP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ゴシック" pitchFamily="49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ja-JP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ゴシック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の定義域は</a:t>
                </a:r>
                <a:endParaRPr lang="en-US" altLang="ja-JP" sz="2800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　　　</a:t>
                </a:r>
                <a:r>
                  <a:rPr lang="ja-JP" altLang="en-US" sz="2800" b="1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すべての実数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　である。</a:t>
                </a:r>
                <a:endParaRPr lang="en-US" altLang="ja-JP" sz="2800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 eaLnBrk="1" hangingPunct="1">
                  <a:defRPr/>
                </a:pPr>
                <a:endParaRPr lang="en-US" altLang="ja-JP" sz="2800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(2)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ゴシック" pitchFamily="49" charset="-128"/>
                      </a:rPr>
                      <m:t>𝑦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chemeClr val="tx1"/>
                    </a:solidFill>
                    <a:latin typeface="+mj-ea"/>
                    <a:ea typeface="ＭＳ ゴシック" pitchFamily="49" charset="-128"/>
                  </a:rPr>
                  <a:t>の定義域は</a:t>
                </a:r>
                <a:endParaRPr lang="en-US" altLang="ja-JP" sz="2800" dirty="0">
                  <a:solidFill>
                    <a:schemeClr val="tx1"/>
                  </a:solidFill>
                  <a:latin typeface="+mj-ea"/>
                  <a:ea typeface="ＭＳ ゴシック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schemeClr val="tx1"/>
                    </a:solidFill>
                    <a:latin typeface="+mj-ea"/>
                    <a:ea typeface="ＭＳ ゴシック" pitchFamily="49" charset="-128"/>
                  </a:rPr>
                  <a:t>　　　</a:t>
                </a:r>
                <a:r>
                  <a:rPr lang="en-US" altLang="ja-JP" sz="2800" b="1" dirty="0">
                    <a:solidFill>
                      <a:schemeClr val="tx1"/>
                    </a:solidFill>
                    <a:latin typeface="ＭＳ ゴシック" pitchFamily="49" charset="-128"/>
                    <a:ea typeface="ＭＳ ゴシック" pitchFamily="49" charset="-128"/>
                  </a:rPr>
                  <a:t>0</a:t>
                </a:r>
                <a:r>
                  <a:rPr lang="ja-JP" altLang="en-US" sz="2800" b="1" dirty="0">
                    <a:solidFill>
                      <a:schemeClr val="tx1"/>
                    </a:solidFill>
                    <a:latin typeface="+mj-ea"/>
                    <a:ea typeface="ＭＳ ゴシック" pitchFamily="49" charset="-128"/>
                  </a:rPr>
                  <a:t>以外のすべての実数　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+mj-ea"/>
                    <a:ea typeface="ＭＳ ゴシック" pitchFamily="49" charset="-128"/>
                  </a:rPr>
                  <a:t>で</a:t>
                </a:r>
                <a:endParaRPr lang="en-US" altLang="ja-JP" sz="2800" dirty="0">
                  <a:solidFill>
                    <a:schemeClr val="tx1"/>
                  </a:solidFill>
                  <a:latin typeface="+mj-ea"/>
                  <a:ea typeface="ＭＳ ゴシック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solidFill>
                      <a:schemeClr val="tx1"/>
                    </a:solidFill>
                    <a:latin typeface="+mj-ea"/>
                    <a:ea typeface="ＭＳ ゴシック" pitchFamily="49" charset="-128"/>
                  </a:rPr>
                  <a:t>　　ある。</a:t>
                </a:r>
                <a:endParaRPr lang="en-US" altLang="ja-JP" sz="2800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225" y="1464241"/>
                <a:ext cx="5572164" cy="2857449"/>
              </a:xfrm>
              <a:prstGeom prst="rect">
                <a:avLst/>
              </a:prstGeom>
              <a:blipFill>
                <a:blip r:embed="rId3"/>
                <a:stretch>
                  <a:fillRect l="-2188" t="-2772" b="-49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1214422"/>
            <a:ext cx="3240000" cy="345781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1214422"/>
            <a:ext cx="3240000" cy="345781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1214422"/>
            <a:ext cx="3240000" cy="3457815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1600" y="910800"/>
            <a:ext cx="1166389" cy="462098"/>
            <a:chOff x="252037" y="3028375"/>
            <a:chExt cx="1166389" cy="462098"/>
          </a:xfrm>
        </p:grpSpPr>
        <p:sp>
          <p:nvSpPr>
            <p:cNvPr id="20" name="正方形/長方形 19"/>
            <p:cNvSpPr/>
            <p:nvPr/>
          </p:nvSpPr>
          <p:spPr>
            <a:xfrm>
              <a:off x="831586" y="3032407"/>
              <a:ext cx="453600" cy="4536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81677" y="302924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52037" y="302880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98346" y="3028375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４</a:t>
              </a:r>
            </a:p>
          </p:txBody>
        </p:sp>
      </p:grpSp>
      <p:sp>
        <p:nvSpPr>
          <p:cNvPr id="2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関数の定義域・値域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p.74)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7" name="メモ 26"/>
          <p:cNvSpPr/>
          <p:nvPr/>
        </p:nvSpPr>
        <p:spPr>
          <a:xfrm>
            <a:off x="1071538" y="3429000"/>
            <a:ext cx="3929090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1054749" y="1946400"/>
            <a:ext cx="2714644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80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60363" y="-261938"/>
            <a:ext cx="1841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sz="2800">
              <a:latin typeface="+mn-ea"/>
              <a:ea typeface="+mn-ea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問題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　　　　　　　　　　　　　　　　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p.91)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600" y="90720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６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8000" y="907200"/>
            <a:ext cx="8065392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次関数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2≦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≦2)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の最大値が</a:t>
            </a:r>
            <a:r>
              <a:rPr lang="en-US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のとき，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の値を求めよ。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28000" y="1890015"/>
            <a:ext cx="66247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c</a:t>
            </a: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2≦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≦2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において，この</a:t>
            </a:r>
            <a:r>
              <a:rPr lang="en-US" altLang="ja-JP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次関数は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で</a:t>
            </a:r>
            <a:endParaRPr lang="ja-JP" altLang="en-US" sz="2400" dirty="0">
              <a:solidFill>
                <a:srgbClr val="FF0000"/>
              </a:solidFill>
              <a:latin typeface="+mj-lt"/>
              <a:ea typeface="+mn-ea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最大値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をとる。</a:t>
            </a:r>
            <a:endParaRPr lang="ja-JP" altLang="en-US" sz="2400" dirty="0">
              <a:solidFill>
                <a:srgbClr val="FF0000"/>
              </a:solidFill>
              <a:latin typeface="+mj-lt"/>
              <a:ea typeface="+mn-ea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よって　　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ゆえに　　　  </a:t>
            </a:r>
            <a:r>
              <a:rPr lang="en-US" altLang="ja-JP" sz="2400" b="1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ja-JP" altLang="en-US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54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28000" y="1890000"/>
            <a:ext cx="80140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求める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次関数は，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のとき最大値をとるから，上に凸の放物線で，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とすると</a:t>
            </a:r>
            <a:endParaRPr lang="en-US" altLang="ja-JP" sz="24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と表される。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また，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のとき，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であるから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これは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を満たす。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ゆえに，求める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b="1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60363" y="-261938"/>
            <a:ext cx="1841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sz="2800">
              <a:latin typeface="+mn-ea"/>
              <a:ea typeface="+mn-ea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問題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　　　　　　　　　　　　　　　　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p.91)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600" y="90720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７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999" y="907200"/>
            <a:ext cx="801317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のとき最大値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をとり，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のとき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となるような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次関数を求めよ。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58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参考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グラフの平行移動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         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p.92)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1022967" y="951699"/>
            <a:ext cx="38952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+mn-ea"/>
                <a:ea typeface="+mn-ea"/>
              </a:rPr>
              <a:t>次関数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①</a:t>
            </a:r>
            <a:endParaRPr lang="en-US" altLang="ja-JP" sz="2000" dirty="0"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行移動した放物線をグラフとする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次関数を求めてみよう。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1033150" y="2582915"/>
            <a:ext cx="38966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①のグラフは，</a:t>
            </a:r>
            <a:r>
              <a:rPr lang="en-US" altLang="ja-JP" sz="20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</a:p>
          <a:p>
            <a:pPr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より，点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を頂点とする下に凸の放物線である。したがって，求める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次関数のグラフは，頂点が 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ja-JP" altLang="en-US" sz="20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で下に凸の放物線である。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0" y="910206"/>
            <a:ext cx="1166389" cy="461665"/>
            <a:chOff x="35496" y="824075"/>
            <a:chExt cx="1166389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615045" y="824507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65136" y="824507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5496" y="824075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81805" y="824075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</p:grpSp>
      <p:sp>
        <p:nvSpPr>
          <p:cNvPr id="19" name="テキスト ボックス 8">
            <a:extLst>
              <a:ext uri="{FF2B5EF4-FFF2-40B4-BE49-F238E27FC236}">
                <a16:creationId xmlns:a16="http://schemas.microsoft.com/office/drawing/2014/main" xmlns="" id="{235AEFDF-167E-4AC9-86ED-C59C12FFB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58" y="4604375"/>
            <a:ext cx="77780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ゆえに，求める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すなわち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xmlns="" id="{C1E57FB5-FBF0-4127-805B-8CC0B3DB3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152002"/>
            <a:ext cx="3481397" cy="310755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xmlns="" id="{53349F77-500C-4A87-9215-C4962EBD8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152002"/>
            <a:ext cx="3481397" cy="310755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xmlns="" id="{9BA15CC1-228F-486B-9D24-B8356DCE1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152002"/>
            <a:ext cx="3481397" cy="3107555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xmlns="" id="{F3C9E0B3-5DEF-404B-BF16-6108AFA9A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152002"/>
            <a:ext cx="3481397" cy="3107555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xmlns="" id="{BECC9AC0-D2C6-413C-B9D1-8526834A1A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152002"/>
            <a:ext cx="3481397" cy="3107555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xmlns="" id="{0B780912-830E-4EF9-BD61-BB440CACC0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152002"/>
            <a:ext cx="3481397" cy="3107555"/>
          </a:xfrm>
          <a:prstGeom prst="rect">
            <a:avLst/>
          </a:prstGeom>
        </p:spPr>
      </p:pic>
      <p:sp>
        <p:nvSpPr>
          <p:cNvPr id="53" name="メモ 31">
            <a:extLst>
              <a:ext uri="{FF2B5EF4-FFF2-40B4-BE49-F238E27FC236}">
                <a16:creationId xmlns:a16="http://schemas.microsoft.com/office/drawing/2014/main" xmlns="" id="{0334F304-73BB-4CCA-B8EF-09F7461EC791}"/>
              </a:ext>
            </a:extLst>
          </p:cNvPr>
          <p:cNvSpPr/>
          <p:nvPr/>
        </p:nvSpPr>
        <p:spPr>
          <a:xfrm>
            <a:off x="1979712" y="3874228"/>
            <a:ext cx="1368152" cy="30815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54" name="メモ 31">
            <a:extLst>
              <a:ext uri="{FF2B5EF4-FFF2-40B4-BE49-F238E27FC236}">
                <a16:creationId xmlns:a16="http://schemas.microsoft.com/office/drawing/2014/main" xmlns="" id="{EFB7AE2D-6175-4981-AC17-89A738552291}"/>
              </a:ext>
            </a:extLst>
          </p:cNvPr>
          <p:cNvSpPr/>
          <p:nvPr/>
        </p:nvSpPr>
        <p:spPr>
          <a:xfrm>
            <a:off x="1559338" y="5004103"/>
            <a:ext cx="1798838" cy="30815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62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04202 0.00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2 0.00047 L 0.04514 0.121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360000" y="908050"/>
            <a:ext cx="8496300" cy="23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一般に，関数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のグラフを　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軸方向に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en-US" sz="2800" dirty="0">
                <a:latin typeface="+mj-ea"/>
                <a:ea typeface="+mn-ea"/>
              </a:rPr>
              <a:t>，</a:t>
            </a:r>
            <a:endParaRPr lang="en-US" altLang="ja-JP" sz="2800" dirty="0">
              <a:latin typeface="+mj-ea"/>
              <a:ea typeface="+mn-ea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800" dirty="0">
                <a:latin typeface="+mj-ea"/>
                <a:ea typeface="+mn-ea"/>
              </a:rPr>
              <a:t>　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軸方向に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lang="ja-JP" altLang="en-US" sz="2800" b="1" dirty="0" err="1">
                <a:solidFill>
                  <a:srgbClr val="FF0000"/>
                </a:solidFill>
                <a:latin typeface="+mn-ea"/>
                <a:ea typeface="+mn-ea"/>
              </a:rPr>
              <a:t>だけ平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行移動</a:t>
            </a:r>
            <a:r>
              <a:rPr lang="ja-JP" altLang="en-US" sz="2800" dirty="0">
                <a:latin typeface="+mn-ea"/>
                <a:ea typeface="+mn-ea"/>
              </a:rPr>
              <a:t>　した関数のグラフは，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  <a:ea typeface="+mn-ea"/>
              </a:rPr>
              <a:t>を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ja-JP" altLang="en-US" sz="2800" dirty="0" err="1">
                <a:latin typeface="+mn-ea"/>
                <a:ea typeface="+mn-ea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+mn-ea"/>
                <a:ea typeface="+mn-ea"/>
              </a:rPr>
              <a:t>を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lang="ja-JP" altLang="en-US" sz="2800" dirty="0">
                <a:latin typeface="+mn-ea"/>
                <a:ea typeface="+mn-ea"/>
              </a:rPr>
              <a:t>で置き換えた関数のグラフになる。</a:t>
            </a:r>
            <a:r>
              <a:rPr lang="ja-JP" altLang="en-US" sz="2800" dirty="0">
                <a:latin typeface="+mj-ea"/>
              </a:rPr>
              <a:t>よって</a:t>
            </a:r>
            <a:endParaRPr lang="en-US" altLang="ja-JP" sz="2800" dirty="0">
              <a:latin typeface="+mj-ea"/>
            </a:endParaRPr>
          </a:p>
          <a:p>
            <a:pPr algn="ctr" eaLnBrk="1" hangingPunct="1">
              <a:lnSpc>
                <a:spcPts val="3500"/>
              </a:lnSpc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 すなわち 関数　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ja-JP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メモ 11"/>
          <p:cNvSpPr/>
          <p:nvPr/>
        </p:nvSpPr>
        <p:spPr>
          <a:xfrm>
            <a:off x="5652120" y="936407"/>
            <a:ext cx="2160240" cy="43204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611560" y="1404000"/>
            <a:ext cx="4320480" cy="43204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3E5D78"/>
                </a:solidFill>
                <a:latin typeface="+mj-ea"/>
              </a:rPr>
              <a:t>参考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グラフの平行移動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         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p.92)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メモ 11">
            <a:extLst>
              <a:ext uri="{FF2B5EF4-FFF2-40B4-BE49-F238E27FC236}">
                <a16:creationId xmlns:a16="http://schemas.microsoft.com/office/drawing/2014/main" xmlns="" id="{52954777-1859-44A5-B1A8-8FD941C5608D}"/>
              </a:ext>
            </a:extLst>
          </p:cNvPr>
          <p:cNvSpPr/>
          <p:nvPr/>
        </p:nvSpPr>
        <p:spPr>
          <a:xfrm>
            <a:off x="5868144" y="2741342"/>
            <a:ext cx="2592288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10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参考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グラフの平行移動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         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p.92)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1008000" y="900000"/>
            <a:ext cx="78483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次関数のグラフ</a:t>
            </a:r>
            <a:r>
              <a:rPr lang="ja-JP" altLang="en-US" sz="2400" dirty="0">
                <a:latin typeface="+mj-ea"/>
                <a:ea typeface="+mn-ea"/>
              </a:rPr>
              <a:t>を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j-ea"/>
                <a:ea typeface="+mn-ea"/>
              </a:rPr>
              <a:t>軸方向に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 err="1">
                <a:latin typeface="+mj-ea"/>
                <a:ea typeface="+mn-ea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+mj-ea"/>
                <a:ea typeface="+mn-ea"/>
              </a:rPr>
              <a:t>軸方向に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+mj-ea"/>
                <a:ea typeface="+mn-ea"/>
              </a:rPr>
              <a:t>だけ平</a:t>
            </a:r>
            <a:r>
              <a:rPr lang="ja-JP" altLang="en-US" sz="2400" dirty="0">
                <a:latin typeface="+mj-ea"/>
                <a:ea typeface="+mn-ea"/>
              </a:rPr>
              <a:t>行移動した放物線をグラフとする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  <a:ea typeface="+mn-ea"/>
              </a:rPr>
              <a:t>次関数を求めよ。</a:t>
            </a:r>
            <a:endParaRPr lang="en-US" altLang="ja-JP" sz="2400" dirty="0">
              <a:latin typeface="+mn-ea"/>
              <a:ea typeface="+mn-ea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23850" y="900000"/>
            <a:ext cx="720080" cy="461665"/>
            <a:chOff x="257175" y="868650"/>
            <a:chExt cx="720080" cy="461665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57175" y="86865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問１</a:t>
              </a: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257175" y="87438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008000" y="1749043"/>
            <a:ext cx="3816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n-ea"/>
            </a:endParaRPr>
          </a:p>
        </p:txBody>
      </p:sp>
      <p:sp>
        <p:nvSpPr>
          <p:cNvPr id="39" name="テキスト ボックス 8"/>
          <p:cNvSpPr txBox="1">
            <a:spLocks noChangeArrowheads="1"/>
          </p:cNvSpPr>
          <p:nvPr/>
        </p:nvSpPr>
        <p:spPr bwMode="auto">
          <a:xfrm>
            <a:off x="1008000" y="4078591"/>
            <a:ext cx="3816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40000" y="2205627"/>
            <a:ext cx="745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次関数</a:t>
            </a:r>
            <a:r>
              <a:rPr lang="en-US" altLang="ja-JP" sz="2400" i="1" kern="0" dirty="0"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en-US" altLang="ja-JP" sz="2400" i="1" kern="0" dirty="0"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en-US" altLang="ja-JP" sz="2400" kern="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8</a:t>
            </a:r>
            <a:r>
              <a:rPr lang="en-US" altLang="ja-JP" sz="2400" i="1" kern="0" dirty="0"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ja-JP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のグラフを</a:t>
            </a:r>
            <a:r>
              <a:rPr lang="en-US" altLang="ja-JP" sz="2400" i="1" kern="0" dirty="0"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軸方向に</a:t>
            </a:r>
            <a:r>
              <a:rPr lang="ja-JP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ja-JP" sz="2400" kern="0" dirty="0" err="1">
                <a:latin typeface="+mn-ea"/>
                <a:ea typeface="+mn-ea"/>
                <a:cs typeface="HiraMinPro-W3-Identity-H"/>
              </a:rPr>
              <a:t>，</a:t>
            </a:r>
            <a:r>
              <a:rPr lang="en-US" altLang="ja-JP" sz="2400" i="1" kern="0" dirty="0"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軸方向に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400" kern="0" dirty="0" err="1">
                <a:latin typeface="+mn-ea"/>
                <a:ea typeface="+mn-ea"/>
                <a:cs typeface="HiraMinPro-W3-Identity-H"/>
              </a:rPr>
              <a:t>だけ平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行移動した放物線をグラフとする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次関数は</a:t>
            </a:r>
            <a:endParaRPr lang="en-US" altLang="ja-JP" sz="2400" kern="0" dirty="0"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>
                <a:latin typeface="+mn-ea"/>
                <a:ea typeface="+mn-ea"/>
                <a:cs typeface="HiraMinPro-W3-Identity-H"/>
              </a:rPr>
              <a:t>　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42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39999" y="4536000"/>
            <a:ext cx="745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次関数</a:t>
            </a:r>
            <a:r>
              <a:rPr lang="en-US" altLang="ja-JP" sz="2400" i="1" kern="0" dirty="0"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＝－</a:t>
            </a:r>
            <a:r>
              <a:rPr lang="en-US" altLang="ja-JP" sz="2400" i="1" kern="0" dirty="0"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en-US" altLang="ja-JP" sz="2400" kern="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</a:t>
            </a:r>
            <a:r>
              <a:rPr lang="en-US" altLang="ja-JP" sz="2400" i="1" kern="0" dirty="0"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ja-JP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7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のグラフを</a:t>
            </a:r>
            <a:r>
              <a:rPr lang="en-US" altLang="ja-JP" sz="2400" i="1" kern="0" dirty="0"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軸方向に</a:t>
            </a:r>
            <a:r>
              <a:rPr lang="ja-JP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ja-JP" sz="2400" kern="0" dirty="0" err="1">
                <a:latin typeface="+mn-ea"/>
                <a:ea typeface="+mn-ea"/>
                <a:cs typeface="HiraMinPro-W3-Identity-H"/>
              </a:rPr>
              <a:t>，</a:t>
            </a:r>
            <a:r>
              <a:rPr lang="en-US" altLang="ja-JP" sz="2400" i="1" kern="0" dirty="0"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軸方向に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400" kern="0" dirty="0" err="1">
                <a:latin typeface="+mn-ea"/>
                <a:ea typeface="+mn-ea"/>
                <a:cs typeface="HiraMinPro-W3-Identity-H"/>
              </a:rPr>
              <a:t>だけ平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行移動した放物線をグラフとする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0" dirty="0">
                <a:latin typeface="+mn-ea"/>
                <a:ea typeface="+mn-ea"/>
                <a:cs typeface="HiraMinPro-W3-Identity-H"/>
              </a:rPr>
              <a:t>次関数は</a:t>
            </a:r>
            <a:endParaRPr lang="en-US" altLang="ja-JP" sz="2400" kern="0" dirty="0"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>
                <a:latin typeface="+mn-ea"/>
                <a:ea typeface="+mn-ea"/>
                <a:cs typeface="HiraMinPro-W3-Identity-H"/>
              </a:rPr>
              <a:t>　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n-ea"/>
            </a:endParaRPr>
          </a:p>
          <a:p>
            <a:pPr>
              <a:spcAft>
                <a:spcPts val="0"/>
              </a:spcAft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en-US" altLang="ja-JP" sz="24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37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1044000" y="888228"/>
            <a:ext cx="430652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+mn-ea"/>
                <a:ea typeface="+mn-ea"/>
              </a:rPr>
              <a:t>次関数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　　　　</a:t>
            </a:r>
            <a:r>
              <a:rPr lang="en-US" altLang="ja-JP" sz="20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①</a:t>
            </a:r>
            <a:endParaRPr lang="en-US" altLang="ja-JP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r>
              <a:rPr lang="en-US" altLang="ja-JP" sz="20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軸に関して対称移動した放物線をグラフとする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次関数を求めてみよう。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①のグラフは，点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000" dirty="0" err="1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を頂点とする下に凸の放物線である。</a:t>
            </a:r>
            <a:endParaRPr lang="en-US" altLang="ja-JP" sz="20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したがって，求める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次関数のグラフは，頂点が 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000" dirty="0" err="1">
                <a:latin typeface="+mn-ea"/>
                <a:cs typeface="Times New Roman" panose="02020603050405020304" pitchFamily="18" charset="0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で上に凸の放物線である。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ゆえに，求める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すなわち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     　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②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1057565" y="4979676"/>
            <a:ext cx="77041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同様に，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軸，原点に関して対称移</a:t>
            </a:r>
            <a:endParaRPr lang="en-US" altLang="ja-JP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動した放物線をグラフとする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次関</a:t>
            </a:r>
            <a:endParaRPr lang="en-US" altLang="ja-JP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数はそれぞれ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 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 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となる。</a:t>
            </a:r>
            <a:endParaRPr lang="en-US" altLang="ja-JP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44" y="868650"/>
            <a:ext cx="3057863" cy="432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43" y="871287"/>
            <a:ext cx="3057863" cy="432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21" y="868650"/>
            <a:ext cx="3057863" cy="432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20" y="876732"/>
            <a:ext cx="3057863" cy="432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65" y="872691"/>
            <a:ext cx="3057863" cy="432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56" y="873631"/>
            <a:ext cx="3057863" cy="43200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347" y="916625"/>
            <a:ext cx="1166389" cy="461665"/>
            <a:chOff x="101935" y="862304"/>
            <a:chExt cx="1166389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681484" y="862736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31575" y="862736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01935" y="86230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48244" y="86230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</p:grpSp>
      <p:sp>
        <p:nvSpPr>
          <p:cNvPr id="20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参考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グラフの対称移動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         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p.93)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1" name="メモ 11">
            <a:extLst>
              <a:ext uri="{FF2B5EF4-FFF2-40B4-BE49-F238E27FC236}">
                <a16:creationId xmlns:a16="http://schemas.microsoft.com/office/drawing/2014/main" xmlns="" id="{E0C90CF7-1297-4617-BC12-2A98B756BC80}"/>
              </a:ext>
            </a:extLst>
          </p:cNvPr>
          <p:cNvSpPr/>
          <p:nvPr/>
        </p:nvSpPr>
        <p:spPr>
          <a:xfrm>
            <a:off x="2749393" y="3077187"/>
            <a:ext cx="1318551" cy="27980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+mn-ea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ja-JP" altLang="en-US" sz="2800" b="1" dirty="0">
              <a:latin typeface="+mn-ea"/>
            </a:endParaRPr>
          </a:p>
        </p:txBody>
      </p:sp>
      <p:sp>
        <p:nvSpPr>
          <p:cNvPr id="22" name="メモ 11">
            <a:extLst>
              <a:ext uri="{FF2B5EF4-FFF2-40B4-BE49-F238E27FC236}">
                <a16:creationId xmlns:a16="http://schemas.microsoft.com/office/drawing/2014/main" xmlns="" id="{CD4B12A3-68D7-4E99-9D00-2AB42E8A07E8}"/>
              </a:ext>
            </a:extLst>
          </p:cNvPr>
          <p:cNvSpPr/>
          <p:nvPr/>
        </p:nvSpPr>
        <p:spPr>
          <a:xfrm>
            <a:off x="1619672" y="4643695"/>
            <a:ext cx="1800200" cy="27980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+mn-ea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ja-JP" altLang="en-US" sz="2800" b="1" dirty="0">
              <a:latin typeface="+mn-ea"/>
            </a:endParaRPr>
          </a:p>
        </p:txBody>
      </p:sp>
      <p:sp>
        <p:nvSpPr>
          <p:cNvPr id="26" name="メモ 11">
            <a:extLst>
              <a:ext uri="{FF2B5EF4-FFF2-40B4-BE49-F238E27FC236}">
                <a16:creationId xmlns:a16="http://schemas.microsoft.com/office/drawing/2014/main" xmlns="" id="{6FE26ACF-FD0A-4AC6-8D7D-D20C74434768}"/>
              </a:ext>
            </a:extLst>
          </p:cNvPr>
          <p:cNvSpPr/>
          <p:nvPr/>
        </p:nvSpPr>
        <p:spPr>
          <a:xfrm>
            <a:off x="2760387" y="5653095"/>
            <a:ext cx="1800200" cy="27980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+mn-ea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ja-JP" altLang="en-US" sz="2800" b="1" dirty="0">
              <a:latin typeface="+mn-ea"/>
            </a:endParaRPr>
          </a:p>
        </p:txBody>
      </p:sp>
      <p:sp>
        <p:nvSpPr>
          <p:cNvPr id="33" name="メモ 11">
            <a:extLst>
              <a:ext uri="{FF2B5EF4-FFF2-40B4-BE49-F238E27FC236}">
                <a16:creationId xmlns:a16="http://schemas.microsoft.com/office/drawing/2014/main" xmlns="" id="{9568A9FD-E723-4468-8C50-A9798D25AE7A}"/>
              </a:ext>
            </a:extLst>
          </p:cNvPr>
          <p:cNvSpPr/>
          <p:nvPr/>
        </p:nvSpPr>
        <p:spPr>
          <a:xfrm>
            <a:off x="4855540" y="5653095"/>
            <a:ext cx="1904798" cy="27980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atin typeface="+mn-ea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20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00034 0.0689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7222 L -3.33333E-6 -4.07407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3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8">
            <a:extLst>
              <a:ext uri="{FF2B5EF4-FFF2-40B4-BE49-F238E27FC236}">
                <a16:creationId xmlns:a16="http://schemas.microsoft.com/office/drawing/2014/main" xmlns="" id="{1C2E7AFE-84C4-4BEF-87AA-B2C596B1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1765995"/>
            <a:ext cx="8606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200" b="1" i="1" dirty="0">
                <a:solidFill>
                  <a:srgbClr val="FF000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軸に関して対称移動　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すると関数　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テキスト ボックス 8">
            <a:extLst>
              <a:ext uri="{FF2B5EF4-FFF2-40B4-BE49-F238E27FC236}">
                <a16:creationId xmlns:a16="http://schemas.microsoft.com/office/drawing/2014/main" xmlns="" id="{C0EE46D8-9E55-48C7-BFA2-88A14231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2197377"/>
            <a:ext cx="86065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原点に関して対称移動　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すると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i="1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i="1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200" dirty="0"/>
              <a:t>すなわち</a:t>
            </a:r>
            <a:endParaRPr lang="en-US" altLang="ja-JP" sz="2200" dirty="0"/>
          </a:p>
          <a:p>
            <a:pPr eaLnBrk="1" hangingPunct="1">
              <a:defRPr/>
            </a:pPr>
            <a:r>
              <a:rPr lang="ja-JP" altLang="en-US" sz="2200" dirty="0">
                <a:latin typeface="+mj-lt"/>
              </a:rPr>
              <a:t>関数</a:t>
            </a:r>
            <a:r>
              <a:rPr lang="en-US" altLang="ja-JP" sz="2200" b="1" i="1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ja-JP" altLang="en-US" sz="22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b="1" i="1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en-US" altLang="ja-JP" sz="22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b="1" i="1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altLang="ja-JP" sz="22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200" dirty="0"/>
              <a:t>のグラフになる。</a:t>
            </a:r>
            <a:r>
              <a:rPr lang="ja-JP" altLang="en-US" sz="2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</a:t>
            </a:r>
            <a:endParaRPr lang="en-US" altLang="ja-JP" sz="2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360000" y="872455"/>
            <a:ext cx="8424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一般に関数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+mn-ea"/>
                <a:ea typeface="+mn-ea"/>
              </a:rPr>
              <a:t>のグラフを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360000" y="1334614"/>
            <a:ext cx="8606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+mn-ea"/>
                <a:ea typeface="+mn-ea"/>
              </a:rPr>
              <a:t>　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  <a:ea typeface="+mn-ea"/>
              </a:rPr>
              <a:t>軸に関して対称移動　</a:t>
            </a:r>
            <a:r>
              <a:rPr lang="ja-JP" altLang="en-US" sz="2200" dirty="0">
                <a:latin typeface="+mj-ea"/>
                <a:ea typeface="+mn-ea"/>
              </a:rPr>
              <a:t>すると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200" dirty="0">
                <a:latin typeface="+mj-ea"/>
                <a:ea typeface="+mn-ea"/>
              </a:rPr>
              <a:t>すなわち関数</a:t>
            </a:r>
            <a:r>
              <a:rPr lang="en-US" altLang="ja-JP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2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en-US" altLang="ja-JP" sz="22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2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メモ 14"/>
          <p:cNvSpPr/>
          <p:nvPr/>
        </p:nvSpPr>
        <p:spPr>
          <a:xfrm>
            <a:off x="373474" y="1368000"/>
            <a:ext cx="3240000" cy="38565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373474" y="1800000"/>
            <a:ext cx="3199109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30" name="メモ 29"/>
          <p:cNvSpPr/>
          <p:nvPr/>
        </p:nvSpPr>
        <p:spPr>
          <a:xfrm>
            <a:off x="373474" y="2196000"/>
            <a:ext cx="3362072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31" name="正方形/長方形 30" hidden="1"/>
          <p:cNvSpPr/>
          <p:nvPr/>
        </p:nvSpPr>
        <p:spPr>
          <a:xfrm>
            <a:off x="305651" y="1333825"/>
            <a:ext cx="8784976" cy="473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 hidden="1"/>
          <p:cNvSpPr/>
          <p:nvPr/>
        </p:nvSpPr>
        <p:spPr>
          <a:xfrm>
            <a:off x="254347" y="1883219"/>
            <a:ext cx="8784976" cy="473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 hidden="1"/>
          <p:cNvSpPr/>
          <p:nvPr/>
        </p:nvSpPr>
        <p:spPr>
          <a:xfrm>
            <a:off x="254347" y="2370644"/>
            <a:ext cx="8784976" cy="134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参考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グラフの対称移動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         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p.93)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9" name="メモ 14">
            <a:extLst>
              <a:ext uri="{FF2B5EF4-FFF2-40B4-BE49-F238E27FC236}">
                <a16:creationId xmlns:a16="http://schemas.microsoft.com/office/drawing/2014/main" xmlns="" id="{FB58B988-B24B-4175-B48B-9F18A2AA3F3A}"/>
              </a:ext>
            </a:extLst>
          </p:cNvPr>
          <p:cNvSpPr/>
          <p:nvPr/>
        </p:nvSpPr>
        <p:spPr>
          <a:xfrm>
            <a:off x="5220072" y="1783757"/>
            <a:ext cx="1441868" cy="38565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20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0" grpId="0" animBg="1"/>
      <p:bldP spid="31" grpId="0" animBg="1"/>
      <p:bldP spid="33" grpId="0" animBg="1"/>
      <p:bldP spid="34" grpId="0" animBg="1"/>
      <p:bldP spid="1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3E5D78"/>
                </a:solidFill>
                <a:latin typeface="+mj-ea"/>
              </a:rPr>
              <a:t>参考　</a:t>
            </a:r>
            <a:r>
              <a:rPr lang="en-US" altLang="ja-JP" sz="2000" b="1" dirty="0">
                <a:solidFill>
                  <a:srgbClr val="3E5D78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rgbClr val="3E5D78"/>
                </a:solidFill>
                <a:latin typeface="+mj-ea"/>
              </a:rPr>
              <a:t>グラフの対称移動 </a:t>
            </a:r>
            <a:r>
              <a:rPr lang="en-US" altLang="ja-JP" sz="2000" b="1" dirty="0">
                <a:solidFill>
                  <a:srgbClr val="3E5D78"/>
                </a:solidFill>
                <a:latin typeface="+mj-ea"/>
              </a:rPr>
              <a:t>-</a:t>
            </a:r>
            <a:r>
              <a:rPr lang="ja-JP" altLang="en-US" sz="2000" b="1" dirty="0">
                <a:solidFill>
                  <a:srgbClr val="3E5D78"/>
                </a:solidFill>
                <a:latin typeface="+mj-ea"/>
              </a:rPr>
              <a:t>         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p.93)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1008000" y="900000"/>
            <a:ext cx="7632526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100" dirty="0">
                <a:latin typeface="Times New Roman" panose="02020603050405020304" pitchFamily="18" charset="0"/>
                <a:ea typeface="+mn-ea"/>
              </a:rPr>
              <a:t>次関数</a:t>
            </a:r>
            <a:r>
              <a:rPr lang="en-US" altLang="ja-JP" sz="21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1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1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100" dirty="0">
                <a:latin typeface="Times New Roman" panose="02020603050405020304" pitchFamily="18" charset="0"/>
                <a:ea typeface="+mn-ea"/>
              </a:rPr>
              <a:t>のグラフを</a:t>
            </a:r>
            <a:r>
              <a:rPr lang="en-US" altLang="ja-JP" sz="21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100" dirty="0">
                <a:latin typeface="Times New Roman" panose="02020603050405020304" pitchFamily="18" charset="0"/>
                <a:ea typeface="+mn-ea"/>
              </a:rPr>
              <a:t>軸，</a:t>
            </a:r>
            <a:r>
              <a:rPr lang="en-US" altLang="ja-JP" sz="21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100" dirty="0">
                <a:latin typeface="Times New Roman" panose="02020603050405020304" pitchFamily="18" charset="0"/>
                <a:ea typeface="+mn-ea"/>
              </a:rPr>
              <a:t>軸，原点に</a:t>
            </a:r>
            <a:r>
              <a:rPr lang="ja-JP" altLang="en-US" sz="2100" dirty="0" smtClean="0">
                <a:latin typeface="Times New Roman" panose="02020603050405020304" pitchFamily="18" charset="0"/>
                <a:ea typeface="+mn-ea"/>
              </a:rPr>
              <a:t>関して</a:t>
            </a:r>
            <a:endParaRPr lang="en-US" altLang="ja-JP" sz="2100" dirty="0" smtClean="0">
              <a:latin typeface="Times New Roman" panose="02020603050405020304" pitchFamily="18" charset="0"/>
              <a:ea typeface="+mn-ea"/>
            </a:endParaRPr>
          </a:p>
          <a:p>
            <a:pPr eaLnBrk="1" hangingPunct="1">
              <a:defRPr/>
            </a:pPr>
            <a:r>
              <a:rPr lang="ja-JP" altLang="en-US" sz="2100" dirty="0" smtClean="0">
                <a:latin typeface="Times New Roman" panose="02020603050405020304" pitchFamily="18" charset="0"/>
                <a:ea typeface="+mn-ea"/>
              </a:rPr>
              <a:t>対称</a:t>
            </a:r>
            <a:r>
              <a:rPr lang="ja-JP" altLang="en-US" sz="2100" dirty="0">
                <a:latin typeface="Times New Roman" panose="02020603050405020304" pitchFamily="18" charset="0"/>
                <a:ea typeface="+mn-ea"/>
              </a:rPr>
              <a:t>移動した放物線をグラフとする</a:t>
            </a:r>
            <a:r>
              <a:rPr lang="en-US" altLang="ja-JP" sz="2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100" dirty="0">
                <a:latin typeface="Times New Roman" panose="02020603050405020304" pitchFamily="18" charset="0"/>
                <a:ea typeface="+mn-ea"/>
              </a:rPr>
              <a:t>次関数</a:t>
            </a:r>
            <a:r>
              <a:rPr lang="ja-JP" altLang="en-US" sz="2100" dirty="0" smtClean="0">
                <a:latin typeface="Times New Roman" panose="02020603050405020304" pitchFamily="18" charset="0"/>
                <a:ea typeface="+mn-ea"/>
              </a:rPr>
              <a:t>をそれぞれ求めよ</a:t>
            </a:r>
            <a:r>
              <a:rPr lang="ja-JP" altLang="en-US" sz="2200" dirty="0">
                <a:latin typeface="Times New Roman" panose="02020603050405020304" pitchFamily="18" charset="0"/>
                <a:ea typeface="+mn-ea"/>
              </a:rPr>
              <a:t>。</a:t>
            </a:r>
            <a:endParaRPr lang="en-US" altLang="ja-JP" sz="2200" dirty="0">
              <a:latin typeface="Times New Roman" panose="02020603050405020304" pitchFamily="18" charset="0"/>
              <a:ea typeface="+mn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23850" y="900000"/>
            <a:ext cx="720080" cy="461665"/>
            <a:chOff x="257175" y="868650"/>
            <a:chExt cx="720080" cy="461665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57175" y="86865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問１</a:t>
              </a: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257175" y="87438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/>
          <p:cNvSpPr/>
          <p:nvPr/>
        </p:nvSpPr>
        <p:spPr>
          <a:xfrm>
            <a:off x="1043930" y="1650073"/>
            <a:ext cx="77765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次関数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＝－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en-US" altLang="ja-JP" sz="22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のグラフを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軸に関して対称移動した放物線をグラフとする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次関数は</a:t>
            </a:r>
            <a:endParaRPr lang="en-US" altLang="ja-JP" sz="2200" kern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HiraMinPro-W3-Identity-H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　　　　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en-US" altLang="ja-JP" sz="22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2)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SMath-BoldItalic"/>
              </a:rPr>
              <a:t>y</a:t>
            </a:r>
            <a:r>
              <a:rPr lang="ja-JP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SMath-BoldItalic"/>
              </a:rPr>
              <a:t>x</a:t>
            </a:r>
            <a:r>
              <a:rPr lang="en-US" altLang="ja-JP" sz="2200" b="1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6</a:t>
            </a: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SMath-BoldItalic"/>
              </a:rPr>
              <a:t>x</a:t>
            </a:r>
            <a:r>
              <a:rPr lang="ja-JP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43930" y="3284193"/>
            <a:ext cx="77765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次関数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＝－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en-US" altLang="ja-JP" sz="22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のグラフを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軸に関して対称移動した放物線をグラフとする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次関数は</a:t>
            </a:r>
            <a:endParaRPr lang="en-US" altLang="ja-JP" sz="2200" kern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HiraMinPro-W3-Identity-H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ja-JP" altLang="en-US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　　　　　　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en-US" altLang="ja-JP" sz="22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6(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SMath-BoldItalic"/>
              </a:rPr>
              <a:t>y</a:t>
            </a:r>
            <a:r>
              <a:rPr lang="ja-JP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＝－</a:t>
            </a: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SMath-BoldItalic"/>
              </a:rPr>
              <a:t>x</a:t>
            </a:r>
            <a:r>
              <a:rPr lang="en-US" altLang="ja-JP" sz="2200" b="1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6</a:t>
            </a: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SMath-BoldItalic"/>
              </a:rPr>
              <a:t>x</a:t>
            </a:r>
            <a:r>
              <a:rPr lang="ja-JP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endParaRPr lang="ja-JP" altLang="ja-JP" sz="22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43930" y="4918313"/>
            <a:ext cx="7848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次関数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＝－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en-US" altLang="ja-JP" sz="22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のグラフを原点に関して対称移動した放物線をグラフとする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次関数は</a:t>
            </a:r>
            <a:endParaRPr lang="en-US" altLang="ja-JP" sz="2200" kern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HiraMinPro-W3-Identity-H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ja-JP" altLang="en-US" sz="2200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iraMinPro-W3-Identity-H"/>
              </a:rPr>
              <a:t>　　　　　　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y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＝－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s"/>
              </a:rPr>
              <a:t>{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en-US" altLang="ja-JP" sz="22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6(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SMath-Italic"/>
              </a:rPr>
              <a:t>x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s"/>
              </a:rPr>
              <a:t>}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SMath-BoldItalic"/>
              </a:rPr>
              <a:t>y</a:t>
            </a:r>
            <a:r>
              <a:rPr lang="ja-JP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SMath-BoldItalic"/>
              </a:rPr>
              <a:t>x</a:t>
            </a:r>
            <a:r>
              <a:rPr lang="en-US" altLang="ja-JP" sz="2200" b="1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6</a:t>
            </a: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SMath-BoldItalic"/>
              </a:rPr>
              <a:t>x</a:t>
            </a:r>
            <a:r>
              <a:rPr lang="ja-JP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endParaRPr lang="ja-JP" altLang="ja-JP" sz="22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215999" y="835200"/>
            <a:ext cx="85324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関数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において，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が定義域内のすべての値をとるときの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の値全体を，この関数の　</a:t>
            </a:r>
            <a:r>
              <a:rPr lang="ja-JP" altLang="en-US" sz="28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値域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6444208" y="1301543"/>
            <a:ext cx="1000132" cy="48776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正方形/長方形 13" hidden="1"/>
          <p:cNvSpPr/>
          <p:nvPr/>
        </p:nvSpPr>
        <p:spPr>
          <a:xfrm>
            <a:off x="106591" y="2051056"/>
            <a:ext cx="8930817" cy="4546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関数の定義域・値域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p.74)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87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1071538" y="928670"/>
            <a:ext cx="76246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関数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の値域は，下のグラフより，　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≧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0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である。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7452320" y="928670"/>
            <a:ext cx="1000132" cy="48776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正方形/長方形 13" hidden="1"/>
          <p:cNvSpPr/>
          <p:nvPr/>
        </p:nvSpPr>
        <p:spPr>
          <a:xfrm>
            <a:off x="106591" y="2051056"/>
            <a:ext cx="8930817" cy="4546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2143116"/>
            <a:ext cx="3600000" cy="391409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2143116"/>
            <a:ext cx="3600000" cy="391409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2143116"/>
            <a:ext cx="3600000" cy="3914094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1600" y="910800"/>
            <a:ext cx="1166389" cy="461665"/>
            <a:chOff x="179512" y="2142577"/>
            <a:chExt cx="1166389" cy="461665"/>
          </a:xfrm>
        </p:grpSpPr>
        <p:sp>
          <p:nvSpPr>
            <p:cNvPr id="16" name="正方形/長方形 15"/>
            <p:cNvSpPr/>
            <p:nvPr/>
          </p:nvSpPr>
          <p:spPr>
            <a:xfrm>
              <a:off x="759061" y="2143009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09152" y="2143009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9512" y="2142577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25821" y="2142577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</a:p>
          </p:txBody>
        </p:sp>
      </p:grpSp>
      <p:sp>
        <p:nvSpPr>
          <p:cNvPr id="2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関数の定義域・値域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p.74)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44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1116014" y="908720"/>
            <a:ext cx="789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+mj-ea"/>
                <a:ea typeface="+mj-ea"/>
              </a:rPr>
              <a:t>関数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+mj-ea"/>
                <a:ea typeface="+mj-ea"/>
              </a:rPr>
              <a:t>のグラフをかいて，値域を求めよ。</a:t>
            </a:r>
            <a:endParaRPr lang="en-US" altLang="ja-JP" sz="2800" dirty="0">
              <a:latin typeface="+mj-ea"/>
              <a:ea typeface="+mj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23528" y="908720"/>
            <a:ext cx="720080" cy="461665"/>
            <a:chOff x="377803" y="1167135"/>
            <a:chExt cx="720080" cy="461665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377803" y="1167135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問３</a:t>
              </a: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377803" y="1172870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関数の定義域・値域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p.74)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54700"/>
            <a:ext cx="3019425" cy="266288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16014" y="1648510"/>
            <a:ext cx="4176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800" kern="0" dirty="0">
                <a:latin typeface="+mj-ea"/>
                <a:ea typeface="+mj-ea"/>
                <a:cs typeface="HiraMinPro-W3-Identity-H"/>
              </a:rPr>
              <a:t>関数</a:t>
            </a:r>
            <a:r>
              <a:rPr lang="en-US" altLang="ja-JP" sz="2800" i="1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800" kern="0" dirty="0"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800" i="1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800" kern="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800" kern="0" dirty="0">
                <a:latin typeface="+mj-ea"/>
                <a:ea typeface="+mj-ea"/>
                <a:cs typeface="HiraMinPro-W3-Identity-H"/>
              </a:rPr>
              <a:t>の値域は，</a:t>
            </a:r>
            <a:endParaRPr lang="en-US" altLang="ja-JP" sz="2800" kern="0" dirty="0">
              <a:latin typeface="+mj-ea"/>
              <a:ea typeface="+mj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800" kern="0" dirty="0">
                <a:latin typeface="+mj-ea"/>
                <a:ea typeface="+mj-ea"/>
                <a:cs typeface="HiraMinPro-W3-Identity-H"/>
              </a:rPr>
              <a:t>右の</a:t>
            </a:r>
            <a:r>
              <a:rPr lang="ja-JP" altLang="ja-JP" sz="2800" kern="0" dirty="0">
                <a:latin typeface="+mj-ea"/>
                <a:ea typeface="+mj-ea"/>
                <a:cs typeface="HiraMinPro-W3-Identity-H"/>
              </a:rPr>
              <a:t>グラフより</a:t>
            </a:r>
            <a:endParaRPr lang="ja-JP" altLang="ja-JP" sz="28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800" b="1" i="1" kern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　　</a:t>
            </a:r>
            <a:r>
              <a:rPr lang="en-US" altLang="ja-JP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en-US" altLang="ja-JP" sz="28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Bold"/>
              </a:rPr>
              <a:t>≦</a:t>
            </a:r>
            <a:r>
              <a:rPr lang="en-US" altLang="ja-JP" sz="28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0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000" y="3672000"/>
            <a:ext cx="1600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2000" y="3636000"/>
            <a:ext cx="16129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1142976" y="2786058"/>
            <a:ext cx="6802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次の関数のグラフをかいて，値域を求めよ。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142976" y="910800"/>
            <a:ext cx="41434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6(2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ja-JP" altLang="en-US" sz="2400" dirty="0">
                <a:latin typeface="+mj-ea"/>
                <a:ea typeface="+mj-ea"/>
              </a:rPr>
              <a:t>の</a:t>
            </a:r>
            <a:endParaRPr lang="en-US" altLang="ja-JP" sz="24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値域は，右のグラフより</a:t>
            </a:r>
            <a:endParaRPr lang="en-US" altLang="ja-JP" sz="2400" dirty="0"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である。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142976" y="3286124"/>
            <a:ext cx="7594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  </a:t>
            </a:r>
            <a:r>
              <a:rPr lang="en-US" altLang="ja-JP" sz="2000" dirty="0">
                <a:latin typeface="+mj-ea"/>
              </a:rPr>
              <a:t>    </a:t>
            </a:r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11(1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en-US" altLang="ja-JP" sz="2000" dirty="0">
              <a:latin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857232"/>
            <a:ext cx="1928826" cy="18772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857232"/>
            <a:ext cx="1928826" cy="187721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857232"/>
            <a:ext cx="1928826" cy="1877218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21235" y="910800"/>
            <a:ext cx="1166389" cy="461665"/>
            <a:chOff x="21235" y="1325994"/>
            <a:chExt cx="1166389" cy="461665"/>
          </a:xfrm>
        </p:grpSpPr>
        <p:sp>
          <p:nvSpPr>
            <p:cNvPr id="23" name="正方形/長方形 22"/>
            <p:cNvSpPr/>
            <p:nvPr/>
          </p:nvSpPr>
          <p:spPr>
            <a:xfrm>
              <a:off x="600784" y="1326426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50875" y="1326426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1235" y="132599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67544" y="132599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６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50491" y="2768139"/>
            <a:ext cx="720080" cy="461665"/>
            <a:chOff x="251520" y="2967335"/>
            <a:chExt cx="720080" cy="461665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251520" y="2967335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問４</a:t>
              </a:r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251520" y="2973070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関数の定義域・値域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p.75)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94010" y="5572140"/>
            <a:ext cx="3346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関数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Italic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2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x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1(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1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x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2)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の値域は，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上の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グラフより</a:t>
            </a:r>
            <a:endParaRPr lang="en-US" altLang="ja-JP" sz="2000" kern="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000" kern="0" dirty="0"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　</a:t>
            </a:r>
            <a:r>
              <a:rPr lang="ja-JP" altLang="ja-JP" sz="20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－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3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Bold"/>
              </a:rPr>
              <a:t>≦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BoldItalic"/>
              </a:rPr>
              <a:t>y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Bold"/>
              </a:rPr>
              <a:t>≦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3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ＭＳ 明朝" pitchFamily="17" charset="-128"/>
              <a:ea typeface="ＭＳ 明朝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86380" y="5572140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関数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＝－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3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x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11(1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x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3)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の</a:t>
            </a:r>
            <a:endParaRPr lang="en-US" altLang="ja-JP" sz="2000" kern="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値域は，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上の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グラフより</a:t>
            </a:r>
            <a:endParaRPr lang="en-US" altLang="ja-JP" sz="2000" kern="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000" kern="0" dirty="0"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　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2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Bold"/>
              </a:rPr>
              <a:t>≦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BoldItalic"/>
              </a:rPr>
              <a:t>y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Bold"/>
              </a:rPr>
              <a:t>≦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8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ＭＳ 明朝" pitchFamily="17" charset="-128"/>
              <a:ea typeface="ＭＳ 明朝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2571736" y="1714488"/>
            <a:ext cx="1275319" cy="37792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88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8" grpId="0"/>
      <p:bldP spid="9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16000" y="835200"/>
            <a:ext cx="84629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関数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において，その値域に最大の値，最小の値があるとき，これらをそれぞれこの関数の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ＭＳ ゴシック" pitchFamily="49" charset="-128"/>
              </a:rPr>
              <a:t>最大値　</a:t>
            </a:r>
            <a:r>
              <a:rPr lang="ja-JP" altLang="en-US" sz="2800" b="1" dirty="0">
                <a:latin typeface="+mn-ea"/>
                <a:ea typeface="ＭＳ ゴシック" pitchFamily="49" charset="-128"/>
              </a:rPr>
              <a:t>，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ＭＳ ゴシック" pitchFamily="49" charset="-128"/>
              </a:rPr>
              <a:t>　最小値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メモ 21"/>
          <p:cNvSpPr/>
          <p:nvPr/>
        </p:nvSpPr>
        <p:spPr>
          <a:xfrm>
            <a:off x="467544" y="1777107"/>
            <a:ext cx="1500198" cy="44308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関数の最大値・最小値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p.75)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7" name="メモ 26"/>
          <p:cNvSpPr/>
          <p:nvPr/>
        </p:nvSpPr>
        <p:spPr>
          <a:xfrm>
            <a:off x="2610684" y="1777107"/>
            <a:ext cx="1500198" cy="44308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72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52" y="3573016"/>
            <a:ext cx="2425905" cy="2881016"/>
          </a:xfrm>
          <a:prstGeom prst="rect">
            <a:avLst/>
          </a:prstGeom>
        </p:spPr>
      </p:pic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071538" y="928670"/>
            <a:ext cx="49292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marL="442913" indent="-442913"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(1) 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関数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2(1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5)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の値域は，右のグラフより，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pPr marL="442913" indent="-442913"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en-US" altLang="ja-JP" sz="2400" b="1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b="1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b="1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b="1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である。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500166" y="2143116"/>
            <a:ext cx="4598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よって　　</a:t>
            </a:r>
            <a:r>
              <a:rPr lang="en-US" altLang="ja-JP" sz="2400" i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のとき 最大値 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7</a:t>
            </a: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itchFamily="49" charset="-128"/>
              </a:rPr>
              <a:t>　　　　　</a:t>
            </a:r>
            <a:r>
              <a:rPr lang="en-US" altLang="ja-JP" sz="2400" i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+mj-ea"/>
                <a:ea typeface="ＭＳ ゴシック" pitchFamily="49" charset="-128"/>
              </a:rPr>
              <a:t>の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とき 最小値 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3</a:t>
            </a:r>
          </a:p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である。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75" y="785794"/>
            <a:ext cx="2762976" cy="265635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785794"/>
            <a:ext cx="2759578" cy="26530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785794"/>
            <a:ext cx="2749304" cy="2643206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1235" y="910800"/>
            <a:ext cx="1166389" cy="461665"/>
            <a:chOff x="-42081" y="1834268"/>
            <a:chExt cx="1166389" cy="461665"/>
          </a:xfrm>
        </p:grpSpPr>
        <p:sp>
          <p:nvSpPr>
            <p:cNvPr id="19" name="正方形/長方形 18"/>
            <p:cNvSpPr/>
            <p:nvPr/>
          </p:nvSpPr>
          <p:spPr>
            <a:xfrm>
              <a:off x="537468" y="1834700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7559" y="183470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-42081" y="183426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04228" y="183426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</a:t>
              </a:r>
            </a:p>
          </p:txBody>
        </p:sp>
      </p:grpSp>
      <p:sp>
        <p:nvSpPr>
          <p:cNvPr id="2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関数の最大値・最小値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p.75)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1643042" y="1714488"/>
            <a:ext cx="1285884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7" name="メモ 26"/>
          <p:cNvSpPr/>
          <p:nvPr/>
        </p:nvSpPr>
        <p:spPr>
          <a:xfrm>
            <a:off x="4690898" y="2143116"/>
            <a:ext cx="1285884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8" name="メモ 27"/>
          <p:cNvSpPr/>
          <p:nvPr/>
        </p:nvSpPr>
        <p:spPr>
          <a:xfrm>
            <a:off x="4687500" y="2571744"/>
            <a:ext cx="1285884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1071538" y="3481518"/>
            <a:ext cx="4884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marL="442913" indent="-442913" eaLnBrk="1" hangingPunct="1">
              <a:defRPr/>
            </a:pPr>
            <a:r>
              <a:rPr lang="en-US" altLang="ja-JP" sz="2400" dirty="0">
                <a:latin typeface="+mj-ea"/>
                <a:ea typeface="ＭＳ ゴシック" pitchFamily="49" charset="-128"/>
              </a:rPr>
              <a:t>(2) 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関数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7(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≧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の値域は，右のグラフより， </a:t>
            </a:r>
            <a:r>
              <a:rPr lang="en-US" altLang="ja-JP" sz="2400" b="1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b="1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である。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1500166" y="4312515"/>
            <a:ext cx="45005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よって　　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のとき 最大値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1</a:t>
            </a:r>
          </a:p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である。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1500166" y="5143512"/>
            <a:ext cx="45005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また，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 y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の値はいくらでも小さくすることができるから，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 最小値はない。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52" y="3573016"/>
            <a:ext cx="2425905" cy="288101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52" y="3573016"/>
            <a:ext cx="2425905" cy="2881016"/>
          </a:xfrm>
          <a:prstGeom prst="rect">
            <a:avLst/>
          </a:prstGeom>
        </p:spPr>
      </p:pic>
      <p:sp>
        <p:nvSpPr>
          <p:cNvPr id="33" name="メモ 32"/>
          <p:cNvSpPr/>
          <p:nvPr/>
        </p:nvSpPr>
        <p:spPr>
          <a:xfrm>
            <a:off x="4000496" y="3857628"/>
            <a:ext cx="857256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4" name="メモ 33"/>
          <p:cNvSpPr/>
          <p:nvPr/>
        </p:nvSpPr>
        <p:spPr>
          <a:xfrm>
            <a:off x="4643438" y="4286256"/>
            <a:ext cx="1357322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5" name="メモ 34"/>
          <p:cNvSpPr/>
          <p:nvPr/>
        </p:nvSpPr>
        <p:spPr>
          <a:xfrm>
            <a:off x="1571604" y="5929330"/>
            <a:ext cx="2286016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72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1000100" y="928670"/>
            <a:ext cx="7858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次の関数のグラフをかいて，最大値，最小値があれば，それを求めよ。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142976" y="2000240"/>
            <a:ext cx="3162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(1)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endParaRPr lang="en-US" altLang="ja-JP" sz="2000" dirty="0">
              <a:latin typeface="+mj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84400" y="908720"/>
            <a:ext cx="720080" cy="461665"/>
            <a:chOff x="323528" y="908720"/>
            <a:chExt cx="720080" cy="461665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23528" y="90872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問５</a:t>
              </a:r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32352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関数の最大値・最小値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p.75)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4572000" y="2000240"/>
            <a:ext cx="38827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(2)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 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en-US" altLang="ja-JP" sz="2000" dirty="0">
              <a:latin typeface="+mj-ea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142976" y="2428868"/>
            <a:ext cx="3162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(3)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endParaRPr lang="en-US" altLang="ja-JP" sz="2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20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00" y="1080000"/>
            <a:ext cx="2245005" cy="274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図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20000" y="3816000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関数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2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HiraMinPro-W3-Identity-H"/>
              </a:rPr>
              <a:t>(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2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4)</a:t>
            </a:r>
            <a:endParaRPr lang="en-US" altLang="ja-JP" sz="2400" kern="0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の値域は，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上の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グラフより</a:t>
            </a:r>
            <a:endParaRPr lang="en-US" altLang="ja-JP" sz="2400" kern="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4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y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8</a:t>
            </a:r>
            <a:endParaRPr lang="ja-JP" altLang="ja-JP" sz="2400" kern="100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よって</a:t>
            </a:r>
            <a:endParaRPr lang="en-US" altLang="ja-JP" sz="2400" kern="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HiraMinPro-W3-Identity-H"/>
            </a:endParaRPr>
          </a:p>
          <a:p>
            <a:pPr eaLnBrk="1" hangingPunct="1">
              <a:defRPr/>
            </a:pPr>
            <a:r>
              <a:rPr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のとき　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最大値</a:t>
            </a:r>
            <a:r>
              <a:rPr lang="en-US" altLang="ja-JP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8</a:t>
            </a:r>
          </a:p>
          <a:p>
            <a:pPr eaLnBrk="1" hangingPunct="1">
              <a:defRPr/>
            </a:pPr>
            <a:r>
              <a:rPr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のとき　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最小値</a:t>
            </a:r>
            <a:r>
              <a:rPr lang="en-US" altLang="ja-JP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4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853648" y="3816000"/>
            <a:ext cx="3857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関数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＝－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4(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1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3)</a:t>
            </a:r>
            <a:endParaRPr lang="en-US" altLang="ja-JP" sz="2400" kern="0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の値域は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，上の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グラフより</a:t>
            </a:r>
            <a:endParaRPr lang="en-US" altLang="ja-JP" sz="2400" kern="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1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y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5</a:t>
            </a:r>
            <a:endParaRPr lang="ja-JP" altLang="ja-JP" sz="2400" kern="100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よって</a:t>
            </a:r>
            <a:endParaRPr lang="en-US" altLang="ja-JP" sz="2400" kern="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HiraMinPro-W3-Identity-H"/>
            </a:endParaRPr>
          </a:p>
          <a:p>
            <a:pPr eaLnBrk="1" hangingPunct="1">
              <a:defRPr/>
            </a:pPr>
            <a:r>
              <a:rPr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のとき　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最大値</a:t>
            </a:r>
            <a:r>
              <a:rPr lang="en-US" altLang="ja-JP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5</a:t>
            </a:r>
          </a:p>
          <a:p>
            <a:pPr eaLnBrk="1" hangingPunct="1">
              <a:defRPr/>
            </a:pPr>
            <a:r>
              <a:rPr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のとき　　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最小値</a:t>
            </a:r>
            <a:r>
              <a:rPr lang="en-US" altLang="ja-JP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084445"/>
            <a:ext cx="2160240" cy="273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216000" y="576000"/>
            <a:ext cx="3162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endParaRPr lang="en-US" altLang="ja-JP" sz="2400" dirty="0">
              <a:latin typeface="+mj-ea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4355976" y="576000"/>
            <a:ext cx="4000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(2)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 </a:t>
            </a:r>
            <a:endParaRPr lang="en-US" altLang="ja-JP" sz="2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059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7" y="895166"/>
            <a:ext cx="77121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Times New Roman" pitchFamily="18" charset="0"/>
                <a:ea typeface="ＭＳ ゴシック" pitchFamily="49" charset="-128"/>
              </a:rPr>
              <a:t>家から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Arial" panose="020B0604020202020204" pitchFamily="34" charset="0"/>
              </a:rPr>
              <a:t>12</a:t>
            </a:r>
            <a:r>
              <a:rPr lang="en-US" altLang="ja-JP" sz="2800" dirty="0">
                <a:latin typeface="Times New Roman" pitchFamily="18" charset="0"/>
                <a:ea typeface="ＭＳ ゴシック" pitchFamily="49" charset="-128"/>
                <a:cs typeface="Arial" panose="020B0604020202020204" pitchFamily="34" charset="0"/>
              </a:rPr>
              <a:t>km</a:t>
            </a:r>
            <a:r>
              <a:rPr lang="ja-JP" altLang="en-US" sz="2800" dirty="0">
                <a:latin typeface="Times New Roman" pitchFamily="18" charset="0"/>
                <a:ea typeface="ＭＳ ゴシック" pitchFamily="49" charset="-128"/>
              </a:rPr>
              <a:t>離れた場所から，時速</a:t>
            </a:r>
            <a:r>
              <a:rPr lang="en-US" altLang="ja-JP" sz="2800" dirty="0" smtClean="0">
                <a:latin typeface="ＭＳ 明朝" pitchFamily="17" charset="-128"/>
                <a:ea typeface="ＭＳ 明朝" pitchFamily="17" charset="-128"/>
              </a:rPr>
              <a:t>4</a:t>
            </a:r>
            <a:r>
              <a:rPr lang="en-US" altLang="ja-JP" sz="2800" dirty="0" smtClean="0">
                <a:latin typeface="Times New Roman" pitchFamily="18" charset="0"/>
                <a:ea typeface="ＭＳ ゴシック" pitchFamily="49" charset="-128"/>
              </a:rPr>
              <a:t>km</a:t>
            </a:r>
            <a:r>
              <a:rPr lang="ja-JP" altLang="en-US" sz="2800" dirty="0" smtClean="0">
                <a:latin typeface="Times New Roman" pitchFamily="18" charset="0"/>
                <a:ea typeface="ＭＳ ゴシック" pitchFamily="49" charset="-128"/>
              </a:rPr>
              <a:t>で</a:t>
            </a:r>
            <a:r>
              <a:rPr lang="ja-JP" altLang="en-US" sz="2800" dirty="0">
                <a:latin typeface="Times New Roman" pitchFamily="18" charset="0"/>
                <a:ea typeface="ＭＳ ゴシック" pitchFamily="49" charset="-128"/>
              </a:rPr>
              <a:t>家まで歩いた。出発してから</a:t>
            </a:r>
            <a:r>
              <a:rPr lang="en-US" altLang="ja-JP" sz="2800" i="1" dirty="0">
                <a:latin typeface="Times New Roman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Times New Roman" pitchFamily="18" charset="0"/>
                <a:ea typeface="ＭＳ ゴシック" pitchFamily="49" charset="-128"/>
              </a:rPr>
              <a:t>時間経過したときの，家までの距離を</a:t>
            </a:r>
            <a:r>
              <a:rPr lang="en-US" altLang="ja-JP" sz="2800" i="1" dirty="0" err="1">
                <a:latin typeface="Times New Roman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en-US" altLang="ja-JP" sz="2800" dirty="0" err="1">
                <a:latin typeface="Times New Roman" pitchFamily="18" charset="0"/>
                <a:ea typeface="ＭＳ ゴシック" pitchFamily="49" charset="-128"/>
              </a:rPr>
              <a:t>km</a:t>
            </a:r>
            <a:r>
              <a:rPr lang="ja-JP" altLang="en-US" sz="2800" dirty="0">
                <a:latin typeface="Times New Roman" pitchFamily="18" charset="0"/>
                <a:ea typeface="ＭＳ ゴシック" pitchFamily="49" charset="-128"/>
              </a:rPr>
              <a:t>とすると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　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p.72)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1071539" y="2285992"/>
            <a:ext cx="77153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12-4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+mn-ea"/>
                <a:ea typeface="+mn-ea"/>
              </a:rPr>
              <a:t>と表される。ただし，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+mn-ea"/>
                <a:ea typeface="+mn-ea"/>
              </a:rPr>
              <a:t>である。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07" y="3645024"/>
            <a:ext cx="3833986" cy="2910471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21235" y="910304"/>
            <a:ext cx="1166389" cy="461665"/>
            <a:chOff x="21235" y="910304"/>
            <a:chExt cx="1166389" cy="461665"/>
          </a:xfrm>
        </p:grpSpPr>
        <p:sp>
          <p:nvSpPr>
            <p:cNvPr id="12" name="正方形/長方形 11"/>
            <p:cNvSpPr/>
            <p:nvPr/>
          </p:nvSpPr>
          <p:spPr>
            <a:xfrm>
              <a:off x="600784" y="910736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50875" y="910736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235" y="91030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67544" y="91030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</p:grpSp>
      <p:sp>
        <p:nvSpPr>
          <p:cNvPr id="11" name="メモ 10"/>
          <p:cNvSpPr/>
          <p:nvPr/>
        </p:nvSpPr>
        <p:spPr>
          <a:xfrm>
            <a:off x="4140165" y="2410795"/>
            <a:ext cx="1571636" cy="3772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216000" y="576000"/>
            <a:ext cx="3162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(3)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endParaRPr lang="en-US" altLang="ja-JP" sz="2400" dirty="0">
              <a:latin typeface="+mj-ea"/>
            </a:endParaRPr>
          </a:p>
        </p:txBody>
      </p:sp>
      <p:pic>
        <p:nvPicPr>
          <p:cNvPr id="7" name="図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20000" y="3645024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関数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Italic"/>
              </a:rPr>
              <a:t>＝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x</a:t>
            </a:r>
            <a:r>
              <a:rPr lang="ja-JP" altLang="ja-JP" sz="2400" kern="0" dirty="0"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 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HiraMinPro-W3-Identity-H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4)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の値域は，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上の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グラフより</a:t>
            </a:r>
            <a:endParaRPr lang="en-US" altLang="ja-JP" sz="2400" kern="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SMath-Italic"/>
              </a:rPr>
              <a:t>y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MRelation"/>
              </a:rPr>
              <a:t>≦5</a:t>
            </a:r>
            <a:endParaRPr lang="ja-JP" altLang="ja-JP" sz="2400" kern="100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よって</a:t>
            </a:r>
            <a:endParaRPr lang="en-US" altLang="ja-JP" sz="2400" kern="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HiraMinPro-W3-Identity-H"/>
            </a:endParaRPr>
          </a:p>
          <a:p>
            <a:pPr eaLnBrk="1" hangingPunct="1">
              <a:defRPr/>
            </a:pPr>
            <a:r>
              <a:rPr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のとき　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最大値</a:t>
            </a:r>
            <a:r>
              <a:rPr lang="en-US" altLang="ja-JP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5</a:t>
            </a:r>
          </a:p>
          <a:p>
            <a:pPr eaLnBrk="1" hangingPunct="1">
              <a:defRPr/>
            </a:pPr>
            <a:r>
              <a:rPr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最小値はない。</a:t>
            </a:r>
            <a:endParaRPr lang="en-US" altLang="ja-JP" sz="2400" b="1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000" y="1146359"/>
            <a:ext cx="25908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059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16000" y="835200"/>
            <a:ext cx="84246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関数　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err="1">
                <a:latin typeface="+mj-ea"/>
                <a:ea typeface="ＭＳ ゴシック" pitchFamily="49" charset="-128"/>
              </a:rPr>
              <a:t>，</a:t>
            </a:r>
            <a:r>
              <a:rPr lang="ja-JP" altLang="en-US" sz="2800" dirty="0">
                <a:latin typeface="+mj-ea"/>
                <a:ea typeface="ＭＳ ゴシック" pitchFamily="49" charset="-128"/>
              </a:rPr>
              <a:t>　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err="1">
                <a:latin typeface="+mj-ea"/>
                <a:ea typeface="ＭＳ ゴシック" pitchFamily="49" charset="-128"/>
              </a:rPr>
              <a:t>，</a:t>
            </a:r>
            <a:r>
              <a:rPr lang="ja-JP" altLang="en-US" sz="2800" dirty="0">
                <a:latin typeface="+mj-ea"/>
                <a:ea typeface="ＭＳ ゴシック" pitchFamily="49" charset="-128"/>
              </a:rPr>
              <a:t>　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latin typeface="ＭＳ 明朝" pitchFamily="17" charset="-128"/>
              <a:ea typeface="ＭＳ 明朝" pitchFamily="17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などのように，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次式で表されるとき，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 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ＭＳ ゴシック" pitchFamily="49" charset="-128"/>
              </a:rPr>
              <a:t>次関数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メモ 21"/>
          <p:cNvSpPr/>
          <p:nvPr/>
        </p:nvSpPr>
        <p:spPr>
          <a:xfrm>
            <a:off x="1547664" y="1732431"/>
            <a:ext cx="1656184" cy="48776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p.76)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060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14281" y="835200"/>
            <a:ext cx="50057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次関数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ax</a:t>
            </a:r>
            <a:r>
              <a:rPr lang="en-US" altLang="ja-JP" sz="28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のグラフは，原点を通り，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軸に関して対称である。このグラフが表す曲線を　</a:t>
            </a:r>
            <a:r>
              <a:rPr lang="ja-JP" altLang="en-US" sz="2800" b="1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放物線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一般に，放物線の対称軸を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ＭＳ ゴシック" pitchFamily="49" charset="-128"/>
              </a:rPr>
              <a:t>軸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，軸と放物線の交点を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ＭＳ ゴシック" pitchFamily="49" charset="-128"/>
              </a:rPr>
              <a:t>頂点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ax</a:t>
            </a:r>
            <a:r>
              <a:rPr lang="en-US" altLang="ja-JP" sz="28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のグラフは，軸が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軸，頂点が原点である放物線である。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メモ 5"/>
          <p:cNvSpPr/>
          <p:nvPr/>
        </p:nvSpPr>
        <p:spPr>
          <a:xfrm>
            <a:off x="824659" y="2204864"/>
            <a:ext cx="1495897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361895" y="3035802"/>
            <a:ext cx="925529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8" name="メモ 7"/>
          <p:cNvSpPr/>
          <p:nvPr/>
        </p:nvSpPr>
        <p:spPr>
          <a:xfrm>
            <a:off x="361895" y="3467802"/>
            <a:ext cx="1143008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89000"/>
            <a:ext cx="3625780" cy="468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089000"/>
            <a:ext cx="3625781" cy="468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0" y="1089000"/>
            <a:ext cx="3625781" cy="468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0" y="1089000"/>
            <a:ext cx="3625781" cy="4680000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</a:rPr>
              <a:t>            </a:t>
            </a:r>
            <a:r>
              <a:rPr lang="en-US" altLang="ja-JP" sz="1600" b="1" dirty="0">
                <a:solidFill>
                  <a:schemeClr val="tx1"/>
                </a:solidFill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</a:rPr>
              <a:t>p.76)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16000" y="576000"/>
            <a:ext cx="84966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また，この放物線は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800" dirty="0">
                <a:latin typeface="+mj-ea"/>
                <a:ea typeface="ＭＳ ゴシック" pitchFamily="49" charset="-128"/>
              </a:rPr>
              <a:t>のときは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ＭＳ ゴシック" pitchFamily="49" charset="-128"/>
              </a:rPr>
              <a:t>下に凸　</a:t>
            </a:r>
            <a:r>
              <a:rPr lang="ja-JP" altLang="en-US" sz="2800" dirty="0">
                <a:latin typeface="+mj-ea"/>
                <a:ea typeface="ＭＳ ゴシック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800" dirty="0">
                <a:latin typeface="+mj-ea"/>
                <a:ea typeface="ＭＳ ゴシック" pitchFamily="49" charset="-128"/>
              </a:rPr>
              <a:t>のときは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ＭＳ ゴシック" pitchFamily="49" charset="-128"/>
              </a:rPr>
              <a:t>上に凸　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であるという。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7146386" y="1062487"/>
            <a:ext cx="1620000" cy="41202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6" name="メモ 5"/>
          <p:cNvSpPr/>
          <p:nvPr/>
        </p:nvSpPr>
        <p:spPr>
          <a:xfrm>
            <a:off x="2771800" y="1062487"/>
            <a:ext cx="1620000" cy="41202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6" y="2301344"/>
            <a:ext cx="8280000" cy="197969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6" y="2301344"/>
            <a:ext cx="8280000" cy="197969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6" y="2301344"/>
            <a:ext cx="8280000" cy="1979698"/>
          </a:xfrm>
          <a:prstGeom prst="rect">
            <a:avLst/>
          </a:prstGeom>
        </p:spPr>
      </p:pic>
      <p:pic>
        <p:nvPicPr>
          <p:cNvPr id="12" name="図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99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1000100" y="928670"/>
            <a:ext cx="7704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+mj-ea"/>
                <a:ea typeface="+mj-ea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+mj-ea"/>
                <a:ea typeface="+mj-ea"/>
              </a:rPr>
              <a:t>次関数のグラフをかけ。</a:t>
            </a:r>
            <a:endParaRPr lang="en-US" altLang="ja-JP" sz="28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928662" y="1500174"/>
                <a:ext cx="7734186" cy="702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itchFamily="49" charset="-128"/>
                    <a:ea typeface="ＭＳ ゴシック" pitchFamily="49" charset="-128"/>
                  </a:rPr>
                  <a:t>(1)</a:t>
                </a:r>
                <a:r>
                  <a:rPr lang="ja-JP" altLang="en-US" sz="2800" dirty="0">
                    <a:latin typeface="ＭＳ ゴシック" pitchFamily="49" charset="-128"/>
                    <a:ea typeface="ＭＳ ゴシック" pitchFamily="49" charset="-128"/>
                  </a:rPr>
                  <a:t> </a:t>
                </a:r>
                <a:r>
                  <a:rPr lang="en-US" altLang="ja-JP" sz="2800" i="1" dirty="0">
                    <a:latin typeface="Times New Roman" panose="02020603050405020304" pitchFamily="18" charset="0"/>
                    <a:ea typeface="ＭＳ ゴシック" pitchFamily="49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800" dirty="0">
                    <a:latin typeface="ＭＳ 明朝" pitchFamily="17" charset="-128"/>
                    <a:ea typeface="ＭＳ 明朝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800" dirty="0">
                    <a:latin typeface="ＭＳ 明朝" pitchFamily="17" charset="-128"/>
                    <a:ea typeface="ＭＳ 明朝" pitchFamily="17" charset="-128"/>
                    <a:cs typeface="Times New Roman" panose="02020603050405020304" pitchFamily="18" charset="0"/>
                  </a:rPr>
                  <a:t>3</a:t>
                </a:r>
                <a:r>
                  <a:rPr lang="en-US" altLang="ja-JP" sz="2800" i="1" dirty="0">
                    <a:latin typeface="Times New Roman" panose="02020603050405020304" pitchFamily="18" charset="0"/>
                    <a:ea typeface="ＭＳ ゴシック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800" baseline="30000" dirty="0">
                    <a:latin typeface="ＭＳ 明朝" pitchFamily="17" charset="-128"/>
                    <a:ea typeface="ＭＳ 明朝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dirty="0">
                    <a:latin typeface="ＭＳ ゴシック" pitchFamily="49" charset="-128"/>
                    <a:ea typeface="ＭＳ ゴシック" pitchFamily="49" charset="-128"/>
                  </a:rPr>
                  <a:t>　　</a:t>
                </a:r>
                <a:r>
                  <a:rPr lang="en-US" altLang="ja-JP" sz="2800" dirty="0">
                    <a:latin typeface="ＭＳ ゴシック" pitchFamily="49" charset="-128"/>
                    <a:ea typeface="ＭＳ ゴシック" pitchFamily="49" charset="-128"/>
                  </a:rPr>
                  <a:t>(2)</a:t>
                </a:r>
                <a:r>
                  <a:rPr lang="ja-JP" altLang="en-US" sz="2800" dirty="0">
                    <a:latin typeface="ＭＳ ゴシック" pitchFamily="49" charset="-128"/>
                    <a:ea typeface="ＭＳ ゴシック" pitchFamily="49" charset="-128"/>
                  </a:rPr>
                  <a:t> </a:t>
                </a:r>
                <a:r>
                  <a:rPr lang="en-US" altLang="ja-JP" sz="2800" i="1" dirty="0">
                    <a:latin typeface="Times New Roman" panose="02020603050405020304" pitchFamily="18" charset="0"/>
                    <a:ea typeface="ＭＳ ゴシック" pitchFamily="49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800" dirty="0">
                    <a:latin typeface="ＭＳ 明朝" pitchFamily="17" charset="-128"/>
                    <a:ea typeface="ＭＳ 明朝" pitchFamily="17" charset="-128"/>
                    <a:cs typeface="Times New Roman" panose="02020603050405020304" pitchFamily="18" charset="0"/>
                  </a:rPr>
                  <a:t>＝－</a:t>
                </a:r>
                <a:r>
                  <a:rPr lang="en-US" altLang="ja-JP" sz="2800" dirty="0">
                    <a:latin typeface="ＭＳ 明朝" pitchFamily="17" charset="-128"/>
                    <a:ea typeface="ＭＳ 明朝" pitchFamily="17" charset="-128"/>
                    <a:cs typeface="Times New Roman" panose="02020603050405020304" pitchFamily="18" charset="0"/>
                  </a:rPr>
                  <a:t>3</a:t>
                </a:r>
                <a:r>
                  <a:rPr lang="en-US" altLang="ja-JP" sz="2800" i="1" dirty="0">
                    <a:latin typeface="Times New Roman" panose="02020603050405020304" pitchFamily="18" charset="0"/>
                    <a:ea typeface="ＭＳ ゴシック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800" baseline="30000" dirty="0">
                    <a:latin typeface="ＭＳ 明朝" pitchFamily="17" charset="-128"/>
                    <a:ea typeface="ＭＳ 明朝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dirty="0">
                    <a:latin typeface="ＭＳ ゴシック" pitchFamily="49" charset="-128"/>
                    <a:ea typeface="ＭＳ ゴシック" pitchFamily="49" charset="-128"/>
                  </a:rPr>
                  <a:t>　　</a:t>
                </a:r>
                <a:r>
                  <a:rPr lang="en-US" altLang="ja-JP" sz="2800" dirty="0">
                    <a:latin typeface="ＭＳ ゴシック" pitchFamily="49" charset="-128"/>
                    <a:ea typeface="ＭＳ ゴシック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ゴシック" pitchFamily="49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800" dirty="0">
                    <a:latin typeface="ＭＳ ゴシック" pitchFamily="49" charset="-128"/>
                    <a:ea typeface="ＭＳ ゴシック" pitchFamily="49" charset="-128"/>
                  </a:rPr>
                  <a:t>　</a:t>
                </a:r>
                <a:endParaRPr lang="en-US" altLang="ja-JP" sz="2800" dirty="0"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8662" y="1500174"/>
                <a:ext cx="7734186" cy="702885"/>
              </a:xfrm>
              <a:prstGeom prst="rect">
                <a:avLst/>
              </a:prstGeom>
              <a:blipFill>
                <a:blip r:embed="rId3"/>
                <a:stretch>
                  <a:fillRect l="-1576" b="-104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323528" y="908720"/>
            <a:ext cx="720080" cy="461665"/>
            <a:chOff x="217364" y="884368"/>
            <a:chExt cx="720080" cy="461665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17364" y="88436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問６</a:t>
              </a:r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217364" y="890103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p.76)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8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216000" y="576000"/>
            <a:ext cx="7734186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(1)</a:t>
            </a:r>
            <a:r>
              <a:rPr lang="en-US" altLang="ja-JP" sz="2800" i="1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800" dirty="0">
                <a:latin typeface="+mj-ea"/>
                <a:ea typeface="+mj-ea"/>
              </a:rPr>
              <a:t>　　　　　　　　　　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(2)</a:t>
            </a:r>
            <a:r>
              <a:rPr lang="en-US" altLang="ja-JP" sz="2800" i="1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5218"/>
            <a:ext cx="3246120" cy="31596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68" y="1555218"/>
            <a:ext cx="3246120" cy="30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16000" y="576000"/>
                <a:ext cx="4536056" cy="7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itchFamily="49" charset="-128"/>
                    <a:ea typeface="ＭＳ ゴシック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ゴシック" pitchFamily="49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800" dirty="0">
                    <a:latin typeface="+mj-ea"/>
                    <a:ea typeface="+mj-ea"/>
                  </a:rPr>
                  <a:t>　</a:t>
                </a:r>
                <a:endParaRPr lang="en-US" altLang="ja-JP" sz="28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000" y="576000"/>
                <a:ext cx="4536056" cy="756000"/>
              </a:xfrm>
              <a:prstGeom prst="rect">
                <a:avLst/>
              </a:prstGeom>
              <a:blipFill>
                <a:blip r:embed="rId3"/>
                <a:stretch>
                  <a:fillRect l="-26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1512001"/>
            <a:ext cx="4114800" cy="3214688"/>
          </a:xfrm>
          <a:prstGeom prst="rect">
            <a:avLst/>
          </a:prstGeom>
        </p:spPr>
      </p:pic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57173" y="835200"/>
            <a:ext cx="8640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図形を，一定の方向に，一定の距離だけ動かす移動を　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平行移動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899592" y="1342572"/>
            <a:ext cx="1857388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p.77)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44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3714752"/>
            <a:ext cx="1574946" cy="28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3709947"/>
            <a:ext cx="1574946" cy="2880000"/>
          </a:xfrm>
          <a:prstGeom prst="rect">
            <a:avLst/>
          </a:prstGeom>
        </p:spPr>
      </p:pic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80000" y="828000"/>
            <a:ext cx="774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つの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次関数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　と　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 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を比べることによって，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のグラフをかいてみよう。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000" dirty="0"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つの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関数について，次のような表をつくる。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071538" y="3714752"/>
            <a:ext cx="60007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上の表から，同じ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の値に対応する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の値は，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+4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の方が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より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だけ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大きいことがわかる。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071538" y="4439524"/>
            <a:ext cx="46434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したがって，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のグラフは，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のグラフを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indent="533400" eaLnBrk="1" hangingPunct="1">
              <a:defRPr/>
            </a:pPr>
            <a:r>
              <a:rPr lang="ja-JP" altLang="en-US" sz="2000" i="1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軸方向に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 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だけ平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行移動した放物線である。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071538" y="5779848"/>
            <a:ext cx="58579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この放物線の 軸は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軸 ， 頂点は点（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</a:rPr>
              <a:t>0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</a:rPr>
              <a:t>4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</a:rPr>
              <a:t>） 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である。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193250"/>
            <a:ext cx="5742148" cy="144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193250"/>
            <a:ext cx="5742148" cy="144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143116"/>
            <a:ext cx="5742148" cy="144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3714752"/>
            <a:ext cx="1574946" cy="288000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1235" y="828000"/>
            <a:ext cx="1166389" cy="461665"/>
            <a:chOff x="107504" y="1312302"/>
            <a:chExt cx="1166389" cy="461665"/>
          </a:xfrm>
        </p:grpSpPr>
        <p:sp>
          <p:nvSpPr>
            <p:cNvPr id="23" name="正方形/長方形 22"/>
            <p:cNvSpPr/>
            <p:nvPr/>
          </p:nvSpPr>
          <p:spPr>
            <a:xfrm>
              <a:off x="687053" y="1312734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37144" y="1312734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07504" y="131230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53813" y="131230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</a:p>
          </p:txBody>
        </p:sp>
      </p:grpSp>
      <p:sp>
        <p:nvSpPr>
          <p:cNvPr id="27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p.77)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1619672" y="5074481"/>
            <a:ext cx="1571636" cy="29873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2786050" y="5786454"/>
            <a:ext cx="1000132" cy="301423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2" name="メモ 21"/>
          <p:cNvSpPr/>
          <p:nvPr/>
        </p:nvSpPr>
        <p:spPr>
          <a:xfrm>
            <a:off x="4071934" y="5786454"/>
            <a:ext cx="2071702" cy="301423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4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0052 -0.15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16000" y="835200"/>
            <a:ext cx="8395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一般に，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ax</a:t>
            </a:r>
            <a:r>
              <a:rPr lang="en-US" altLang="ja-JP" sz="28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q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のグラフは，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 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ax</a:t>
            </a:r>
            <a:r>
              <a:rPr lang="en-US" altLang="ja-JP" sz="28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のグラフを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軸方向に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q</a:t>
            </a:r>
            <a:r>
              <a:rPr lang="ja-JP" altLang="en-US" sz="2800" dirty="0" err="1">
                <a:latin typeface="ＭＳ ゴシック" pitchFamily="49" charset="-128"/>
                <a:ea typeface="ＭＳ ゴシック" pitchFamily="49" charset="-128"/>
              </a:rPr>
              <a:t>だけ平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行移動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した放物線である。その　</a:t>
            </a:r>
            <a:r>
              <a:rPr lang="ja-JP" altLang="en-US" sz="28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軸は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ＭＳ ゴシック" pitchFamily="49" charset="-128"/>
              </a:rPr>
              <a:t>軸　</a:t>
            </a:r>
            <a:r>
              <a:rPr lang="ja-JP" altLang="en-US" sz="2800" dirty="0">
                <a:latin typeface="+mj-ea"/>
                <a:ea typeface="ＭＳ ゴシック" pitchFamily="49" charset="-128"/>
              </a:rPr>
              <a:t>，</a:t>
            </a:r>
            <a:endParaRPr lang="en-US" altLang="ja-JP" sz="2800" dirty="0">
              <a:latin typeface="+mj-ea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頂点は点（</a:t>
            </a:r>
            <a:r>
              <a:rPr lang="en-US" altLang="ja-JP" sz="28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0</a:t>
            </a:r>
            <a:r>
              <a:rPr lang="ja-JP" altLang="en-US" sz="2800" dirty="0" err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，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q</a:t>
            </a:r>
            <a:r>
              <a:rPr lang="ja-JP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）</a:t>
            </a:r>
            <a:r>
              <a:rPr lang="en-US" altLang="ja-JP" sz="28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である。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4413600" y="1743141"/>
            <a:ext cx="1519263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539552" y="2175141"/>
            <a:ext cx="2921548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p.77)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54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74736" y="895166"/>
            <a:ext cx="7712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半径</a:t>
            </a:r>
            <a:r>
              <a:rPr lang="en-US" altLang="ja-JP" sz="2800" i="1" dirty="0" err="1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itchFamily="18" charset="0"/>
              </a:rPr>
              <a:t>cm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の円があり，その面積を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cm</a:t>
            </a:r>
            <a:r>
              <a:rPr lang="en-US" altLang="ja-JP" sz="2800" baseline="30000" dirty="0"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とすると</a:t>
            </a:r>
          </a:p>
        </p:txBody>
      </p:sp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1074737" y="1417471"/>
            <a:ext cx="55134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と表される。ただし，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</a:rPr>
              <a:t>＞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0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である。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2873746"/>
            <a:ext cx="3067050" cy="3048000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21235" y="908937"/>
            <a:ext cx="1166389" cy="461665"/>
            <a:chOff x="21235" y="908937"/>
            <a:chExt cx="1166389" cy="461665"/>
          </a:xfrm>
        </p:grpSpPr>
        <p:sp>
          <p:nvSpPr>
            <p:cNvPr id="12" name="正方形/長方形 11"/>
            <p:cNvSpPr/>
            <p:nvPr/>
          </p:nvSpPr>
          <p:spPr>
            <a:xfrm>
              <a:off x="600784" y="912969"/>
              <a:ext cx="453600" cy="4536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50875" y="909369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235" y="908937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67544" y="908937"/>
              <a:ext cx="7200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</a:p>
          </p:txBody>
        </p:sp>
      </p:grpSp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　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p.72)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1" name="メモ 10"/>
          <p:cNvSpPr/>
          <p:nvPr/>
        </p:nvSpPr>
        <p:spPr>
          <a:xfrm>
            <a:off x="3131840" y="1528212"/>
            <a:ext cx="1571636" cy="3772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4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80000" y="864000"/>
            <a:ext cx="51121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次関数のグラフをかけ。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23528" y="917239"/>
            <a:ext cx="720080" cy="461665"/>
            <a:chOff x="229322" y="2103239"/>
            <a:chExt cx="720080" cy="46166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229322" y="2103239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問７</a:t>
              </a: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229322" y="2108974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p.77)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1080000" y="1456109"/>
            <a:ext cx="7646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(1)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 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(2)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dirty="0">
                <a:latin typeface="+mj-ea"/>
                <a:ea typeface="+mj-ea"/>
              </a:rPr>
              <a:t>           </a:t>
            </a:r>
            <a:r>
              <a:rPr lang="ja-JP" altLang="en-US" sz="2800" dirty="0">
                <a:latin typeface="+mj-ea"/>
                <a:ea typeface="+mj-ea"/>
              </a:rPr>
              <a:t>　　　　　　　　　　　　</a:t>
            </a:r>
            <a:endParaRPr lang="en-US" altLang="ja-JP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001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828000" y="900000"/>
            <a:ext cx="6968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dirty="0">
                <a:latin typeface="+mj-ea"/>
                <a:ea typeface="+mj-ea"/>
              </a:rPr>
              <a:t>           </a:t>
            </a:r>
            <a:r>
              <a:rPr lang="ja-JP" altLang="en-US" sz="2400" dirty="0">
                <a:latin typeface="+mj-ea"/>
                <a:ea typeface="+mj-ea"/>
              </a:rPr>
              <a:t>　　　　　　　　　　　　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68000" y="1476000"/>
            <a:ext cx="600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軸は直線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頂点は点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Roman"/>
              </a:rPr>
              <a:t>4)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2160000"/>
            <a:ext cx="2434590" cy="25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4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828000" y="900000"/>
            <a:ext cx="6968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(2)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68000" y="1476000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軸は直線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頂点は点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（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）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47" y="2159997"/>
            <a:ext cx="2667000" cy="2747010"/>
          </a:xfrm>
          <a:prstGeom prst="rect">
            <a:avLst/>
          </a:prstGeom>
        </p:spPr>
      </p:pic>
      <p:pic>
        <p:nvPicPr>
          <p:cNvPr id="13" name="図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4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131609" y="908720"/>
            <a:ext cx="72980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err="1">
                <a:latin typeface="+mj-ea"/>
                <a:ea typeface="ＭＳ ゴシック" pitchFamily="49" charset="-128"/>
              </a:rPr>
              <a:t>つの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+mj-ea"/>
                <a:ea typeface="ＭＳ ゴシック" pitchFamily="49" charset="-128"/>
              </a:rPr>
              <a:t>次関数</a:t>
            </a:r>
            <a:endParaRPr lang="en-US" altLang="ja-JP" sz="2000" dirty="0">
              <a:latin typeface="+mj-ea"/>
              <a:ea typeface="ＭＳ ゴシック" pitchFamily="49" charset="-128"/>
            </a:endParaRPr>
          </a:p>
          <a:p>
            <a:pPr algn="ctr" eaLnBrk="1" hangingPunct="1">
              <a:defRPr/>
            </a:pPr>
            <a:r>
              <a:rPr lang="ja-JP" altLang="en-US" sz="2000" dirty="0">
                <a:latin typeface="+mj-ea"/>
                <a:ea typeface="ＭＳ ゴシック" pitchFamily="49" charset="-128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　と　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 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を比べることによって，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のグラフをかいてみよう。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これらの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つの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関数について，次のような表をつくる。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131609" y="3643314"/>
            <a:ext cx="43846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上の表から，同じ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の値をとる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の値が右に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だけずれていることがわかる。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131609" y="4324657"/>
            <a:ext cx="431324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したがって，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のグラフは，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のグラフを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indent="361950"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軸方向に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</a:t>
            </a:r>
            <a:endParaRPr lang="en-US" altLang="ja-JP" sz="2000" dirty="0">
              <a:latin typeface="ＭＳ 明朝" pitchFamily="17" charset="-128"/>
              <a:ea typeface="ＭＳ 明朝" pitchFamily="17" charset="-128"/>
            </a:endParaRPr>
          </a:p>
          <a:p>
            <a:pPr eaLnBrk="1" hangingPunct="1">
              <a:defRPr/>
            </a:pP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だけ平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行移動した放物線である。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131609" y="5929330"/>
            <a:ext cx="4313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この放物線の 軸は直線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 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 頂点は点 （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</a:rPr>
              <a:t>3</a:t>
            </a:r>
            <a:r>
              <a:rPr lang="ja-JP" altLang="en-US" sz="2000" dirty="0" err="1">
                <a:latin typeface="ＭＳ 明朝" pitchFamily="17" charset="-128"/>
                <a:ea typeface="ＭＳ 明朝" pitchFamily="17" charset="-128"/>
              </a:rPr>
              <a:t>，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</a:rPr>
              <a:t>0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） である。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14554"/>
            <a:ext cx="4882296" cy="133934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14554"/>
            <a:ext cx="4882294" cy="13393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14554"/>
            <a:ext cx="4882294" cy="13393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00" y="3608945"/>
            <a:ext cx="3278857" cy="295427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00" y="3608945"/>
            <a:ext cx="3278857" cy="295427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00" y="3618000"/>
            <a:ext cx="3278857" cy="295427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1600" y="910800"/>
            <a:ext cx="1166389" cy="461665"/>
            <a:chOff x="66217" y="862074"/>
            <a:chExt cx="1166389" cy="461665"/>
          </a:xfrm>
        </p:grpSpPr>
        <p:sp>
          <p:nvSpPr>
            <p:cNvPr id="19" name="正方形/長方形 18"/>
            <p:cNvSpPr/>
            <p:nvPr/>
          </p:nvSpPr>
          <p:spPr>
            <a:xfrm>
              <a:off x="645766" y="862506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95857" y="862506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6217" y="86207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12526" y="86207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９</a:t>
              </a:r>
            </a:p>
          </p:txBody>
        </p:sp>
      </p:grpSp>
      <p:sp>
        <p:nvSpPr>
          <p:cNvPr id="2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－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)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p.78)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1500166" y="5286388"/>
            <a:ext cx="1500198" cy="28575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2795990" y="5970951"/>
            <a:ext cx="1714512" cy="28575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5" name="メモ 24"/>
          <p:cNvSpPr/>
          <p:nvPr/>
        </p:nvSpPr>
        <p:spPr>
          <a:xfrm>
            <a:off x="1214414" y="6286520"/>
            <a:ext cx="2349474" cy="27669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10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11632 0.000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323850" y="923236"/>
            <a:ext cx="849662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一般に，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p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のグラフは，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 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ax</a:t>
            </a:r>
            <a:r>
              <a:rPr lang="en-US" altLang="ja-JP" sz="28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のグラフを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軸方向に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800" dirty="0" err="1">
                <a:latin typeface="ＭＳ ゴシック" pitchFamily="49" charset="-128"/>
                <a:ea typeface="ＭＳ ゴシック" pitchFamily="49" charset="-128"/>
              </a:rPr>
              <a:t>だけ平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行移動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した放物線である。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その　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軸は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ＭＳ ゴシック" pitchFamily="49" charset="-128"/>
              </a:rPr>
              <a:t>直線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800" b="1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 　</a:t>
            </a:r>
            <a:r>
              <a:rPr lang="ja-JP" altLang="en-US" sz="2800" dirty="0">
                <a:latin typeface="+mj-ea"/>
                <a:ea typeface="ＭＳ ゴシック" pitchFamily="49" charset="-128"/>
              </a:rPr>
              <a:t>，　</a:t>
            </a:r>
            <a:r>
              <a:rPr lang="ja-JP" altLang="en-US" sz="2800" b="1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頂点は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ＭＳ ゴシック" pitchFamily="49" charset="-128"/>
              </a:rPr>
              <a:t>点（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8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0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である。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1270376" y="2305262"/>
            <a:ext cx="2500330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－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)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p.78)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" name="メモ 5"/>
          <p:cNvSpPr/>
          <p:nvPr/>
        </p:nvSpPr>
        <p:spPr>
          <a:xfrm>
            <a:off x="4572161" y="2305262"/>
            <a:ext cx="3096914" cy="4286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02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00100" y="928670"/>
            <a:ext cx="7704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次関数のグラフの軸と頂点を求めよ。また，そのグラフをかけ。</a:t>
            </a:r>
            <a:endParaRPr lang="en-US" altLang="ja-JP" sz="2400" dirty="0">
              <a:latin typeface="+mj-ea"/>
              <a:ea typeface="+mj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84400" y="915994"/>
            <a:ext cx="720080" cy="461665"/>
            <a:chOff x="251520" y="2495038"/>
            <a:chExt cx="720080" cy="461665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51520" y="249503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問８</a:t>
              </a:r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251520" y="2500773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－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)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p.78)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000100" y="1785926"/>
                <a:ext cx="7820371" cy="613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ＭＳ ゴシック" pitchFamily="49" charset="-128"/>
                    <a:ea typeface="ＭＳ ゴシック" pitchFamily="49" charset="-128"/>
                  </a:rPr>
                  <a:t>(1) 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4)</a:t>
                </a:r>
                <a:r>
                  <a:rPr lang="en-US" altLang="ja-JP" sz="2400" baseline="300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>
                    <a:latin typeface="ＭＳ ゴシック" pitchFamily="49" charset="-128"/>
                    <a:ea typeface="ＭＳ ゴシック" pitchFamily="49" charset="-128"/>
                  </a:rPr>
                  <a:t>　　　　　</a:t>
                </a:r>
                <a:r>
                  <a:rPr lang="en-US" altLang="ja-JP" sz="2400" dirty="0">
                    <a:latin typeface="ＭＳ ゴシック" pitchFamily="49" charset="-128"/>
                    <a:ea typeface="ＭＳ ゴシック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ゴシック" pitchFamily="49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0100" y="1785926"/>
                <a:ext cx="7820371" cy="613886"/>
              </a:xfrm>
              <a:prstGeom prst="rect">
                <a:avLst/>
              </a:prstGeom>
              <a:blipFill>
                <a:blip r:embed="rId3"/>
                <a:stretch>
                  <a:fillRect l="-1169" b="-8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576000" y="576000"/>
            <a:ext cx="5799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+mj-ea"/>
                <a:ea typeface="+mj-ea"/>
              </a:rPr>
              <a:t>  </a:t>
            </a:r>
            <a:r>
              <a:rPr lang="ja-JP" altLang="en-US" sz="2400" dirty="0">
                <a:latin typeface="+mj-ea"/>
                <a:ea typeface="+mj-ea"/>
              </a:rPr>
              <a:t>　　　</a:t>
            </a:r>
            <a:r>
              <a:rPr lang="en-US" altLang="ja-JP" sz="2400" dirty="0">
                <a:latin typeface="+mj-ea"/>
                <a:ea typeface="+mj-ea"/>
              </a:rPr>
              <a:t>        </a:t>
            </a:r>
            <a:r>
              <a:rPr lang="ja-JP" altLang="en-US" sz="2400" dirty="0">
                <a:latin typeface="+mj-ea"/>
                <a:ea typeface="+mj-ea"/>
              </a:rPr>
              <a:t>　　　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80000" y="1260000"/>
            <a:ext cx="4270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軸は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KakuStd-W5-Identity-H"/>
              </a:rPr>
              <a:t>直線</a:t>
            </a: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4</a:t>
            </a:r>
            <a:r>
              <a:rPr lang="ja-JP" altLang="ja-JP" sz="2400" kern="0" dirty="0" err="1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頂点は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KakuStd-W5-Identity-H"/>
              </a:rPr>
              <a:t>点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(4</a:t>
            </a:r>
            <a:r>
              <a:rPr lang="ja-JP" altLang="ja-JP" sz="2400" b="1" kern="0" dirty="0" err="1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，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0)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98" y="2132856"/>
            <a:ext cx="288036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32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76000" y="576000"/>
                <a:ext cx="5799901" cy="637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000" y="576000"/>
                <a:ext cx="5799901" cy="637290"/>
              </a:xfrm>
              <a:prstGeom prst="rect">
                <a:avLst/>
              </a:prstGeom>
              <a:blipFill>
                <a:blip r:embed="rId3"/>
                <a:stretch>
                  <a:fillRect l="-1576" b="-9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1080000" y="1260000"/>
            <a:ext cx="498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軸は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KakuStd-W5-Identity-H"/>
              </a:rPr>
              <a:t>直線</a:t>
            </a: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＝－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頂点は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KakuStd-W5-Identity-H"/>
              </a:rPr>
              <a:t>点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(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</a:t>
            </a:r>
            <a:r>
              <a:rPr lang="ja-JP" altLang="ja-JP" sz="2400" b="1" kern="0" dirty="0" err="1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，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0)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2016000"/>
            <a:ext cx="3223260" cy="3208020"/>
          </a:xfrm>
          <a:prstGeom prst="rect">
            <a:avLst/>
          </a:prstGeom>
        </p:spPr>
      </p:pic>
      <p:pic>
        <p:nvPicPr>
          <p:cNvPr id="13" name="図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32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90" y="941578"/>
            <a:ext cx="3141827" cy="3922011"/>
          </a:xfrm>
          <a:prstGeom prst="rect">
            <a:avLst/>
          </a:prstGeom>
        </p:spPr>
      </p:pic>
      <p:pic>
        <p:nvPicPr>
          <p:cNvPr id="4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31" y="941352"/>
            <a:ext cx="3141827" cy="3922011"/>
          </a:xfrm>
          <a:prstGeom prst="rect">
            <a:avLst/>
          </a:prstGeom>
        </p:spPr>
      </p:pic>
      <p:pic>
        <p:nvPicPr>
          <p:cNvPr id="3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00" y="941578"/>
            <a:ext cx="3141827" cy="39220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72" y="934420"/>
            <a:ext cx="3141827" cy="39220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58" y="928670"/>
            <a:ext cx="3141827" cy="3922011"/>
          </a:xfrm>
          <a:prstGeom prst="rect">
            <a:avLst/>
          </a:prstGeom>
        </p:spPr>
      </p:pic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71538" y="928670"/>
            <a:ext cx="60927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次関数</a:t>
            </a:r>
            <a:endParaRPr lang="en-US" altLang="ja-JP" sz="2000" dirty="0">
              <a:latin typeface="Times New Roman" panose="02020603050405020304" pitchFamily="18" charset="0"/>
              <a:ea typeface="ＭＳ ゴシック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endParaRPr lang="en-US" altLang="ja-JP" sz="2000" dirty="0">
              <a:latin typeface="ＭＳ 明朝" pitchFamily="17" charset="-128"/>
              <a:ea typeface="ＭＳ 明朝" pitchFamily="17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のグラフを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軸方向に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だけ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平行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移動すると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　　　 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endParaRPr lang="en-US" altLang="ja-JP" sz="2000" dirty="0">
              <a:latin typeface="ＭＳ 明朝" pitchFamily="17" charset="-128"/>
              <a:ea typeface="ＭＳ 明朝" pitchFamily="17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のグラフになる。さらに，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軸方向に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だけ平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行移動すると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4</a:t>
            </a:r>
            <a:endParaRPr lang="en-US" altLang="ja-JP" sz="2000" dirty="0">
              <a:latin typeface="ＭＳ 明朝" pitchFamily="17" charset="-128"/>
              <a:ea typeface="ＭＳ 明朝" pitchFamily="17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のグラフになる。したがって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のグラフは，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のグラフを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軸方向に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 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軸方向に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</a:rPr>
              <a:t>4</a:t>
            </a:r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だけ平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行移動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した放物線である。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その 軸は直線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3 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 頂点は点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</a:rPr>
              <a:t>(3</a:t>
            </a:r>
            <a:r>
              <a:rPr lang="ja-JP" altLang="en-US" sz="20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r>
              <a:rPr lang="en-US" altLang="ja-JP" sz="2000" dirty="0">
                <a:latin typeface="ＭＳ 明朝" pitchFamily="17" charset="-128"/>
                <a:ea typeface="ＭＳ 明朝" pitchFamily="17" charset="-128"/>
              </a:rPr>
              <a:t>4) 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である。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0" y="918378"/>
            <a:ext cx="1166389" cy="461665"/>
            <a:chOff x="107504" y="880254"/>
            <a:chExt cx="1166389" cy="461665"/>
          </a:xfrm>
        </p:grpSpPr>
        <p:sp>
          <p:nvSpPr>
            <p:cNvPr id="19" name="正方形/長方形 18"/>
            <p:cNvSpPr/>
            <p:nvPr/>
          </p:nvSpPr>
          <p:spPr>
            <a:xfrm>
              <a:off x="687053" y="880686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37144" y="880686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07504" y="88025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3813" y="88025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－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)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p.79)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1777522" y="2214837"/>
            <a:ext cx="1571636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4" name="メモ 23"/>
          <p:cNvSpPr/>
          <p:nvPr/>
        </p:nvSpPr>
        <p:spPr>
          <a:xfrm>
            <a:off x="1777522" y="3131986"/>
            <a:ext cx="1857388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5" name="メモ 24"/>
          <p:cNvSpPr/>
          <p:nvPr/>
        </p:nvSpPr>
        <p:spPr>
          <a:xfrm>
            <a:off x="1836000" y="4320000"/>
            <a:ext cx="1357322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1764562" y="5256000"/>
            <a:ext cx="1584000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7" name="メモ 26"/>
          <p:cNvSpPr/>
          <p:nvPr/>
        </p:nvSpPr>
        <p:spPr>
          <a:xfrm>
            <a:off x="1836000" y="4644000"/>
            <a:ext cx="1357322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8" name="メモ 27"/>
          <p:cNvSpPr/>
          <p:nvPr/>
        </p:nvSpPr>
        <p:spPr>
          <a:xfrm>
            <a:off x="3780000" y="5256000"/>
            <a:ext cx="1872000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72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12483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83 -0.00046 L 0.12483 -0.222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285860"/>
            <a:ext cx="8676456" cy="295762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638571" y="1789916"/>
            <a:ext cx="3096344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48" y="1736754"/>
            <a:ext cx="3143819" cy="23762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48" y="1734854"/>
            <a:ext cx="3143469" cy="2376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98" y="1734854"/>
            <a:ext cx="3143469" cy="2376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48" y="1732690"/>
            <a:ext cx="3143469" cy="2376000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－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)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p.79)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14282" y="785794"/>
            <a:ext cx="5857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　一般に，次のことが成り立つ。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000100" y="4643446"/>
            <a:ext cx="7848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次の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次関数のグラフの軸と頂点を求めよ。また，そのグラフをかけ。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284400" y="4680000"/>
            <a:ext cx="720080" cy="461665"/>
            <a:chOff x="251520" y="1084000"/>
            <a:chExt cx="720080" cy="461665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51520" y="108400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問９</a:t>
              </a: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251520" y="108973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000100" y="5500702"/>
            <a:ext cx="3143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+mj-ea"/>
                <a:ea typeface="+mj-ea"/>
              </a:rPr>
              <a:t>             </a:t>
            </a:r>
            <a:r>
              <a:rPr lang="ja-JP" altLang="en-US" sz="2400" dirty="0">
                <a:latin typeface="+mj-ea"/>
                <a:ea typeface="+mj-ea"/>
              </a:rPr>
              <a:t>　　　　　</a:t>
            </a:r>
            <a:endParaRPr lang="en-US" altLang="ja-JP" sz="24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4357686" y="5424591"/>
                <a:ext cx="3429024" cy="613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ＭＳ ゴシック" pitchFamily="49" charset="-128"/>
                    <a:ea typeface="ＭＳ ゴシック" pitchFamily="49" charset="-128"/>
                  </a:rPr>
                  <a:t>(2)</a:t>
                </a:r>
                <a:r>
                  <a:rPr lang="ja-JP" altLang="en-US" sz="2400" dirty="0">
                    <a:latin typeface="ＭＳ ゴシック" pitchFamily="49" charset="-128"/>
                    <a:ea typeface="ＭＳ ゴシック" pitchFamily="49" charset="-128"/>
                  </a:rPr>
                  <a:t> </a:t>
                </a:r>
                <a:r>
                  <a:rPr lang="en-US" altLang="ja-JP" sz="2400" i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(</a:t>
                </a:r>
                <a:r>
                  <a:rPr lang="en-US" altLang="ja-JP" sz="2400" i="1" dirty="0">
                    <a:latin typeface="+mj-lt"/>
                    <a:ea typeface="+mj-ea"/>
                  </a:rPr>
                  <a:t>x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3)</a:t>
                </a:r>
                <a:r>
                  <a:rPr lang="en-US" altLang="ja-JP" sz="2400" baseline="300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en-US" altLang="ja-JP" sz="2400" dirty="0">
                    <a:latin typeface="+mj-ea"/>
                    <a:ea typeface="+mj-ea"/>
                  </a:rPr>
                  <a:t> </a:t>
                </a:r>
              </a:p>
            </p:txBody>
          </p:sp>
        </mc:Choice>
        <mc:Fallback xmlns="">
          <p:sp>
            <p:nvSpPr>
              <p:cNvPr id="2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7686" y="5424591"/>
                <a:ext cx="3429024" cy="613886"/>
              </a:xfrm>
              <a:prstGeom prst="rect">
                <a:avLst/>
              </a:prstGeom>
              <a:blipFill>
                <a:blip r:embed="rId8"/>
                <a:stretch>
                  <a:fillRect l="-2847" b="-8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5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12708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8 0.00093 L 0.12951 -0.07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214282" y="836712"/>
            <a:ext cx="83582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このように，</a:t>
            </a:r>
            <a:r>
              <a:rPr lang="en-US" altLang="ja-JP" sz="2800" dirty="0">
                <a:latin typeface="ＭＳ 明朝" pitchFamily="17" charset="-128"/>
                <a:ea typeface="ＭＳ ゴシック" pitchFamily="49" charset="-128"/>
              </a:rPr>
              <a:t>2</a:t>
            </a:r>
            <a:r>
              <a:rPr lang="ja-JP" altLang="en-US" sz="2800" dirty="0" err="1">
                <a:latin typeface="ＭＳ ゴシック" pitchFamily="49" charset="-128"/>
                <a:ea typeface="ＭＳ ゴシック" pitchFamily="49" charset="-128"/>
              </a:rPr>
              <a:t>つの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変数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があって，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の値を定めるとそれに応じて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の値がただ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</a:rPr>
              <a:t>1</a:t>
            </a:r>
            <a:r>
              <a:rPr lang="ja-JP" altLang="en-US" sz="2800" dirty="0" err="1">
                <a:latin typeface="ＭＳ ゴシック" pitchFamily="49" charset="-128"/>
                <a:ea typeface="ＭＳ ゴシック" pitchFamily="49" charset="-128"/>
              </a:rPr>
              <a:t>つだけ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定まるとき，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の関数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であるという。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214282" y="2232839"/>
            <a:ext cx="8358246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の関数であることを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g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などと表す。関数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において，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の値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に対応する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の値を　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で表し，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を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のときの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関数 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b="1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の値　</a:t>
            </a:r>
            <a:r>
              <a:rPr lang="ja-JP" altLang="en-US" sz="2800" dirty="0">
                <a:latin typeface="+mj-ea"/>
              </a:rPr>
              <a:t>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395536" y="1767973"/>
            <a:ext cx="2357454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395536" y="4100599"/>
            <a:ext cx="2732314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　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p.72)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0" name="メモ 9"/>
          <p:cNvSpPr/>
          <p:nvPr/>
        </p:nvSpPr>
        <p:spPr>
          <a:xfrm>
            <a:off x="2339752" y="3663728"/>
            <a:ext cx="1001027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02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828000" y="900000"/>
            <a:ext cx="3073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+mj-ea"/>
                <a:ea typeface="+mj-ea"/>
              </a:rPr>
              <a:t>             </a:t>
            </a:r>
            <a:r>
              <a:rPr lang="ja-JP" altLang="en-US" sz="2400" dirty="0">
                <a:latin typeface="+mj-ea"/>
                <a:ea typeface="+mj-ea"/>
              </a:rPr>
              <a:t>　　　　　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04000" y="1440000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軸は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KakuStd-W5-Identity-H"/>
              </a:rPr>
              <a:t>直線</a:t>
            </a:r>
            <a:r>
              <a:rPr lang="en-US" altLang="ja-JP" sz="2400" b="1" i="1" kern="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SMath-Bold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2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頂点は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KakuStd-W5-Identity-H"/>
              </a:rPr>
              <a:t>点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(2</a:t>
            </a:r>
            <a:r>
              <a:rPr lang="en-US" altLang="ja-JP" sz="2400" b="1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,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1)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itchFamily="17" charset="-128"/>
              <a:ea typeface="ＭＳ 明朝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0" y="2052000"/>
            <a:ext cx="3253740" cy="3345180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－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)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p.79)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6" name="図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AE9FB32-7625-4F6D-A494-C9AD77D74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04000" y="1440000"/>
            <a:ext cx="5139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軸は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KakuStd-W5-Identity-H"/>
              </a:rPr>
              <a:t>直線</a:t>
            </a:r>
            <a:r>
              <a:rPr lang="en-US" altLang="ja-JP" sz="2400" b="1" i="1" kern="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＝－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3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頂点は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KakuStd-W5-Identity-H"/>
              </a:rPr>
              <a:t>点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(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3</a:t>
            </a:r>
            <a:r>
              <a:rPr lang="ja-JP" altLang="ja-JP" sz="2400" b="1" kern="0" dirty="0" err="1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，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SMath-Bold"/>
              </a:rPr>
              <a:t>2)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itchFamily="17" charset="-128"/>
              <a:ea typeface="ＭＳ 明朝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2052000"/>
            <a:ext cx="3787140" cy="3337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828000" y="828000"/>
                <a:ext cx="6104687" cy="613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ＭＳ ゴシック" pitchFamily="49" charset="-128"/>
                    <a:ea typeface="ＭＳ ゴシック" pitchFamily="49" charset="-128"/>
                  </a:rPr>
                  <a:t>(2)</a:t>
                </a:r>
                <a:r>
                  <a:rPr lang="ja-JP" altLang="en-US" sz="2400" dirty="0">
                    <a:latin typeface="ＭＳ ゴシック" pitchFamily="49" charset="-128"/>
                    <a:ea typeface="ＭＳ ゴシック" pitchFamily="49" charset="-128"/>
                  </a:rPr>
                  <a:t> </a:t>
                </a:r>
                <a:r>
                  <a:rPr lang="en-US" altLang="ja-JP" sz="2400" i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(</a:t>
                </a:r>
                <a:r>
                  <a:rPr lang="en-US" altLang="ja-JP" sz="2400" i="1" dirty="0"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3)</a:t>
                </a:r>
                <a:r>
                  <a:rPr lang="en-US" altLang="ja-JP" sz="2400" baseline="300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en-US" altLang="ja-JP" sz="2400" dirty="0">
                    <a:latin typeface="+mj-ea"/>
                    <a:ea typeface="+mj-ea"/>
                  </a:rPr>
                  <a:t> </a:t>
                </a:r>
              </a:p>
            </p:txBody>
          </p:sp>
        </mc:Choice>
        <mc:Fallback xmlns="">
          <p:sp>
            <p:nvSpPr>
              <p:cNvPr id="1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000" y="828000"/>
                <a:ext cx="6104687" cy="613886"/>
              </a:xfrm>
              <a:prstGeom prst="rect">
                <a:avLst/>
              </a:prstGeom>
              <a:blipFill>
                <a:blip r:embed="rId4"/>
                <a:stretch>
                  <a:fillRect l="-1598" b="-8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2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71538" y="928670"/>
            <a:ext cx="7597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のグラフを平行移動して，頂点を次の点に移したとき，それをグラフとする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次関数を求めよ。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071538" y="1878094"/>
            <a:ext cx="3440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(1)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endParaRPr lang="en-US" altLang="ja-JP" sz="2400" dirty="0">
              <a:latin typeface="+mj-ea"/>
              <a:ea typeface="+mj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4282" y="928670"/>
            <a:ext cx="936104" cy="461665"/>
            <a:chOff x="251520" y="1084000"/>
            <a:chExt cx="936104" cy="461665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51520" y="1084000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359532" y="108973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4860000" y="1872000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(2)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ja-JP" altLang="en-US" sz="24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+mj-ea"/>
                <a:ea typeface="+mj-ea"/>
              </a:rPr>
              <a:t> </a:t>
            </a: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571605" y="2428868"/>
            <a:ext cx="30718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2{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3)}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すなわち</a:t>
            </a:r>
            <a:endParaRPr lang="en-US" altLang="ja-JP" sz="24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b="1" i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5214942" y="2428868"/>
            <a:ext cx="36209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</a:p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すなわち</a:t>
            </a:r>
            <a:endParaRPr lang="en-US" altLang="ja-JP" sz="24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</a:p>
        </p:txBody>
      </p:sp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1071538" y="3694679"/>
            <a:ext cx="2440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(3)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+mj-ea"/>
                <a:ea typeface="+mj-ea"/>
              </a:rPr>
              <a:t> </a:t>
            </a: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1571605" y="4143380"/>
            <a:ext cx="39762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2{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1)}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</a:p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すなわち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</a:rPr>
              <a:t>－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ja-JP" sz="2000" b="1" dirty="0">
                <a:solidFill>
                  <a:schemeClr val="tx1"/>
                </a:solidFill>
              </a:rPr>
              <a:t>)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</a:rPr>
              <a:t>p.79)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928662" y="5214950"/>
            <a:ext cx="66437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注</a:t>
            </a:r>
            <a:r>
              <a:rPr lang="en-US" altLang="ja-JP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次のように答えても良い。</a:t>
            </a:r>
            <a:endParaRPr lang="en-US" altLang="ja-JP" sz="24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457200" indent="-457200"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(1)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12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22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　 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(2)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8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3</a:t>
            </a:r>
          </a:p>
          <a:p>
            <a:pPr marL="457200" indent="-457200"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(3)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4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x</a:t>
            </a:r>
            <a:r>
              <a:rPr lang="ja-JP" altLang="en-US" sz="2400" i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Times New Roman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4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4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42844" y="3214686"/>
            <a:ext cx="3928998" cy="3100648"/>
          </a:xfrm>
          <a:prstGeom prst="rect">
            <a:avLst/>
          </a:prstGeom>
          <a:noFill/>
          <a:ln>
            <a:solidFill>
              <a:srgbClr val="3FAF38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44000" y="909814"/>
            <a:ext cx="78581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次関数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①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のグラフをかいてみよう。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044000" y="2275645"/>
            <a:ext cx="78316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まず，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①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を変形して，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の形にする。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278488" y="3240000"/>
            <a:ext cx="3793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latin typeface="+mj-ea"/>
              <a:ea typeface="+mj-ea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361583" y="3799329"/>
            <a:ext cx="4137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latin typeface="+mj-ea"/>
              <a:ea typeface="+mj-ea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3864986" y="3810813"/>
            <a:ext cx="2837612" cy="369332"/>
            <a:chOff x="4932040" y="3151980"/>
            <a:chExt cx="2601700" cy="369332"/>
          </a:xfrm>
        </p:grpSpPr>
        <p:sp>
          <p:nvSpPr>
            <p:cNvPr id="27" name="テキスト ボックス 8"/>
            <p:cNvSpPr txBox="1">
              <a:spLocks noChangeArrowheads="1"/>
            </p:cNvSpPr>
            <p:nvPr/>
          </p:nvSpPr>
          <p:spPr bwMode="auto">
            <a:xfrm>
              <a:off x="5314354" y="3151980"/>
              <a:ext cx="2219386" cy="369332"/>
            </a:xfrm>
            <a:prstGeom prst="rect">
              <a:avLst/>
            </a:prstGeom>
            <a:solidFill>
              <a:srgbClr val="E9F6FD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dirty="0">
                  <a:latin typeface="+mn-ea"/>
                  <a:ea typeface="+mn-ea"/>
                  <a:cs typeface="Times New Roman" panose="02020603050405020304" pitchFamily="18" charset="0"/>
                </a:rPr>
                <a:t>の係数でくくり出す</a:t>
              </a:r>
              <a:endParaRPr lang="en-US" altLang="ja-JP" dirty="0">
                <a:latin typeface="+mn-ea"/>
                <a:ea typeface="+mn-ea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H="1">
              <a:off x="4932040" y="3348109"/>
              <a:ext cx="3823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/>
          <p:cNvGrpSpPr/>
          <p:nvPr/>
        </p:nvGrpSpPr>
        <p:grpSpPr>
          <a:xfrm>
            <a:off x="361583" y="4189603"/>
            <a:ext cx="8660519" cy="896420"/>
            <a:chOff x="398251" y="4039573"/>
            <a:chExt cx="8660519" cy="896420"/>
          </a:xfrm>
        </p:grpSpPr>
        <p:sp>
          <p:nvSpPr>
            <p:cNvPr id="23" name="テキスト ボックス 8"/>
            <p:cNvSpPr txBox="1">
              <a:spLocks noChangeArrowheads="1"/>
            </p:cNvSpPr>
            <p:nvPr/>
          </p:nvSpPr>
          <p:spPr bwMode="auto">
            <a:xfrm>
              <a:off x="398251" y="4412773"/>
              <a:ext cx="3793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2{(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1)</a:t>
              </a:r>
              <a:r>
                <a:rPr lang="en-US" altLang="ja-JP" sz="28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en-US" altLang="ja-JP" sz="28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}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endParaRPr lang="en-US" altLang="ja-JP" sz="2800" dirty="0">
                <a:latin typeface="+mj-ea"/>
                <a:ea typeface="+mj-ea"/>
              </a:endParaRPr>
            </a:p>
          </p:txBody>
        </p:sp>
        <p:sp>
          <p:nvSpPr>
            <p:cNvPr id="26" name="テキスト ボックス 8"/>
            <p:cNvSpPr txBox="1">
              <a:spLocks noChangeArrowheads="1"/>
            </p:cNvSpPr>
            <p:nvPr/>
          </p:nvSpPr>
          <p:spPr bwMode="auto">
            <a:xfrm>
              <a:off x="2823453" y="4039573"/>
              <a:ext cx="13681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(2</a:t>
              </a:r>
              <a:r>
                <a:rPr lang="ja-JP" altLang="en-US" sz="2000" dirty="0">
                  <a:latin typeface="+mn-ea"/>
                  <a:ea typeface="+mn-ea"/>
                  <a:cs typeface="Times New Roman" panose="02020603050405020304" pitchFamily="18" charset="0"/>
                </a:rPr>
                <a:t>の半分</a:t>
              </a: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endParaRPr lang="en-US" altLang="ja-JP" sz="2000" dirty="0">
                <a:latin typeface="+mj-ea"/>
                <a:ea typeface="+mj-ea"/>
              </a:endParaRPr>
            </a:p>
          </p:txBody>
        </p:sp>
        <p:cxnSp>
          <p:nvCxnSpPr>
            <p:cNvPr id="4" name="直線コネクタ 3"/>
            <p:cNvCxnSpPr/>
            <p:nvPr/>
          </p:nvCxnSpPr>
          <p:spPr>
            <a:xfrm>
              <a:off x="1283837" y="4857653"/>
              <a:ext cx="1800200" cy="0"/>
            </a:xfrm>
            <a:prstGeom prst="line">
              <a:avLst/>
            </a:prstGeom>
            <a:ln w="19050">
              <a:solidFill>
                <a:srgbClr val="3FAF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2038449" y="4172519"/>
              <a:ext cx="0" cy="305099"/>
            </a:xfrm>
            <a:prstGeom prst="straightConnector1">
              <a:avLst/>
            </a:prstGeom>
            <a:ln w="19050">
              <a:solidFill>
                <a:srgbClr val="3FAF38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2038449" y="4172519"/>
              <a:ext cx="864096" cy="305099"/>
            </a:xfrm>
            <a:prstGeom prst="straightConnector1">
              <a:avLst/>
            </a:prstGeom>
            <a:ln w="19050">
              <a:solidFill>
                <a:srgbClr val="3FAF38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グループ化 38"/>
            <p:cNvGrpSpPr/>
            <p:nvPr/>
          </p:nvGrpSpPr>
          <p:grpSpPr>
            <a:xfrm>
              <a:off x="3901654" y="4497311"/>
              <a:ext cx="5157116" cy="369332"/>
              <a:chOff x="4905346" y="4333602"/>
              <a:chExt cx="5157116" cy="369332"/>
            </a:xfrm>
          </p:grpSpPr>
          <p:sp>
            <p:nvSpPr>
              <p:cNvPr id="2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287660" y="4333602"/>
                <a:ext cx="4774802" cy="369332"/>
              </a:xfrm>
              <a:prstGeom prst="rect">
                <a:avLst/>
              </a:prstGeom>
              <a:solidFill>
                <a:srgbClr val="E9F6FD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{(</a:t>
                </a:r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ja-JP" altLang="en-US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ja-JP" altLang="en-US" dirty="0">
                    <a:latin typeface="+mn-ea"/>
                    <a:ea typeface="+mn-ea"/>
                    <a:cs typeface="Times New Roman" panose="02020603050405020304" pitchFamily="18" charset="0"/>
                  </a:rPr>
                  <a:t>の係数の半分</a:t>
                </a:r>
                <a:r>
                  <a:rPr lang="en-US" altLang="ja-JP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))</a:t>
                </a:r>
                <a:r>
                  <a:rPr lang="en-US" altLang="ja-JP" baseline="300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ja-JP" altLang="en-US" dirty="0">
                    <a:latin typeface="+mn-ea"/>
                    <a:ea typeface="+mn-ea"/>
                    <a:cs typeface="Times New Roman" panose="02020603050405020304" pitchFamily="18" charset="0"/>
                  </a:rPr>
                  <a:t>の係数の半分</a:t>
                </a:r>
                <a:r>
                  <a:rPr lang="en-US" altLang="ja-JP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)</a:t>
                </a:r>
                <a:r>
                  <a:rPr lang="en-US" altLang="ja-JP" baseline="300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ja-JP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}</a:t>
                </a:r>
                <a:endParaRPr lang="en-US" altLang="ja-JP" dirty="0">
                  <a:latin typeface="+mj-ea"/>
                  <a:ea typeface="+mj-ea"/>
                </a:endParaRPr>
              </a:p>
            </p:txBody>
          </p:sp>
          <p:cxnSp>
            <p:nvCxnSpPr>
              <p:cNvPr id="38" name="直線矢印コネクタ 37"/>
              <p:cNvCxnSpPr/>
              <p:nvPr/>
            </p:nvCxnSpPr>
            <p:spPr>
              <a:xfrm flipH="1">
                <a:off x="4905346" y="4533657"/>
                <a:ext cx="38231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361583" y="5120934"/>
            <a:ext cx="3793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latin typeface="+mj-ea"/>
              <a:ea typeface="+mj-ea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3864986" y="5197638"/>
            <a:ext cx="2003158" cy="369332"/>
            <a:chOff x="4905346" y="4744232"/>
            <a:chExt cx="1894482" cy="369332"/>
          </a:xfrm>
        </p:grpSpPr>
        <p:sp>
          <p:nvSpPr>
            <p:cNvPr id="29" name="テキスト ボックス 8"/>
            <p:cNvSpPr txBox="1">
              <a:spLocks noChangeArrowheads="1"/>
            </p:cNvSpPr>
            <p:nvPr/>
          </p:nvSpPr>
          <p:spPr bwMode="auto">
            <a:xfrm>
              <a:off x="5287660" y="4744232"/>
              <a:ext cx="1512168" cy="369332"/>
            </a:xfrm>
            <a:prstGeom prst="rect">
              <a:avLst/>
            </a:prstGeom>
            <a:solidFill>
              <a:srgbClr val="E9F6FD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{</a:t>
              </a:r>
              <a:r>
                <a:rPr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}</a:t>
              </a:r>
              <a:r>
                <a:rPr lang="ja-JP" altLang="en-US" dirty="0">
                  <a:latin typeface="+mn-ea"/>
                  <a:ea typeface="+mn-ea"/>
                  <a:cs typeface="Times New Roman" panose="02020603050405020304" pitchFamily="18" charset="0"/>
                </a:rPr>
                <a:t>をはずす</a:t>
              </a:r>
              <a:endParaRPr lang="en-US" altLang="ja-JP" dirty="0">
                <a:latin typeface="+mn-ea"/>
                <a:ea typeface="+mn-ea"/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 flipH="1">
              <a:off x="4905346" y="4944287"/>
              <a:ext cx="3823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361583" y="5703401"/>
            <a:ext cx="3793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800" dirty="0">
              <a:latin typeface="+mj-ea"/>
              <a:ea typeface="+mj-ea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3864986" y="5790263"/>
            <a:ext cx="2435206" cy="369332"/>
            <a:chOff x="4944902" y="5693186"/>
            <a:chExt cx="2326530" cy="369332"/>
          </a:xfrm>
        </p:grpSpPr>
        <p:sp>
          <p:nvSpPr>
            <p:cNvPr id="30" name="テキスト ボックス 8"/>
            <p:cNvSpPr txBox="1">
              <a:spLocks noChangeArrowheads="1"/>
            </p:cNvSpPr>
            <p:nvPr/>
          </p:nvSpPr>
          <p:spPr bwMode="auto">
            <a:xfrm>
              <a:off x="5327216" y="5693186"/>
              <a:ext cx="1944216" cy="369332"/>
            </a:xfrm>
            <a:prstGeom prst="rect">
              <a:avLst/>
            </a:prstGeom>
            <a:solidFill>
              <a:srgbClr val="E9F6FD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dirty="0">
                  <a:latin typeface="+mn-ea"/>
                  <a:ea typeface="+mn-ea"/>
                  <a:cs typeface="Times New Roman" panose="02020603050405020304" pitchFamily="18" charset="0"/>
                </a:rPr>
                <a:t>定数項を整理する</a:t>
              </a:r>
              <a:endParaRPr lang="en-US" altLang="ja-JP" dirty="0">
                <a:latin typeface="+mn-ea"/>
                <a:ea typeface="+mn-ea"/>
              </a:endParaRPr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 flipH="1">
              <a:off x="4944902" y="5893241"/>
              <a:ext cx="3823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-3216" y="917539"/>
            <a:ext cx="1166389" cy="461665"/>
            <a:chOff x="107504" y="880254"/>
            <a:chExt cx="1166389" cy="461665"/>
          </a:xfrm>
        </p:grpSpPr>
        <p:sp>
          <p:nvSpPr>
            <p:cNvPr id="44" name="正方形/長方形 43"/>
            <p:cNvSpPr/>
            <p:nvPr/>
          </p:nvSpPr>
          <p:spPr>
            <a:xfrm>
              <a:off x="687053" y="880686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37144" y="880686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07504" y="88025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53813" y="88025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53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0946" y="3138556"/>
            <a:ext cx="9001156" cy="3214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60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247869" y="838091"/>
            <a:ext cx="507209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この結果から，①のグラフは，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  <a:ea typeface="ＭＳ ゴシック" pitchFamily="49" charset="-128"/>
              </a:rPr>
              <a:t>のグラフを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j-ea"/>
                <a:ea typeface="ＭＳ ゴシック" pitchFamily="49" charset="-128"/>
              </a:rPr>
              <a:t>軸方向に 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</a:rPr>
              <a:t>－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400" dirty="0">
                <a:latin typeface="+mj-ea"/>
                <a:ea typeface="ＭＳ ゴシック" pitchFamily="49" charset="-128"/>
              </a:rPr>
              <a:t>，</a:t>
            </a:r>
            <a:endParaRPr lang="en-US" altLang="ja-JP" sz="2400" dirty="0">
              <a:latin typeface="+mj-ea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軸方向に 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</a:rPr>
              <a:t>－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3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2400" dirty="0" err="1">
                <a:latin typeface="ＭＳ ゴシック" pitchFamily="49" charset="-128"/>
                <a:ea typeface="ＭＳ ゴシック" pitchFamily="49" charset="-128"/>
              </a:rPr>
              <a:t>だけ平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行移動した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放物線であることがわかる。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itchFamily="49" charset="-128"/>
              </a:rPr>
              <a:t>したがって，①のグラフは</a:t>
            </a:r>
            <a:endParaRPr lang="en-US" altLang="ja-JP" sz="2400" dirty="0">
              <a:latin typeface="+mj-ea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itchFamily="49" charset="-128"/>
              </a:rPr>
              <a:t> 軸が直線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 err="1">
                <a:latin typeface="+mj-ea"/>
                <a:ea typeface="ＭＳ ゴシック" pitchFamily="49" charset="-128"/>
              </a:rPr>
              <a:t>，</a:t>
            </a:r>
            <a:endParaRPr lang="en-US" altLang="ja-JP" sz="2400" dirty="0">
              <a:latin typeface="+mj-ea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itchFamily="49" charset="-128"/>
              </a:rPr>
              <a:t> 頂点が点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(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</a:rPr>
              <a:t>－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1</a:t>
            </a:r>
            <a:r>
              <a:rPr lang="ja-JP" altLang="en-US" sz="2400" dirty="0" err="1">
                <a:latin typeface="+mn-ea"/>
                <a:ea typeface="ＭＳ ゴシック" pitchFamily="49" charset="-128"/>
              </a:rPr>
              <a:t>，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</a:rPr>
              <a:t>－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3)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2400" dirty="0">
                <a:latin typeface="+mj-ea"/>
                <a:ea typeface="ＭＳ ゴシック" pitchFamily="49" charset="-128"/>
              </a:rPr>
              <a:t>の放物線で</a:t>
            </a:r>
            <a:r>
              <a:rPr lang="ja-JP" altLang="en-US" sz="2400" dirty="0" err="1">
                <a:latin typeface="+mj-ea"/>
                <a:ea typeface="ＭＳ ゴシック" pitchFamily="49" charset="-128"/>
              </a:rPr>
              <a:t>あ</a:t>
            </a:r>
            <a:endParaRPr lang="en-US" altLang="ja-JP" sz="2400" dirty="0">
              <a:latin typeface="+mj-ea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itchFamily="49" charset="-128"/>
              </a:rPr>
              <a:t>る。また，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+mj-ea"/>
                <a:ea typeface="ＭＳ ゴシック" pitchFamily="49" charset="-128"/>
              </a:rPr>
              <a:t>のとき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+mj-ea"/>
                <a:ea typeface="ＭＳ ゴシック" pitchFamily="49" charset="-128"/>
              </a:rPr>
              <a:t>で</a:t>
            </a:r>
            <a:endParaRPr lang="en-US" altLang="ja-JP" sz="2400" dirty="0">
              <a:latin typeface="+mj-ea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itchFamily="49" charset="-128"/>
              </a:rPr>
              <a:t>あるから，グラフは</a:t>
            </a:r>
            <a:endParaRPr lang="en-US" altLang="ja-JP" sz="2400" dirty="0">
              <a:latin typeface="+mj-ea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400" i="1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+mj-ea"/>
                <a:ea typeface="ＭＳ ゴシック" pitchFamily="49" charset="-128"/>
              </a:rPr>
              <a:t>軸と点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(0</a:t>
            </a:r>
            <a:r>
              <a:rPr lang="ja-JP" altLang="en-US" sz="2400" dirty="0" err="1">
                <a:latin typeface="+mn-ea"/>
                <a:ea typeface="ＭＳ ゴシック" pitchFamily="49" charset="-128"/>
              </a:rPr>
              <a:t>，</a:t>
            </a:r>
            <a:r>
              <a:rPr lang="ja-JP" altLang="en-US" sz="2400" dirty="0">
                <a:latin typeface="ＭＳ 明朝" pitchFamily="17" charset="-128"/>
                <a:ea typeface="ＭＳ 明朝" pitchFamily="17" charset="-128"/>
              </a:rPr>
              <a:t>－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</a:rPr>
              <a:t>1)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2400" dirty="0">
                <a:latin typeface="+mj-ea"/>
                <a:ea typeface="ＭＳ ゴシック" pitchFamily="49" charset="-128"/>
              </a:rPr>
              <a:t>で交わる。</a:t>
            </a:r>
            <a:endParaRPr lang="en-US" altLang="ja-JP" sz="2400" dirty="0">
              <a:latin typeface="+mj-ea"/>
              <a:ea typeface="ＭＳ ゴシック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285720" y="5072074"/>
            <a:ext cx="8496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例</a:t>
            </a:r>
            <a:r>
              <a:rPr lang="en-US" altLang="ja-JP" sz="24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11</a:t>
            </a:r>
            <a:r>
              <a:rPr lang="ja-JP" altLang="en-US" sz="2400" dirty="0" err="1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のように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して，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+mj-ea"/>
              </a:rPr>
              <a:t>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の形に変形することを，　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平方完成　</a:t>
            </a:r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という。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" name="メモ 18"/>
          <p:cNvSpPr/>
          <p:nvPr/>
        </p:nvSpPr>
        <p:spPr>
          <a:xfrm>
            <a:off x="1619672" y="5487572"/>
            <a:ext cx="1741384" cy="39547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pic>
        <p:nvPicPr>
          <p:cNvPr id="6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65" y="477485"/>
            <a:ext cx="3600000" cy="427046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481703"/>
            <a:ext cx="3600000" cy="42704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476200"/>
            <a:ext cx="3600000" cy="42704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477101"/>
            <a:ext cx="3600000" cy="4270469"/>
          </a:xfrm>
          <a:prstGeom prst="rect">
            <a:avLst/>
          </a:prstGeom>
        </p:spPr>
      </p:pic>
      <p:pic>
        <p:nvPicPr>
          <p:cNvPr id="13" name="図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12" name="メモ 11"/>
          <p:cNvSpPr/>
          <p:nvPr/>
        </p:nvSpPr>
        <p:spPr>
          <a:xfrm>
            <a:off x="4061081" y="1291401"/>
            <a:ext cx="668001" cy="29052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1809980" y="1632724"/>
            <a:ext cx="571504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328832" y="2709057"/>
            <a:ext cx="2357454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328832" y="3085297"/>
            <a:ext cx="2928958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2" name="メモ 21"/>
          <p:cNvSpPr/>
          <p:nvPr/>
        </p:nvSpPr>
        <p:spPr>
          <a:xfrm>
            <a:off x="347882" y="4204492"/>
            <a:ext cx="2428892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8941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5972 -0.002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2 -0.00254 L -0.0585 0.23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116013" y="908720"/>
            <a:ext cx="7632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次関数を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400" dirty="0">
                <a:latin typeface="+mj-ea"/>
                <a:ea typeface="+mj-ea"/>
              </a:rPr>
              <a:t>の形に変形せよ。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151782" y="1581203"/>
            <a:ext cx="352839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defRPr/>
            </a:pPr>
            <a:endParaRPr lang="en-US" altLang="ja-JP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(3) </a:t>
            </a:r>
            <a:r>
              <a:rPr lang="en-US" altLang="ja-JP" sz="2400" i="1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defRPr/>
            </a:pPr>
            <a:endParaRPr lang="en-US" altLang="ja-JP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(5) </a:t>
            </a:r>
            <a:r>
              <a:rPr lang="en-US" altLang="ja-JP" sz="2400" i="1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15306" y="905844"/>
            <a:ext cx="936104" cy="461665"/>
            <a:chOff x="251520" y="939984"/>
            <a:chExt cx="936104" cy="461665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51520" y="939984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359532" y="945719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8">
                <a:extLst>
                  <a:ext uri="{FF2B5EF4-FFF2-40B4-BE49-F238E27FC236}">
                    <a16:creationId xmlns:a16="http://schemas.microsoft.com/office/drawing/2014/main" xmlns="" id="{ECE8C0B9-1D16-4B92-9F52-7BF079882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0174" y="1581203"/>
                <a:ext cx="3528392" cy="211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(2) 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400" baseline="300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6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4</a:t>
                </a:r>
              </a:p>
              <a:p>
                <a:pPr eaLnBrk="1" hangingPunct="1">
                  <a:defRPr/>
                </a:pPr>
                <a:endParaRPr lang="en-US" altLang="ja-JP" sz="24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en-US" altLang="ja-JP" sz="2400" dirty="0">
                    <a:latin typeface="+mn-ea"/>
                    <a:ea typeface="+mn-ea"/>
                    <a:cs typeface="Times New Roman" panose="02020603050405020304" pitchFamily="18" charset="0"/>
                  </a:rPr>
                  <a:t>(4) </a:t>
                </a:r>
                <a:r>
                  <a:rPr lang="en-US" altLang="ja-JP" sz="2400" i="1" dirty="0">
                    <a:latin typeface="+mj-lt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i="1" smtClean="0">
                            <a:latin typeface="Cambria Math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4</a:t>
                </a:r>
                <a:r>
                  <a:rPr lang="en-US" altLang="ja-JP" sz="2400" i="1" dirty="0">
                    <a:latin typeface="+mj-lt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6</a:t>
                </a:r>
              </a:p>
              <a:p>
                <a:pPr eaLnBrk="1" hangingPunct="1">
                  <a:defRPr/>
                </a:pPr>
                <a:endParaRPr lang="en-US" altLang="ja-JP" sz="24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en-US" altLang="ja-JP" sz="2400" dirty="0">
                    <a:latin typeface="+mn-ea"/>
                    <a:ea typeface="+mn-ea"/>
                    <a:cs typeface="Times New Roman" panose="02020603050405020304" pitchFamily="18" charset="0"/>
                  </a:rPr>
                  <a:t>(6) </a:t>
                </a:r>
                <a:r>
                  <a:rPr lang="en-US" altLang="ja-JP" sz="2400" i="1" dirty="0">
                    <a:latin typeface="+mj-lt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ja-JP" sz="2400" i="1" dirty="0">
                    <a:latin typeface="+mj-lt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400" baseline="300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ja-JP" sz="2400" i="1" dirty="0">
                    <a:latin typeface="+mj-lt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endPara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5" name="テキスト ボックス 8">
                <a:extLst>
                  <a:ext uri="{FF2B5EF4-FFF2-40B4-BE49-F238E27FC236}">
                    <a16:creationId xmlns:a16="http://schemas.microsoft.com/office/drawing/2014/main" id="{ECE8C0B9-1D16-4B92-9F52-7BF079882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0174" y="1581203"/>
                <a:ext cx="3528392" cy="2114618"/>
              </a:xfrm>
              <a:prstGeom prst="rect">
                <a:avLst/>
              </a:prstGeom>
              <a:blipFill>
                <a:blip r:embed="rId3"/>
                <a:stretch>
                  <a:fillRect l="-2763" t="-3170" b="-48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7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576000" y="684000"/>
            <a:ext cx="3440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(1)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000" dirty="0">
              <a:latin typeface="+mj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60256" y="1077474"/>
            <a:ext cx="36433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すなわち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ja-JP" altLang="ja-JP" sz="20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(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2)</a:t>
            </a:r>
            <a:r>
              <a:rPr lang="en-US" altLang="ja-JP" sz="2000" b="1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</a:t>
            </a:r>
            <a:endParaRPr lang="en-US" altLang="ja-JP" sz="2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4680000" y="684000"/>
            <a:ext cx="3440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(2)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000" dirty="0">
              <a:latin typeface="+mj-ea"/>
            </a:endParaRPr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5040000" y="1044000"/>
            <a:ext cx="371477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3{(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pPr eaLnBrk="1" hangingPunct="1">
              <a:defRPr/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すなわち</a:t>
            </a:r>
            <a:r>
              <a:rPr lang="ja-JP" altLang="en-US" sz="2000" kern="0" dirty="0"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　　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ja-JP" altLang="ja-JP" sz="20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3(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1)</a:t>
            </a:r>
            <a:r>
              <a:rPr lang="en-US" altLang="ja-JP" sz="2000" b="1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</a:t>
            </a:r>
            <a:endParaRPr lang="ja-JP" altLang="ja-JP" sz="2000" b="1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8"/>
          <p:cNvSpPr txBox="1">
            <a:spLocks noChangeArrowheads="1"/>
          </p:cNvSpPr>
          <p:nvPr/>
        </p:nvSpPr>
        <p:spPr bwMode="auto">
          <a:xfrm>
            <a:off x="576000" y="3071810"/>
            <a:ext cx="3440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(3)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dirty="0">
              <a:latin typeface="+mj-ea"/>
            </a:endParaRPr>
          </a:p>
        </p:txBody>
      </p:sp>
      <p:sp>
        <p:nvSpPr>
          <p:cNvPr id="40" name="テキスト ボックス 8"/>
          <p:cNvSpPr txBox="1">
            <a:spLocks noChangeArrowheads="1"/>
          </p:cNvSpPr>
          <p:nvPr/>
        </p:nvSpPr>
        <p:spPr bwMode="auto">
          <a:xfrm>
            <a:off x="932400" y="3420000"/>
            <a:ext cx="392909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pPr eaLnBrk="1" hangingPunct="1">
              <a:defRPr/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すなわち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　</a:t>
            </a:r>
            <a:r>
              <a:rPr lang="ja-JP" altLang="ja-JP" sz="2000" kern="0" dirty="0">
                <a:latin typeface="ＭＳ ゴシック" pitchFamily="49" charset="-128"/>
                <a:ea typeface="ＭＳ ゴシック" pitchFamily="49" charset="-128"/>
                <a:cs typeface="HiraMinPro-W3-Identity-H"/>
              </a:rPr>
              <a:t>　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＝－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(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3)</a:t>
            </a:r>
            <a:r>
              <a:rPr lang="en-US" altLang="ja-JP" sz="2000" b="1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10</a:t>
            </a:r>
            <a:endParaRPr lang="ja-JP" altLang="ja-JP" sz="2000" b="1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ja-JP" sz="2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64294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76000" y="684000"/>
                <a:ext cx="4575664" cy="526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000" dirty="0">
                    <a:latin typeface="ＭＳ ゴシック" pitchFamily="49" charset="-128"/>
                    <a:ea typeface="ＭＳ ゴシック" pitchFamily="49" charset="-128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ＭＳ ゴシック" pitchFamily="49" charset="-128"/>
                      </a:rPr>
                      <m:t>𝑦</m:t>
                    </m:r>
                    <m:r>
                      <a:rPr lang="en-US" altLang="ja-JP" sz="2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 baseline="0" smtClean="0">
                            <a:latin typeface="Cambria Math"/>
                            <a:ea typeface="ＭＳ ゴシック" pitchFamily="49" charset="-128"/>
                          </a:rPr>
                        </m:ctrlPr>
                      </m:fPr>
                      <m:num>
                        <m:r>
                          <a:rPr lang="en-US" altLang="ja-JP" sz="2000" b="0" i="0" baseline="0" smtClean="0">
                            <a:latin typeface="Cambria Math" panose="02040503050406030204" pitchFamily="18" charset="0"/>
                            <a:ea typeface="ＭＳ ゴシック" pitchFamily="49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000" b="0" i="0">
                            <a:latin typeface="Cambria Math" panose="02040503050406030204" pitchFamily="18" charset="0"/>
                            <a:ea typeface="ＭＳ ゴシック" pitchFamily="49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000" i="1" baseline="0" smtClean="0">
                            <a:latin typeface="Cambria Math"/>
                            <a:ea typeface="ＭＳ ゴシック" pitchFamily="49" charset="-128"/>
                          </a:rPr>
                        </m:ctrlPr>
                      </m:sSupPr>
                      <m:e>
                        <m:r>
                          <a:rPr lang="en-US" altLang="ja-JP" sz="2000" b="0" i="1" baseline="0" smtClean="0">
                            <a:latin typeface="Cambria Math" panose="02040503050406030204" pitchFamily="18" charset="0"/>
                            <a:ea typeface="ＭＳ ゴシック" pitchFamily="49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000" b="0" i="1" baseline="0" smtClean="0">
                            <a:latin typeface="Cambria Math" panose="02040503050406030204" pitchFamily="18" charset="0"/>
                            <a:ea typeface="ＭＳ ゴシック" pitchFamily="49" charset="-128"/>
                          </a:rPr>
                          <m:t>2</m:t>
                        </m:r>
                      </m:sup>
                    </m:sSup>
                    <m:r>
                      <a:rPr lang="en-US" altLang="ja-JP" sz="200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altLang="ja-JP" sz="2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</m:oMath>
                </a14:m>
                <a:endPara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000" y="684000"/>
                <a:ext cx="4575664" cy="526939"/>
              </a:xfrm>
              <a:prstGeom prst="rect">
                <a:avLst/>
              </a:prstGeom>
              <a:blipFill>
                <a:blip r:embed="rId3"/>
                <a:stretch>
                  <a:fillRect l="-1332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8"/>
          <p:cNvSpPr txBox="1">
            <a:spLocks noChangeArrowheads="1"/>
          </p:cNvSpPr>
          <p:nvPr/>
        </p:nvSpPr>
        <p:spPr bwMode="auto">
          <a:xfrm>
            <a:off x="4860032" y="756000"/>
            <a:ext cx="3440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(5)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000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5220072" y="3545835"/>
                <a:ext cx="3990166" cy="613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0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すなわち</a:t>
                </a:r>
                <a:r>
                  <a:rPr lang="ja-JP" altLang="en-US" sz="20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itchFamily="49" charset="-128"/>
                        <a:cs typeface="HiraMinPro-W3-Identity-H"/>
                      </a:rPr>
                      <m:t>𝑦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ＭＳ ゴシック" pitchFamily="49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ＭＳ ゴシック" pitchFamily="49" charset="-128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ゴシック" pitchFamily="49" charset="-128"/>
                              </a:rPr>
                              <m:t>𝑥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ゴシック" pitchFamily="49" charset="-128"/>
                          </a:rPr>
                          <m:t>2</m:t>
                        </m:r>
                      </m:sup>
                    </m:sSup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45835"/>
                <a:ext cx="3990166" cy="613758"/>
              </a:xfrm>
              <a:prstGeom prst="rect">
                <a:avLst/>
              </a:prstGeom>
              <a:blipFill>
                <a:blip r:embed="rId4"/>
                <a:stretch>
                  <a:fillRect l="-1527" b="-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図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8">
                <a:extLst>
                  <a:ext uri="{FF2B5EF4-FFF2-40B4-BE49-F238E27FC236}">
                    <a16:creationId xmlns:a16="http://schemas.microsoft.com/office/drawing/2014/main" xmlns="" id="{59A250F6-C77E-47D6-B266-E7733C787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8590" y="1266673"/>
                <a:ext cx="3228526" cy="3320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 baseline="0" smtClean="0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fPr>
                        <m:num>
                          <m:r>
                            <a:rPr lang="en-US" altLang="ja-JP" sz="2000" b="0" i="0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0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ja-JP" sz="2000" i="1" baseline="0" smtClean="0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ゴシック" pitchFamily="49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itchFamily="49" charset="-128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itchFamily="49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000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altLang="ja-JP" sz="2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:endParaRPr lang="en-US" altLang="ja-JP" sz="2000" i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fPr>
                        <m:num>
                          <m:r>
                            <a:rPr lang="en-US" altLang="ja-JP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ゴシック" pitchFamily="49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ＭＳ ゴシック" pitchFamily="49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ＭＳ ゴシック" pitchFamily="49" charset="-128"/>
                                    </a:rPr>
                                    <m:t>𝑥</m:t>
                                  </m:r>
                                  <m: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itchFamily="49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altLang="ja-JP" sz="2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:endParaRPr lang="en-US" altLang="ja-JP" sz="2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fPr>
                        <m:num>
                          <m:r>
                            <a:rPr lang="en-US" altLang="ja-JP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ゴシック" pitchFamily="49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itchFamily="49" charset="-128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−8+6</m:t>
                      </m:r>
                    </m:oMath>
                  </m:oMathPara>
                </a14:m>
                <a:endParaRPr lang="en-US" altLang="ja-JP" sz="2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:endParaRPr lang="en-US" altLang="ja-JP" sz="2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fPr>
                        <m:num>
                          <m:r>
                            <a:rPr lang="en-US" altLang="ja-JP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ゴシック" pitchFamily="49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itchFamily="49" charset="-128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2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8" name="テキスト ボックス 8">
                <a:extLst>
                  <a:ext uri="{FF2B5EF4-FFF2-40B4-BE49-F238E27FC236}">
                    <a16:creationId xmlns:a16="http://schemas.microsoft.com/office/drawing/2014/main" id="{59A250F6-C77E-47D6-B266-E7733C787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8590" y="1266673"/>
                <a:ext cx="3228526" cy="33203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xmlns="" id="{8D3B71DF-374D-4D26-A457-6D0EB4041100}"/>
                  </a:ext>
                </a:extLst>
              </p:cNvPr>
              <p:cNvSpPr/>
              <p:nvPr/>
            </p:nvSpPr>
            <p:spPr>
              <a:xfrm>
                <a:off x="1013099" y="4614003"/>
                <a:ext cx="3813745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000" dirty="0" smtClean="0">
                          <a:solidFill>
                            <a:srgbClr val="FF0000"/>
                          </a:solidFill>
                          <a:latin typeface="ＭＳ ゴシック" pitchFamily="49" charset="-128"/>
                          <a:ea typeface="ＭＳ ゴシック" pitchFamily="49" charset="-128"/>
                          <a:cs typeface="HiraMinPro-W3-Identity-H"/>
                        </a:rPr>
                        <m:t>す</m:t>
                      </m:r>
                      <m:r>
                        <m:rPr>
                          <m:nor/>
                        </m:rPr>
                        <a:rPr lang="ja-JP" altLang="ja-JP" sz="2000" dirty="0">
                          <a:solidFill>
                            <a:srgbClr val="FF0000"/>
                          </a:solidFill>
                          <a:latin typeface="ＭＳ ゴシック" pitchFamily="49" charset="-128"/>
                          <a:ea typeface="ＭＳ ゴシック" pitchFamily="49" charset="-128"/>
                          <a:cs typeface="HiraMinPro-W3-Identity-H"/>
                        </a:rPr>
                        <m:t>なわち</m:t>
                      </m:r>
                      <m:r>
                        <a:rPr lang="ja-JP" alt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itchFamily="49" charset="-128"/>
                          <a:cs typeface="HiraMinPro-W3-Identity-H"/>
                        </a:rPr>
                        <m:t>　　</m:t>
                      </m:r>
                      <m:r>
                        <a:rPr lang="en-US" altLang="ja-JP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itchFamily="49" charset="-128"/>
                          <a:cs typeface="HiraMinPro-W3-Identity-H"/>
                        </a:rPr>
                        <m:t>𝑦</m:t>
                      </m:r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fPr>
                        <m:num>
                          <m:r>
                            <a:rPr lang="en-US" altLang="ja-JP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ゴシック" pitchFamily="49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itchFamily="49" charset="-128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en-US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8D3B71DF-374D-4D26-A457-6D0EB4041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99" y="4614003"/>
                <a:ext cx="3813745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8">
                <a:extLst>
                  <a:ext uri="{FF2B5EF4-FFF2-40B4-BE49-F238E27FC236}">
                    <a16:creationId xmlns:a16="http://schemas.microsoft.com/office/drawing/2014/main" xmlns="" id="{EB43001D-8C66-4068-A6C4-BDEF89407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8884" y="1176324"/>
                <a:ext cx="3228526" cy="234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b="0" i="1" baseline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b="0" i="1" baseline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itchFamily="49" charset="-128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ja-JP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000" b="0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000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000" b="0" i="1" baseline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b="0" i="1" baseline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ja-JP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000" b="0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000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altLang="ja-JP" sz="2000" i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itchFamily="49" charset="-128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altLang="ja-JP" sz="2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ＭＳ ゴシック" pitchFamily="49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ＭＳ ゴシック" pitchFamily="49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ゴシック" pitchFamily="49" charset="-128"/>
                                </a:rPr>
                                <m:t>𝑥</m:t>
                              </m:r>
                              <m:r>
                                <a:rPr lang="en-US" altLang="ja-JP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ja-JP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ゴシック" pitchFamily="49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 sz="2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7" name="テキスト ボックス 8">
                <a:extLst>
                  <a:ext uri="{FF2B5EF4-FFF2-40B4-BE49-F238E27FC236}">
                    <a16:creationId xmlns:a16="http://schemas.microsoft.com/office/drawing/2014/main" id="{EB43001D-8C66-4068-A6C4-BDEF89407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8884" y="1176324"/>
                <a:ext cx="3228526" cy="2349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294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8" grpId="0"/>
      <p:bldP spid="35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576000" y="684000"/>
            <a:ext cx="3440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(6)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000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95124" y="1166842"/>
                <a:ext cx="6186717" cy="2480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＝－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2(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0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000" i="1" dirty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en-US" altLang="ja-JP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ja-JP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0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sz="20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0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sz="20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altLang="ja-JP" sz="2000" b="0" dirty="0">
                  <a:solidFill>
                    <a:srgbClr val="FF0000"/>
                  </a:solidFill>
                  <a:latin typeface="+mj-ea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z="2000" i="1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  <a:ea typeface="ＭＳ 明朝" panose="02020609040205080304" pitchFamily="17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sz="2000" b="0" dirty="0">
                  <a:solidFill>
                    <a:srgbClr val="FF0000"/>
                  </a:solidFill>
                  <a:latin typeface="+mj-ea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ja-JP" sz="2000" i="1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ja-JP" sz="2000" dirty="0">
                          <a:solidFill>
                            <a:srgbClr val="FF0000"/>
                          </a:solidFill>
                          <a:ea typeface="ＭＳ 明朝" panose="02020609040205080304" pitchFamily="17" charset="-128"/>
                        </a:rPr>
                        <m:t> </m:t>
                      </m:r>
                      <m:f>
                        <m:f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ja-JP" sz="2000" dirty="0">
                  <a:latin typeface="+mj-ea"/>
                </a:endParaRPr>
              </a:p>
            </p:txBody>
          </p:sp>
        </mc:Choice>
        <mc:Fallback xmlns="">
          <p:sp>
            <p:nvSpPr>
              <p:cNvPr id="1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5124" y="1166842"/>
                <a:ext cx="6186717" cy="2480103"/>
              </a:xfrm>
              <a:prstGeom prst="rect">
                <a:avLst/>
              </a:prstGeom>
              <a:blipFill>
                <a:blip r:embed="rId3"/>
                <a:stretch>
                  <a:fillRect l="-985" t="-17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971600" y="3501008"/>
                <a:ext cx="3943002" cy="621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ja-JP" sz="20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すなわち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　　</a:t>
                </a:r>
                <a:r>
                  <a:rPr lang="en-US" altLang="ja-JP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z="2000" b="1" i="1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ja-JP" sz="2000" b="1" dirty="0">
                        <a:solidFill>
                          <a:srgbClr val="FF0000"/>
                        </a:solidFill>
                        <a:ea typeface="ＭＳ 明朝" panose="02020609040205080304" pitchFamily="17" charset="-128"/>
                      </a:rPr>
                      <m:t> </m:t>
                    </m:r>
                    <m:f>
                      <m:f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ja-JP" altLang="en-US" sz="20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1008"/>
                <a:ext cx="3943002" cy="621645"/>
              </a:xfrm>
              <a:prstGeom prst="rect">
                <a:avLst/>
              </a:prstGeom>
              <a:blipFill>
                <a:blip r:embed="rId4"/>
                <a:stretch>
                  <a:fillRect l="-1546" b="-49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68719" y="869811"/>
            <a:ext cx="7936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j-ea"/>
              </a:rPr>
              <a:t>のグラフの軸と頂点を求めよ。</a:t>
            </a: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また，そのグラフをかけ。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068719" y="1865693"/>
            <a:ext cx="42484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与えられた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と変形できる。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068719" y="3672000"/>
            <a:ext cx="43673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よって，求めるグラフは軸が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頂点が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点（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の上に凸の放物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77722"/>
            <a:ext cx="3358532" cy="303545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28961" y="132300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29001" y="907681"/>
            <a:ext cx="720000" cy="460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4000" y="882000"/>
            <a:ext cx="109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p.81)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8" name="テキスト ボックス 8">
            <a:extLst>
              <a:ext uri="{FF2B5EF4-FFF2-40B4-BE49-F238E27FC236}">
                <a16:creationId xmlns:a16="http://schemas.microsoft.com/office/drawing/2014/main" xmlns="" id="{21A4C9B7-3205-4A72-B277-62D57176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719" y="4788000"/>
            <a:ext cx="43673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また，グラフは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軸と点（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 err="1">
                <a:latin typeface="+mn-ea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で交わるから，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右の図のようになる。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6A2DFF00-6C67-4006-80B2-BD729873B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3" y="1927399"/>
            <a:ext cx="658368" cy="4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グループ化 56"/>
          <p:cNvGrpSpPr/>
          <p:nvPr/>
        </p:nvGrpSpPr>
        <p:grpSpPr>
          <a:xfrm>
            <a:off x="1906538" y="1396111"/>
            <a:ext cx="1214446" cy="523220"/>
            <a:chOff x="1928794" y="1405741"/>
            <a:chExt cx="1214446" cy="523220"/>
          </a:xfrm>
        </p:grpSpPr>
        <p:sp>
          <p:nvSpPr>
            <p:cNvPr id="21" name="正方形/長方形 20"/>
            <p:cNvSpPr/>
            <p:nvPr/>
          </p:nvSpPr>
          <p:spPr>
            <a:xfrm>
              <a:off x="2305235" y="1480924"/>
              <a:ext cx="180000" cy="360000"/>
            </a:xfrm>
            <a:prstGeom prst="rect">
              <a:avLst/>
            </a:prstGeom>
            <a:solidFill>
              <a:srgbClr val="D2F0B6">
                <a:alpha val="89804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2"/>
            <p:cNvSpPr txBox="1">
              <a:spLocks noChangeArrowheads="1"/>
            </p:cNvSpPr>
            <p:nvPr/>
          </p:nvSpPr>
          <p:spPr bwMode="auto">
            <a:xfrm>
              <a:off x="1928794" y="1405741"/>
              <a:ext cx="12144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(1)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endParaRPr lang="ja-JP" altLang="en-US" sz="2800" dirty="0">
                <a:latin typeface="+mn-ea"/>
                <a:ea typeface="+mn-ea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935993" y="1396111"/>
            <a:ext cx="2850453" cy="523220"/>
            <a:chOff x="2935993" y="1396111"/>
            <a:chExt cx="2850453" cy="523220"/>
          </a:xfrm>
        </p:grpSpPr>
        <p:sp>
          <p:nvSpPr>
            <p:cNvPr id="23" name="正方形/長方形 22"/>
            <p:cNvSpPr/>
            <p:nvPr/>
          </p:nvSpPr>
          <p:spPr>
            <a:xfrm>
              <a:off x="3401972" y="1480924"/>
              <a:ext cx="180000" cy="360000"/>
            </a:xfrm>
            <a:prstGeom prst="rect">
              <a:avLst/>
            </a:prstGeom>
            <a:solidFill>
              <a:srgbClr val="D2F0B6">
                <a:alpha val="89804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399161" y="1480924"/>
              <a:ext cx="180000" cy="360000"/>
            </a:xfrm>
            <a:prstGeom prst="rect">
              <a:avLst/>
            </a:prstGeom>
            <a:solidFill>
              <a:srgbClr val="D2F0B6">
                <a:alpha val="89804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テキスト ボックス 2"/>
            <p:cNvSpPr txBox="1">
              <a:spLocks noChangeArrowheads="1"/>
            </p:cNvSpPr>
            <p:nvPr/>
          </p:nvSpPr>
          <p:spPr bwMode="auto">
            <a:xfrm>
              <a:off x="2935993" y="1396111"/>
              <a:ext cx="28504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･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en-US" altLang="ja-JP" sz="28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･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5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4</a:t>
              </a:r>
              <a:endParaRPr lang="ja-JP" altLang="en-US" sz="2800" dirty="0">
                <a:latin typeface="+mn-ea"/>
                <a:ea typeface="+mn-ea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1906538" y="2428868"/>
            <a:ext cx="1217906" cy="523220"/>
            <a:chOff x="1925334" y="2451862"/>
            <a:chExt cx="1217906" cy="523220"/>
          </a:xfrm>
        </p:grpSpPr>
        <p:sp>
          <p:nvSpPr>
            <p:cNvPr id="36" name="正方形/長方形 35"/>
            <p:cNvSpPr/>
            <p:nvPr/>
          </p:nvSpPr>
          <p:spPr>
            <a:xfrm>
              <a:off x="2307504" y="2547368"/>
              <a:ext cx="180000" cy="360000"/>
            </a:xfrm>
            <a:prstGeom prst="rect">
              <a:avLst/>
            </a:prstGeom>
            <a:solidFill>
              <a:srgbClr val="D2F0B6">
                <a:alpha val="89804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1925334" y="2451862"/>
              <a:ext cx="12179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endParaRPr lang="ja-JP" altLang="en-US" sz="2800" dirty="0">
                <a:latin typeface="+mn-ea"/>
                <a:ea typeface="+mn-ea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1906538" y="1928802"/>
            <a:ext cx="1571636" cy="523220"/>
            <a:chOff x="1857356" y="2000240"/>
            <a:chExt cx="1571636" cy="523220"/>
          </a:xfrm>
        </p:grpSpPr>
        <p:sp>
          <p:nvSpPr>
            <p:cNvPr id="30" name="正方形/長方形 29"/>
            <p:cNvSpPr/>
            <p:nvPr/>
          </p:nvSpPr>
          <p:spPr>
            <a:xfrm>
              <a:off x="2231814" y="2074078"/>
              <a:ext cx="540000" cy="360000"/>
            </a:xfrm>
            <a:prstGeom prst="rect">
              <a:avLst/>
            </a:prstGeom>
            <a:solidFill>
              <a:srgbClr val="D2F0B6">
                <a:alpha val="89804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2"/>
            <p:cNvSpPr txBox="1">
              <a:spLocks noChangeArrowheads="1"/>
            </p:cNvSpPr>
            <p:nvPr/>
          </p:nvSpPr>
          <p:spPr bwMode="auto">
            <a:xfrm>
              <a:off x="1857356" y="2000240"/>
              <a:ext cx="15716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2)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endParaRPr lang="ja-JP" altLang="en-US" sz="2800" dirty="0">
                <a:latin typeface="+mn-ea"/>
                <a:ea typeface="+mn-ea"/>
              </a:endParaRPr>
            </a:p>
          </p:txBody>
        </p:sp>
      </p:grp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116013" y="895166"/>
            <a:ext cx="7488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800" dirty="0">
                <a:latin typeface="+mn-ea"/>
              </a:rPr>
              <a:t>のとき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1071538" y="3143248"/>
            <a:ext cx="7820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のとき，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(0)</a:t>
            </a:r>
            <a:r>
              <a:rPr lang="ja-JP" altLang="en-US" sz="28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(1)</a:t>
            </a:r>
            <a:r>
              <a:rPr lang="ja-JP" altLang="en-US" sz="28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en-US" sz="28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を求めよ。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1906538" y="4244167"/>
            <a:ext cx="5256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(0)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1906538" y="4750084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(1)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1906538" y="5256001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1906538" y="5761919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1235" y="910304"/>
            <a:ext cx="1166389" cy="461665"/>
            <a:chOff x="21235" y="910304"/>
            <a:chExt cx="1166389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600784" y="910736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50875" y="910736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1235" y="91030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67544" y="910304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85720" y="3214686"/>
            <a:ext cx="720080" cy="461665"/>
            <a:chOff x="323528" y="2928492"/>
            <a:chExt cx="720080" cy="461665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23528" y="292849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問１</a:t>
              </a:r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323528" y="2934227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　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p.72)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xmlns="" id="{73D805FC-68EF-4091-A17B-BDFD03349AC7}"/>
              </a:ext>
            </a:extLst>
          </p:cNvPr>
          <p:cNvGrpSpPr/>
          <p:nvPr/>
        </p:nvGrpSpPr>
        <p:grpSpPr>
          <a:xfrm>
            <a:off x="3357554" y="1928802"/>
            <a:ext cx="4547334" cy="523220"/>
            <a:chOff x="3357554" y="1928802"/>
            <a:chExt cx="4547334" cy="523220"/>
          </a:xfrm>
        </p:grpSpPr>
        <p:sp>
          <p:nvSpPr>
            <p:cNvPr id="31" name="正方形/長方形 30"/>
            <p:cNvSpPr/>
            <p:nvPr/>
          </p:nvSpPr>
          <p:spPr>
            <a:xfrm>
              <a:off x="3996000" y="1996251"/>
              <a:ext cx="540000" cy="360000"/>
            </a:xfrm>
            <a:prstGeom prst="rect">
              <a:avLst/>
            </a:prstGeom>
            <a:solidFill>
              <a:srgbClr val="D2F0B6">
                <a:alpha val="89804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5724000" y="1996251"/>
              <a:ext cx="540000" cy="360000"/>
            </a:xfrm>
            <a:prstGeom prst="rect">
              <a:avLst/>
            </a:prstGeom>
            <a:solidFill>
              <a:srgbClr val="D2F0B6">
                <a:alpha val="89804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テキスト ボックス 2"/>
            <p:cNvSpPr txBox="1">
              <a:spLocks noChangeArrowheads="1"/>
            </p:cNvSpPr>
            <p:nvPr/>
          </p:nvSpPr>
          <p:spPr bwMode="auto">
            <a:xfrm>
              <a:off x="3357554" y="1928802"/>
              <a:ext cx="45473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･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2)</a:t>
              </a:r>
              <a:r>
                <a:rPr lang="en-US" altLang="ja-JP" sz="28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･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2)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5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19</a:t>
              </a:r>
              <a:endParaRPr lang="ja-JP" altLang="en-US" sz="2800" dirty="0">
                <a:latin typeface="+mn-ea"/>
                <a:ea typeface="+mn-ea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xmlns="" id="{8B656EFD-D468-40C6-BEC2-0DC5F588521F}"/>
              </a:ext>
            </a:extLst>
          </p:cNvPr>
          <p:cNvGrpSpPr/>
          <p:nvPr/>
        </p:nvGrpSpPr>
        <p:grpSpPr>
          <a:xfrm>
            <a:off x="3000364" y="2428868"/>
            <a:ext cx="1953034" cy="523220"/>
            <a:chOff x="3000364" y="2428868"/>
            <a:chExt cx="1953034" cy="523220"/>
          </a:xfrm>
        </p:grpSpPr>
        <p:sp>
          <p:nvSpPr>
            <p:cNvPr id="39" name="正方形/長方形 38"/>
            <p:cNvSpPr/>
            <p:nvPr/>
          </p:nvSpPr>
          <p:spPr>
            <a:xfrm>
              <a:off x="3276000" y="2504951"/>
              <a:ext cx="180000" cy="360000"/>
            </a:xfrm>
            <a:prstGeom prst="rect">
              <a:avLst/>
            </a:prstGeom>
            <a:solidFill>
              <a:srgbClr val="D2F0B6">
                <a:alpha val="89804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093200" y="2489293"/>
              <a:ext cx="180000" cy="360000"/>
            </a:xfrm>
            <a:prstGeom prst="rect">
              <a:avLst/>
            </a:prstGeom>
            <a:solidFill>
              <a:srgbClr val="D2F0B6">
                <a:alpha val="89804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テキスト ボックス 2"/>
            <p:cNvSpPr txBox="1">
              <a:spLocks noChangeArrowheads="1"/>
            </p:cNvSpPr>
            <p:nvPr/>
          </p:nvSpPr>
          <p:spPr bwMode="auto">
            <a:xfrm>
              <a:off x="3000364" y="2428868"/>
              <a:ext cx="19530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8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5</a:t>
              </a:r>
              <a:endParaRPr lang="ja-JP" altLang="en-US" sz="2800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2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5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116013" y="908720"/>
            <a:ext cx="7704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次関数のグラフの軸と頂点を求めよ。また，そのグラフをかけ</a:t>
            </a:r>
            <a:r>
              <a:rPr lang="ja-JP" altLang="en-US" sz="2400" dirty="0">
                <a:latin typeface="+mj-ea"/>
              </a:rPr>
              <a:t>。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–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p.81)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5306" y="917773"/>
            <a:ext cx="936104" cy="461665"/>
            <a:chOff x="251520" y="908720"/>
            <a:chExt cx="936104" cy="461665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51520" y="908720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359532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116013" y="1927460"/>
            <a:ext cx="3023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en-US" altLang="ja-JP" sz="24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8">
                <a:extLst>
                  <a:ext uri="{FF2B5EF4-FFF2-40B4-BE49-F238E27FC236}">
                    <a16:creationId xmlns:a16="http://schemas.microsoft.com/office/drawing/2014/main" xmlns="" id="{9784E3F2-04A6-46FD-A889-AE24A58837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0213" y="1839647"/>
                <a:ext cx="3515443" cy="637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ja-JP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8">
                <a:extLst>
                  <a:ext uri="{FF2B5EF4-FFF2-40B4-BE49-F238E27FC236}">
                    <a16:creationId xmlns:a16="http://schemas.microsoft.com/office/drawing/2014/main" id="{9784E3F2-04A6-46FD-A889-AE24A5883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0213" y="1839647"/>
                <a:ext cx="3515443" cy="637290"/>
              </a:xfrm>
              <a:prstGeom prst="rect">
                <a:avLst/>
              </a:prstGeom>
              <a:blipFill>
                <a:blip r:embed="rId3"/>
                <a:stretch>
                  <a:fillRect l="-2773" b="-1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8">
                <a:extLst>
                  <a:ext uri="{FF2B5EF4-FFF2-40B4-BE49-F238E27FC236}">
                    <a16:creationId xmlns:a16="http://schemas.microsoft.com/office/drawing/2014/main" xmlns="" id="{A3D3D791-ACBA-407B-960B-C60031E41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6013" y="2550367"/>
                <a:ext cx="2807915" cy="637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8">
                <a:extLst>
                  <a:ext uri="{FF2B5EF4-FFF2-40B4-BE49-F238E27FC236}">
                    <a16:creationId xmlns:a16="http://schemas.microsoft.com/office/drawing/2014/main" id="{A3D3D791-ACBA-407B-960B-C60031E41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013" y="2550367"/>
                <a:ext cx="2807915" cy="637290"/>
              </a:xfrm>
              <a:prstGeom prst="rect">
                <a:avLst/>
              </a:prstGeom>
              <a:blipFill>
                <a:blip r:embed="rId4"/>
                <a:stretch>
                  <a:fillRect l="-3254" b="-9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8">
            <a:extLst>
              <a:ext uri="{FF2B5EF4-FFF2-40B4-BE49-F238E27FC236}">
                <a16:creationId xmlns:a16="http://schemas.microsoft.com/office/drawing/2014/main" xmlns="" id="{4732AF12-A846-4AF0-ACE8-C76E07EDD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213" y="2638180"/>
            <a:ext cx="3598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(4) </a:t>
            </a:r>
            <a:r>
              <a:rPr lang="en-US" altLang="ja-JP" sz="24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91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xmlns="" id="{0464DE9B-6520-42A9-BC6C-D6DAA986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00" y="720000"/>
            <a:ext cx="3098800" cy="3413760"/>
          </a:xfrm>
          <a:prstGeom prst="rect">
            <a:avLst/>
          </a:prstGeom>
        </p:spPr>
      </p:pic>
      <p:pic>
        <p:nvPicPr>
          <p:cNvPr id="23" name="図 2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28" name="テキスト ボックス 8">
            <a:extLst>
              <a:ext uri="{FF2B5EF4-FFF2-40B4-BE49-F238E27FC236}">
                <a16:creationId xmlns:a16="http://schemas.microsoft.com/office/drawing/2014/main" xmlns="" id="{A978F4DB-471B-4CDD-A628-45CAF0B8C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00" y="576000"/>
            <a:ext cx="3598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xmlns="" id="{93537B64-FA03-4E62-A88B-01FEA4E65D03}"/>
              </a:ext>
            </a:extLst>
          </p:cNvPr>
          <p:cNvSpPr/>
          <p:nvPr/>
        </p:nvSpPr>
        <p:spPr>
          <a:xfrm>
            <a:off x="1329973" y="1008000"/>
            <a:ext cx="3137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)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8</a:t>
            </a:r>
            <a:endParaRPr lang="en-US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s"/>
              </a:rPr>
              <a:t>{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s"/>
              </a:rPr>
              <a:t>}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8</a:t>
            </a:r>
            <a:r>
              <a:rPr lang="ja-JP" altLang="en-US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　</a:t>
            </a:r>
            <a:endParaRPr lang="en-US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18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8</a:t>
            </a:r>
            <a:endParaRPr lang="en-US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10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xmlns="" id="{467C8EB4-578E-4ACE-B024-BED80B67A480}"/>
              </a:ext>
            </a:extLst>
          </p:cNvPr>
          <p:cNvSpPr/>
          <p:nvPr/>
        </p:nvSpPr>
        <p:spPr>
          <a:xfrm>
            <a:off x="1188000" y="2736000"/>
            <a:ext cx="77045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10</a:t>
            </a: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よって，求めるグラフは軸が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b="1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KakuStd-W5-Identity-H"/>
              </a:rPr>
              <a:t>直線</a:t>
            </a: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＝－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</a:t>
            </a:r>
            <a:r>
              <a:rPr lang="ja-JP" altLang="ja-JP" sz="2400" kern="0" dirty="0" err="1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頂点が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b="1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KakuStd-W5-Identity-H"/>
              </a:rPr>
              <a:t>点</a:t>
            </a:r>
            <a:r>
              <a:rPr lang="ja-JP" altLang="en-US" sz="2400" b="1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KakuStd-W5-Identity-H"/>
              </a:rPr>
              <a:t>（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</a:t>
            </a:r>
            <a:r>
              <a:rPr lang="ja-JP" altLang="ja-JP" sz="2400" b="1" kern="0" dirty="0" err="1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400" b="1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 </a:t>
            </a:r>
            <a:r>
              <a:rPr lang="ja-JP" altLang="en-US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10</a:t>
            </a:r>
            <a:r>
              <a:rPr lang="ja-JP" altLang="en-US" sz="2400" b="1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TSMath-Bold"/>
              </a:rPr>
              <a:t>）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の下に凸の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放物線である。</a:t>
            </a:r>
            <a:endParaRPr lang="ja-JP" altLang="ja-JP" sz="2400" kern="100" dirty="0">
              <a:solidFill>
                <a:srgbClr val="FF0000"/>
              </a:solidFill>
              <a:latin typeface="+mn-ea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 fontAlgn="ctr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また，グラフは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軸と点</a:t>
            </a:r>
            <a:r>
              <a:rPr lang="ja-JP" altLang="en-US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（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</a:t>
            </a:r>
            <a:r>
              <a:rPr lang="ja-JP" altLang="ja-JP" sz="2400" kern="0" dirty="0" err="1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 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8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）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で交わるから</a:t>
            </a:r>
            <a:r>
              <a:rPr lang="ja-JP" altLang="en-US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上の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  <a:cs typeface="HiraMinPro-W3-Identity-H"/>
              </a:rPr>
              <a:t>図のようになる。</a:t>
            </a:r>
            <a:endParaRPr lang="ja-JP" altLang="ja-JP" sz="2400" kern="100" dirty="0">
              <a:solidFill>
                <a:srgbClr val="FF0000"/>
              </a:solidFill>
              <a:latin typeface="+mn-ea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65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76000" y="504000"/>
                <a:ext cx="3994853" cy="637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+mn-ea"/>
                    <a:ea typeface="+mn-ea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2400" dirty="0">
                    <a:latin typeface="+mn-ea"/>
                    <a:ea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17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000" y="504000"/>
                <a:ext cx="3994853" cy="637290"/>
              </a:xfrm>
              <a:prstGeom prst="rect">
                <a:avLst/>
              </a:prstGeom>
              <a:blipFill>
                <a:blip r:embed="rId3"/>
                <a:stretch>
                  <a:fillRect l="-2287" b="-1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188000" y="3600000"/>
                <a:ext cx="7845030" cy="2091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en-US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すなわち　　</a:t>
                </a:r>
                <a14:m>
                  <m:oMath xmlns:m="http://schemas.openxmlformats.org/officeDocument/2006/math">
                    <m:r>
                      <a:rPr lang="en-US" altLang="ja-JP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MinPro-W3-Identity-H"/>
                      </a:rPr>
                      <m:t>𝑦</m:t>
                    </m:r>
                    <m:r>
                      <a:rPr lang="en-US" altLang="ja-JP" sz="24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MinPro-W3-Identity-H"/>
                      </a:rPr>
                      <m:t>=</m:t>
                    </m:r>
                    <m:f>
                      <m:fPr>
                        <m:ctrlP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sz="2400" kern="0" dirty="0">
                  <a:solidFill>
                    <a:srgbClr val="FF0000"/>
                  </a:solidFill>
                  <a:latin typeface="+mn-ea"/>
                  <a:ea typeface="+mn-ea"/>
                  <a:cs typeface="HiraMinPro-W3-Identity-H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よって，求めるグラフは軸が</a:t>
                </a:r>
                <a:r>
                  <a:rPr lang="ja-JP" altLang="ja-JP" sz="2400" b="1" kern="0" dirty="0">
                    <a:solidFill>
                      <a:srgbClr val="FF0000"/>
                    </a:solidFill>
                    <a:latin typeface="+mn-ea"/>
                    <a:ea typeface="+mn-ea"/>
                    <a:cs typeface="HiraKakuStd-W5-Identity-H"/>
                  </a:rPr>
                  <a:t>直線</a:t>
                </a:r>
                <a:r>
                  <a:rPr lang="en-US" altLang="ja-JP" sz="24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ja-JP" sz="2400" b="1" kern="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400" b="1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Bold"/>
                  </a:rPr>
                  <a:t>2</a:t>
                </a:r>
                <a:r>
                  <a:rPr lang="ja-JP" altLang="ja-JP" sz="2400" kern="0" dirty="0" err="1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，</a:t>
                </a:r>
                <a:endParaRPr lang="en-US" altLang="ja-JP" sz="2400" kern="0" dirty="0">
                  <a:solidFill>
                    <a:srgbClr val="FF0000"/>
                  </a:solidFill>
                  <a:latin typeface="+mn-ea"/>
                  <a:ea typeface="+mn-ea"/>
                  <a:cs typeface="HiraMinPro-W3-Identity-H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400" b="1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頂点が</a:t>
                </a:r>
                <a:r>
                  <a:rPr lang="ja-JP" altLang="ja-JP" sz="2400" b="1" kern="0" dirty="0">
                    <a:solidFill>
                      <a:srgbClr val="FF0000"/>
                    </a:solidFill>
                    <a:latin typeface="+mn-ea"/>
                    <a:ea typeface="+mn-ea"/>
                    <a:cs typeface="HiraKakuStd-W5-Identity-H"/>
                  </a:rPr>
                  <a:t>点</a:t>
                </a:r>
                <a:r>
                  <a:rPr lang="en-US" altLang="ja-JP" sz="2400" b="1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Bold"/>
                  </a:rPr>
                  <a:t>(2</a:t>
                </a:r>
                <a:r>
                  <a:rPr lang="ja-JP" altLang="ja-JP" sz="2400" b="1" kern="0" dirty="0" err="1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，</a:t>
                </a:r>
                <a:r>
                  <a:rPr lang="ja-JP" altLang="ja-JP" sz="2400" b="1" kern="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SMath-Bold"/>
                  </a:rPr>
                  <a:t>－</a:t>
                </a:r>
                <a:r>
                  <a:rPr lang="en-US" altLang="ja-JP" sz="2400" b="1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Bold"/>
                  </a:rPr>
                  <a:t>3)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の下に凸の放物線である。</a:t>
                </a:r>
                <a:endParaRPr lang="en-US" altLang="ja-JP" sz="24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また，グラフは</a:t>
                </a:r>
                <a:r>
                  <a:rPr lang="en-US" altLang="ja-JP" sz="2400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軸と点</a:t>
                </a:r>
                <a:r>
                  <a:rPr lang="en-US" altLang="ja-JP" sz="24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Roman"/>
                  </a:rPr>
                  <a:t>(0</a:t>
                </a:r>
                <a:r>
                  <a:rPr lang="ja-JP" altLang="ja-JP" sz="2400" kern="0" dirty="0" err="1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，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SMath-Roman"/>
                  </a:rPr>
                  <a:t>－</a:t>
                </a:r>
                <a:r>
                  <a:rPr lang="en-US" altLang="ja-JP" sz="24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Roman"/>
                  </a:rPr>
                  <a:t>1)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で交わるから</a:t>
                </a:r>
                <a:r>
                  <a:rPr lang="ja-JP" altLang="en-US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上の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図のようになる。</a:t>
                </a:r>
                <a:endParaRPr lang="ja-JP" altLang="ja-JP" sz="2400" kern="100" dirty="0">
                  <a:solidFill>
                    <a:srgbClr val="FF0000"/>
                  </a:solidFill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0" y="3600000"/>
                <a:ext cx="7845030" cy="2091214"/>
              </a:xfrm>
              <a:prstGeom prst="rect">
                <a:avLst/>
              </a:prstGeom>
              <a:blipFill>
                <a:blip r:embed="rId4"/>
                <a:stretch>
                  <a:fillRect l="-1243" b="-55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86" y="720000"/>
            <a:ext cx="3860482" cy="2840355"/>
          </a:xfrm>
          <a:prstGeom prst="rect">
            <a:avLst/>
          </a:prstGeom>
        </p:spPr>
      </p:pic>
      <p:pic>
        <p:nvPicPr>
          <p:cNvPr id="23" name="図 2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xmlns="" id="{811DC754-9418-4084-A580-E0241811617D}"/>
                  </a:ext>
                </a:extLst>
              </p:cNvPr>
              <p:cNvSpPr/>
              <p:nvPr/>
            </p:nvSpPr>
            <p:spPr>
              <a:xfrm>
                <a:off x="1080000" y="1161530"/>
                <a:ext cx="4593010" cy="240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ja-JP" altLang="en-US" sz="24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　</a:t>
                </a:r>
                <a:r>
                  <a:rPr lang="ja-JP" altLang="en-US" sz="24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HiraMinPro-W3-Identity-H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sSupPr>
                          <m:e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 sz="240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ja-JP" sz="24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𝑥</m:t>
                        </m:r>
                      </m:e>
                    </m:d>
                    <m:r>
                      <a:rPr lang="en-US" altLang="ja-JP" sz="24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ja-JP" sz="2400" kern="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HiraMinPro-W3-Identity-H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en-US" sz="2400" kern="0" dirty="0">
                    <a:solidFill>
                      <a:srgbClr val="FF0000"/>
                    </a:solidFill>
                    <a:latin typeface="+mn-ea"/>
                    <a:ea typeface="ＭＳ ゴシック" panose="020B0609070205080204" pitchFamily="49" charset="-128"/>
                    <a:cs typeface="HiraMinPro-W3-Identity-H"/>
                  </a:rPr>
                  <a:t>　</a:t>
                </a:r>
                <a:r>
                  <a:rPr lang="ja-JP" altLang="en-US" sz="24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HiraMinPro-W3-Identity-H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40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ＭＳ 明朝" panose="02020609040205080304" pitchFamily="17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</a:rPr>
                                  <m:t>𝑥</m:t>
                                </m:r>
                                <m:r>
                                  <a:rPr lang="en-US" altLang="ja-JP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4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ja-JP" sz="24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en-US" sz="2400" kern="0" dirty="0">
                    <a:solidFill>
                      <a:srgbClr val="FF0000"/>
                    </a:solidFill>
                    <a:latin typeface="+mn-ea"/>
                    <a:ea typeface="ＭＳ ゴシック" panose="020B0609070205080204" pitchFamily="49" charset="-128"/>
                    <a:cs typeface="HiraMinPro-W3-Identity-H"/>
                  </a:rPr>
                  <a:t>　</a:t>
                </a:r>
                <a:r>
                  <a:rPr lang="ja-JP" altLang="en-US" sz="24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HiraMinPro-W3-Identity-H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𝑥</m:t>
                            </m:r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2−1</m:t>
                    </m:r>
                  </m:oMath>
                </a14:m>
                <a:endParaRPr lang="ja-JP" altLang="ja-JP" sz="24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en-US" sz="2400" kern="0" dirty="0">
                    <a:solidFill>
                      <a:srgbClr val="FF0000"/>
                    </a:solidFill>
                    <a:latin typeface="+mn-ea"/>
                    <a:ea typeface="ＭＳ ゴシック" panose="020B0609070205080204" pitchFamily="49" charset="-128"/>
                    <a:cs typeface="HiraMinPro-W3-Identity-H"/>
                  </a:rPr>
                  <a:t>　</a:t>
                </a:r>
                <a:r>
                  <a:rPr lang="ja-JP" altLang="en-US" sz="24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HiraMinPro-W3-Identity-H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  <a:cs typeface="HiraMinPro-W3-Identity-H"/>
                          </a:rPr>
                        </m:ctrlPr>
                      </m:fPr>
                      <m:num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HiraMinPro-W3-Identity-H"/>
                          </a:rPr>
                          <m:t>1</m:t>
                        </m:r>
                      </m:num>
                      <m:den>
                        <m:r>
                          <a:rPr lang="el-GR" altLang="ja-JP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HiraMinPro-W3-Identity-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l-GR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ja-JP" sz="24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𝑥</m:t>
                            </m:r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sup>
                    </m:sSup>
                    <m:r>
                      <a:rPr lang="el-GR" altLang="ja-JP" sz="24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sz="2400" kern="100" dirty="0">
                  <a:solidFill>
                    <a:srgbClr val="FF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811DC754-9418-4084-A580-E02418116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161530"/>
                <a:ext cx="4593010" cy="2409378"/>
              </a:xfrm>
              <a:prstGeom prst="rect">
                <a:avLst/>
              </a:prstGeom>
              <a:blipFill>
                <a:blip r:embed="rId7"/>
                <a:stretch>
                  <a:fillRect b="-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207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50" y="720001"/>
            <a:ext cx="3787140" cy="2840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080000" y="3246304"/>
                <a:ext cx="7740150" cy="2275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すなわち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HiraMinPro-W3-Identity-H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sz="2400" dirty="0">
                  <a:solidFill>
                    <a:srgbClr val="FF0000"/>
                  </a:solidFill>
                  <a:latin typeface="+mj-ea"/>
                  <a:ea typeface="+mj-ea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よって，求めるグラフは軸が</a:t>
                </a:r>
                <a:r>
                  <a:rPr lang="ja-JP" altLang="ja-JP" sz="2400" b="1" kern="0" dirty="0">
                    <a:solidFill>
                      <a:srgbClr val="FF0000"/>
                    </a:solidFill>
                    <a:latin typeface="+mn-ea"/>
                    <a:cs typeface="HiraKakuStd-W5-Identity-H"/>
                  </a:rPr>
                  <a:t>直線</a:t>
                </a:r>
                <a:r>
                  <a:rPr lang="en-US" altLang="ja-JP" sz="24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ja-JP" sz="2400" b="1" kern="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SMath-Bold"/>
                  </a:rPr>
                  <a:t>＝</a:t>
                </a:r>
                <a:r>
                  <a:rPr lang="en-US" altLang="ja-JP" sz="2400" b="1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Bold"/>
                  </a:rPr>
                  <a:t>3</a:t>
                </a:r>
                <a:r>
                  <a:rPr lang="ja-JP" altLang="ja-JP" sz="2400" kern="0" dirty="0" err="1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，</a:t>
                </a:r>
                <a:r>
                  <a:rPr lang="ja-JP" altLang="ja-JP" sz="2400" b="1" kern="0" dirty="0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頂点が</a:t>
                </a:r>
                <a:r>
                  <a:rPr lang="ja-JP" altLang="ja-JP" sz="2400" b="1" kern="0" dirty="0">
                    <a:solidFill>
                      <a:srgbClr val="FF0000"/>
                    </a:solidFill>
                    <a:latin typeface="+mn-ea"/>
                    <a:cs typeface="HiraKakuStd-W5-Identity-H"/>
                  </a:rPr>
                  <a:t>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ja-JP" altLang="en-US" sz="24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f>
                          <m:fPr>
                            <m:ctrlPr>
                              <a:rPr lang="en-US" altLang="ja-JP" sz="2400" b="1" i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4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ja-JP" sz="24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ja-JP" altLang="en-US" sz="2400" b="1" kern="0" dirty="0">
                    <a:solidFill>
                      <a:srgbClr val="FF0000"/>
                    </a:solidFill>
                    <a:latin typeface="+mn-ea"/>
                    <a:cs typeface="HiraKakuStd-W5-Identity-H"/>
                  </a:rPr>
                  <a:t>　</a:t>
                </a:r>
                <a:endParaRPr lang="ja-JP" altLang="ja-JP" sz="2400" b="1" kern="100" dirty="0">
                  <a:solidFill>
                    <a:srgbClr val="FF0000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の上に凸の放物線である。</a:t>
                </a:r>
                <a:endParaRPr lang="ja-JP" altLang="ja-JP" sz="2400" kern="100" dirty="0">
                  <a:solidFill>
                    <a:srgbClr val="FF0000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また，グラフは</a:t>
                </a:r>
                <a:r>
                  <a:rPr lang="en-US" altLang="ja-JP" sz="2400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軸と原点で交わるから</a:t>
                </a:r>
                <a:r>
                  <a:rPr lang="ja-JP" altLang="en-US" sz="2400" kern="0" dirty="0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上の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図のようになる。</a:t>
                </a:r>
                <a:endParaRPr lang="ja-JP" altLang="ja-JP" sz="2400" kern="100" dirty="0">
                  <a:solidFill>
                    <a:srgbClr val="FF0000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246304"/>
                <a:ext cx="7740150" cy="2275366"/>
              </a:xfrm>
              <a:prstGeom prst="rect">
                <a:avLst/>
              </a:prstGeom>
              <a:blipFill>
                <a:blip r:embed="rId4"/>
                <a:stretch>
                  <a:fillRect l="-1181" t="-2145" r="-866" b="-5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xmlns="" id="{6715C3C9-EB6B-4CCF-B38A-F989D11224ED}"/>
                  </a:ext>
                </a:extLst>
              </p:cNvPr>
              <p:cNvSpPr txBox="1"/>
              <p:nvPr/>
            </p:nvSpPr>
            <p:spPr>
              <a:xfrm>
                <a:off x="1475656" y="1137867"/>
                <a:ext cx="3240360" cy="1873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kumimoji="1"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(</a:t>
                </a:r>
                <a:r>
                  <a:rPr kumimoji="1" lang="en-US" altLang="ja-JP" sz="2400" i="1" dirty="0">
                    <a:solidFill>
                      <a:srgbClr val="FF0000"/>
                    </a:solidFill>
                    <a:latin typeface="+mj-lt"/>
                    <a:ea typeface="ＭＳ 明朝" panose="02020609040205080304" pitchFamily="17" charset="-128"/>
                  </a:rPr>
                  <a:t>x</a:t>
                </a:r>
                <a:r>
                  <a:rPr kumimoji="1" lang="en-US" altLang="ja-JP" sz="24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－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6</a:t>
                </a:r>
                <a:r>
                  <a:rPr kumimoji="1" lang="en-US" altLang="ja-JP" sz="2400" i="1" dirty="0">
                    <a:solidFill>
                      <a:srgbClr val="FF0000"/>
                    </a:solidFill>
                    <a:latin typeface="+mj-lt"/>
                    <a:ea typeface="ＭＳ 明朝" panose="02020609040205080304" pitchFamily="17" charset="-128"/>
                  </a:rPr>
                  <a:t>x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kumimoji="1"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{(</a:t>
                </a:r>
                <a:r>
                  <a:rPr kumimoji="1" lang="en-US" altLang="ja-JP" sz="2400" i="1" dirty="0">
                    <a:solidFill>
                      <a:srgbClr val="FF0000"/>
                    </a:solidFill>
                    <a:latin typeface="+mj-lt"/>
                    <a:ea typeface="ＭＳ 明朝" panose="02020609040205080304" pitchFamily="17" charset="-128"/>
                  </a:rPr>
                  <a:t>x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－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3)</a:t>
                </a:r>
                <a:r>
                  <a:rPr kumimoji="1" lang="en-US" altLang="ja-JP" sz="24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－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3</a:t>
                </a:r>
                <a:r>
                  <a:rPr kumimoji="1" lang="en-US" altLang="ja-JP" sz="24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}</a:t>
                </a:r>
              </a:p>
              <a:p>
                <a:pPr>
                  <a:spcAft>
                    <a:spcPts val="1200"/>
                  </a:spcAft>
                </a:pPr>
                <a:r>
                  <a:rPr kumimoji="1"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(</a:t>
                </a:r>
                <a:r>
                  <a:rPr kumimoji="1" lang="en-US" altLang="ja-JP" sz="2400" i="1" dirty="0">
                    <a:solidFill>
                      <a:srgbClr val="FF0000"/>
                    </a:solidFill>
                    <a:latin typeface="+mj-lt"/>
                    <a:ea typeface="ＭＳ 明朝" panose="02020609040205080304" pitchFamily="17" charset="-128"/>
                  </a:rPr>
                  <a:t>x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－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3)</a:t>
                </a:r>
                <a:r>
                  <a:rPr kumimoji="1" lang="en-US" altLang="ja-JP" sz="24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9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endParaRPr kumimoji="1" lang="ja-JP" altLang="en-US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715C3C9-EB6B-4CCF-B38A-F989D1122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137867"/>
                <a:ext cx="3240360" cy="1873205"/>
              </a:xfrm>
              <a:prstGeom prst="rect">
                <a:avLst/>
              </a:prstGeom>
              <a:blipFill>
                <a:blip r:embed="rId7"/>
                <a:stretch>
                  <a:fillRect l="-5639" t="-2606" b="-45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8">
                <a:extLst>
                  <a:ext uri="{FF2B5EF4-FFF2-40B4-BE49-F238E27FC236}">
                    <a16:creationId xmlns:a16="http://schemas.microsoft.com/office/drawing/2014/main" xmlns="" id="{3518B0B4-80C7-4700-8D6F-0261BA793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001" y="504000"/>
                <a:ext cx="3275920" cy="637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+mn-ea"/>
                    <a:ea typeface="+mn-ea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sz="24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テキスト ボックス 8">
                <a:extLst>
                  <a:ext uri="{FF2B5EF4-FFF2-40B4-BE49-F238E27FC236}">
                    <a16:creationId xmlns:a16="http://schemas.microsoft.com/office/drawing/2014/main" id="{3518B0B4-80C7-4700-8D6F-0261BA79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001" y="504000"/>
                <a:ext cx="3275920" cy="637290"/>
              </a:xfrm>
              <a:prstGeom prst="rect">
                <a:avLst/>
              </a:prstGeom>
              <a:blipFill>
                <a:blip r:embed="rId8"/>
                <a:stretch>
                  <a:fillRect l="-2788" b="-1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99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576000" y="576000"/>
            <a:ext cx="3598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(4) </a:t>
            </a:r>
            <a:r>
              <a:rPr lang="en-US" altLang="ja-JP" sz="24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080000" y="3456000"/>
                <a:ext cx="7596456" cy="2947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40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すなわち</a:t>
                </a:r>
                <a:endParaRPr lang="en-US" altLang="ja-JP" sz="2400" dirty="0">
                  <a:solidFill>
                    <a:srgbClr val="FF0000"/>
                  </a:solidFill>
                  <a:latin typeface="+mn-ea"/>
                  <a:ea typeface="+mn-ea"/>
                  <a:cs typeface="HiraMinPro-W3-Identity-H"/>
                </a:endParaRPr>
              </a:p>
              <a:p>
                <a:r>
                  <a:rPr lang="ja-JP" altLang="en-US" sz="240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MinPro-W3-Identity-H"/>
                      </a:rPr>
                      <m:t>𝑦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MinPro-W3-Identity-H"/>
                      </a:rPr>
                      <m:t>=−</m:t>
                    </m:r>
                    <m:sSup>
                      <m:sSup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ja-JP" sz="2400" dirty="0">
                  <a:solidFill>
                    <a:srgbClr val="FF0000"/>
                  </a:solidFill>
                  <a:latin typeface="+mn-ea"/>
                  <a:ea typeface="+mn-ea"/>
                  <a:cs typeface="HiraMinPro-W3-Identity-H"/>
                </a:endParaRPr>
              </a:p>
              <a:p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よって，求めるグラフは軸が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cs typeface="HiraKakuStd-W5-Identity-H"/>
                  </a:rPr>
                  <a:t>直線</a:t>
                </a:r>
                <a14:m>
                  <m:oMath xmlns:m="http://schemas.openxmlformats.org/officeDocument/2006/math">
                    <m:r>
                      <a:rPr lang="en-US" altLang="ja-JP" sz="24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KakuStd-W5-Identity-H"/>
                      </a:rPr>
                      <m:t>𝒙</m:t>
                    </m:r>
                    <m:r>
                      <a:rPr lang="en-US" altLang="ja-JP" sz="24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KakuStd-W5-Identity-H"/>
                      </a:rPr>
                      <m:t>=−</m:t>
                    </m:r>
                    <m:f>
                      <m:fPr>
                        <m:ctrlPr>
                          <a:rPr lang="en-US" altLang="ja-JP" sz="2400" b="1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4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ja-JP" altLang="en-US" sz="2400" kern="1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頂点が</a:t>
                </a:r>
                <a:endParaRPr lang="en-US" altLang="ja-JP" sz="2400" kern="0" dirty="0">
                  <a:solidFill>
                    <a:srgbClr val="FF0000"/>
                  </a:solidFill>
                  <a:latin typeface="+mn-ea"/>
                  <a:cs typeface="HiraMinPro-W3-Identity-H"/>
                </a:endParaRPr>
              </a:p>
              <a:p>
                <a:pPr algn="just">
                  <a:lnSpc>
                    <a:spcPts val="4600"/>
                  </a:lnSpc>
                  <a:spcAft>
                    <a:spcPts val="0"/>
                  </a:spcAft>
                </a:pPr>
                <a:r>
                  <a:rPr lang="ja-JP" altLang="ja-JP" sz="2400" b="1" kern="0" dirty="0">
                    <a:solidFill>
                      <a:srgbClr val="FF0000"/>
                    </a:solidFill>
                    <a:latin typeface="+mn-ea"/>
                    <a:cs typeface="HiraKakuStd-W5-Identity-H"/>
                  </a:rPr>
                  <a:t>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4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sz="24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ja-JP" altLang="en-US" sz="24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，</m:t>
                        </m:r>
                        <m:f>
                          <m:fPr>
                            <m:ctrlPr>
                              <a:rPr lang="en-US" altLang="ja-JP" sz="24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ja-JP" sz="24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cs typeface="HiraMinPro-W3-Identity-H"/>
                  </a:rPr>
                  <a:t>の上に凸の放物線である。</a:t>
                </a:r>
                <a:endParaRPr lang="ja-JP" altLang="ja-JP" sz="2400" kern="100" dirty="0">
                  <a:solidFill>
                    <a:srgbClr val="FF0000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4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また，グラフは</a:t>
                </a:r>
                <a:r>
                  <a:rPr lang="en-US" altLang="ja-JP" sz="2400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軸と点</a:t>
                </a:r>
                <a:r>
                  <a:rPr lang="en-US" altLang="ja-JP" sz="24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Roman"/>
                  </a:rPr>
                  <a:t>(0</a:t>
                </a:r>
                <a:r>
                  <a:rPr lang="ja-JP" altLang="ja-JP" sz="2400" kern="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，</a:t>
                </a:r>
                <a:r>
                  <a:rPr lang="en-US" altLang="ja-JP" sz="24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Roman"/>
                  </a:rPr>
                  <a:t>1)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で交わるから</a:t>
                </a:r>
                <a:r>
                  <a:rPr lang="ja-JP" altLang="en-US" sz="24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上の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図のようになる。</a:t>
                </a:r>
                <a:endParaRPr lang="ja-JP" altLang="ja-JP" sz="24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456000"/>
                <a:ext cx="7596456" cy="2947666"/>
              </a:xfrm>
              <a:prstGeom prst="rect">
                <a:avLst/>
              </a:prstGeom>
              <a:blipFill>
                <a:blip r:embed="rId3"/>
                <a:stretch>
                  <a:fillRect l="-1204" t="-1656" b="-3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0" y="720000"/>
            <a:ext cx="2840355" cy="2840355"/>
          </a:xfrm>
          <a:prstGeom prst="rect">
            <a:avLst/>
          </a:prstGeom>
        </p:spPr>
      </p:pic>
      <p:pic>
        <p:nvPicPr>
          <p:cNvPr id="11" name="図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xmlns="" id="{07BE9879-CBC8-4855-BE91-DD507231C050}"/>
                  </a:ext>
                </a:extLst>
              </p:cNvPr>
              <p:cNvSpPr/>
              <p:nvPr/>
            </p:nvSpPr>
            <p:spPr>
              <a:xfrm>
                <a:off x="1042758" y="1080000"/>
                <a:ext cx="4032448" cy="2437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MinPro-W3-Identity-H"/>
                      </a:rPr>
                      <m:t>=−</m:t>
                    </m:r>
                    <m:d>
                      <m:d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ja-JP" sz="2400" b="0" dirty="0">
                  <a:solidFill>
                    <a:srgbClr val="FF0000"/>
                  </a:solidFill>
                  <a:latin typeface="+mn-ea"/>
                  <a:ea typeface="Cambria Math" panose="02040503050406030204" pitchFamily="18" charset="0"/>
                </a:endParaRPr>
              </a:p>
              <a:p>
                <a:r>
                  <a:rPr lang="ja-JP" altLang="en-US" sz="24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400" i="1" kern="1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4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ja-JP" sz="2400" b="0" i="1" kern="10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b="0" i="1" kern="1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ja-JP" sz="2400" b="0" i="1" kern="1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400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4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24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4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ja-JP" sz="24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4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400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4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400" b="0" i="1" kern="1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4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ja-JP" sz="24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4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ja-JP" sz="24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4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400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4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400" b="0" i="1" kern="1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4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ja-JP" sz="24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ja-JP" altLang="ja-JP" sz="2400" kern="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7BE9879-CBC8-4855-BE91-DD507231C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58" y="1080000"/>
                <a:ext cx="4032448" cy="24377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140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323850" y="908720"/>
            <a:ext cx="41761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+mj-ea"/>
              </a:rPr>
              <a:t>の式は，</a:t>
            </a: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</a:rPr>
              <a:t>次のように変形できる</a:t>
            </a:r>
            <a:r>
              <a:rPr lang="ja-JP" altLang="en-US" sz="2400" dirty="0">
                <a:latin typeface="+mj-ea"/>
                <a:ea typeface="+mj-ea"/>
              </a:rPr>
              <a:t>。</a:t>
            </a:r>
            <a:endParaRPr lang="en-US" altLang="ja-JP" sz="2400" dirty="0"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951171" cy="756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60" y="903865"/>
            <a:ext cx="4320480" cy="28803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0" y="4149080"/>
            <a:ext cx="8892480" cy="2320807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p.81)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6" name="テキスト ボックス 8">
            <a:extLst>
              <a:ext uri="{FF2B5EF4-FFF2-40B4-BE49-F238E27FC236}">
                <a16:creationId xmlns:a16="http://schemas.microsoft.com/office/drawing/2014/main" xmlns="" id="{416F7BB6-3F98-4ABA-A78F-8888FBB4F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833663"/>
            <a:ext cx="41761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したがって，次のことが成り立つ。</a:t>
            </a:r>
            <a:endParaRPr lang="en-US" altLang="ja-JP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11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246002" y="909368"/>
            <a:ext cx="720000" cy="46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285" y="885754"/>
            <a:ext cx="11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73392" y="957948"/>
            <a:ext cx="79936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のグラフをどのように平行移動すると，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のグラフになるか。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973392" y="2596373"/>
            <a:ext cx="40996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err="1">
                <a:latin typeface="+mj-ea"/>
                <a:ea typeface="+mj-ea"/>
              </a:rPr>
              <a:t>つの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+mj-ea"/>
                <a:ea typeface="+mj-ea"/>
              </a:rPr>
              <a:t>次関数を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000" i="1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0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①</a:t>
            </a:r>
            <a:endParaRPr lang="en-US" altLang="ja-JP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i="1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000" dirty="0"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②</a:t>
            </a:r>
            <a:endParaRPr lang="en-US" altLang="ja-JP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+mj-ea"/>
              </a:rPr>
              <a:t>とおく。</a:t>
            </a:r>
            <a:endParaRPr lang="en-US" altLang="ja-JP" sz="2000" dirty="0">
              <a:latin typeface="+mj-ea"/>
              <a:ea typeface="+mj-ea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973392" y="1881559"/>
            <a:ext cx="806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の係数が等しい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次関数のグラフは，平行移動して重ねることができるから，放物線の頂点が重なるように，平行移動するとよい。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977043" y="4029899"/>
            <a:ext cx="37241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①の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と変形できるから，グラフの頂点は点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973392" y="5465561"/>
            <a:ext cx="66044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②の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と変形できるから，グラフの頂点は点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ja-JP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02" y="2700600"/>
            <a:ext cx="3240360" cy="311510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62" y="2701668"/>
            <a:ext cx="3240000" cy="311475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62" y="2700946"/>
            <a:ext cx="3240000" cy="311475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02" y="2700946"/>
            <a:ext cx="3240000" cy="311475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35948" y="132485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p.82)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xmlns="" id="{9764C8E4-B463-4F1C-9DC9-79DD19DA965A}"/>
              </a:ext>
            </a:extLst>
          </p:cNvPr>
          <p:cNvGrpSpPr/>
          <p:nvPr/>
        </p:nvGrpSpPr>
        <p:grpSpPr>
          <a:xfrm>
            <a:off x="216000" y="1909690"/>
            <a:ext cx="806929" cy="353943"/>
            <a:chOff x="144000" y="1909690"/>
            <a:chExt cx="806929" cy="353943"/>
          </a:xfrm>
        </p:grpSpPr>
        <p:sp>
          <p:nvSpPr>
            <p:cNvPr id="6" name="矢印: 五方向 5">
              <a:extLst>
                <a:ext uri="{FF2B5EF4-FFF2-40B4-BE49-F238E27FC236}">
                  <a16:creationId xmlns:a16="http://schemas.microsoft.com/office/drawing/2014/main" xmlns="" id="{BF5EB186-BB3B-4163-AD00-0AB680FC773C}"/>
                </a:ext>
              </a:extLst>
            </p:cNvPr>
            <p:cNvSpPr/>
            <p:nvPr/>
          </p:nvSpPr>
          <p:spPr>
            <a:xfrm>
              <a:off x="192523" y="1909690"/>
              <a:ext cx="712024" cy="353943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180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2800" b="1" dirty="0">
                <a:latin typeface="+mn-ea"/>
              </a:endParaRPr>
            </a:p>
          </p:txBody>
        </p:sp>
        <p:sp>
          <p:nvSpPr>
            <p:cNvPr id="28" name="テキスト ボックス 8">
              <a:extLst>
                <a:ext uri="{FF2B5EF4-FFF2-40B4-BE49-F238E27FC236}">
                  <a16:creationId xmlns:a16="http://schemas.microsoft.com/office/drawing/2014/main" xmlns="" id="{1BCF3F8F-17A1-49FB-8597-76C9078E0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00" y="1917384"/>
              <a:ext cx="8069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考え方</a:t>
              </a:r>
              <a:endParaRPr lang="en-US" altLang="ja-JP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9" name="図 28">
            <a:hlinkClick r:id="rId7" action="ppaction://hlinksldjump"/>
            <a:extLst>
              <a:ext uri="{FF2B5EF4-FFF2-40B4-BE49-F238E27FC236}">
                <a16:creationId xmlns:a16="http://schemas.microsoft.com/office/drawing/2014/main" xmlns="" id="{82784618-2DFC-43B4-AB2B-DC5A5DEFE5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D212B184-A319-4934-805F-C27086D5CE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610594"/>
            <a:ext cx="640080" cy="4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19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15313 0.000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33500" decel="33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13 0.00047 L 0.15591 0.155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xmlns="" id="{D50FA8E1-27C1-49FE-8072-78E539D2A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00" y="936000"/>
            <a:ext cx="67687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+mj-ea"/>
                <a:ea typeface="+mj-ea"/>
              </a:rPr>
              <a:t>したがって，①のグラフを</a:t>
            </a:r>
            <a:endParaRPr lang="en-US" altLang="ja-JP" sz="2000" dirty="0"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+mj-ea"/>
                <a:ea typeface="+mj-ea"/>
              </a:rPr>
              <a:t>軸方向に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000" dirty="0" err="1">
                <a:latin typeface="+mj-ea"/>
                <a:ea typeface="+mj-ea"/>
              </a:rPr>
              <a:t>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ja-JP" altLang="en-US" sz="2000" dirty="0">
                <a:latin typeface="+mj-ea"/>
                <a:ea typeface="+mj-ea"/>
              </a:rPr>
              <a:t>軸方向に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</a:p>
          <a:p>
            <a:pPr eaLnBrk="1" hangingPunct="1">
              <a:defRPr/>
            </a:pPr>
            <a:r>
              <a:rPr lang="ja-JP" altLang="en-US" sz="2000" dirty="0" err="1">
                <a:latin typeface="+mj-ea"/>
                <a:ea typeface="+mj-ea"/>
              </a:rPr>
              <a:t>だけ平</a:t>
            </a:r>
            <a:r>
              <a:rPr lang="ja-JP" altLang="en-US" sz="2000" dirty="0">
                <a:latin typeface="+mj-ea"/>
                <a:ea typeface="+mj-ea"/>
              </a:rPr>
              <a:t>行移動すれば，②のグラフになる。</a:t>
            </a:r>
            <a:endParaRPr lang="en-US" altLang="ja-JP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69800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33824" y="877486"/>
            <a:ext cx="79111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r>
              <a:rPr lang="ja-JP" altLang="en-US" sz="2400" dirty="0">
                <a:latin typeface="+mj-ea"/>
              </a:rPr>
              <a:t>のグラフをどのように平行移動すると，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en-US" sz="2400" dirty="0">
                <a:latin typeface="+mj-ea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</a:rPr>
              <a:t>のグラフになるか</a:t>
            </a:r>
            <a:r>
              <a:rPr lang="ja-JP" altLang="en-US" sz="2400" dirty="0">
                <a:latin typeface="+mj-ea"/>
                <a:ea typeface="+mj-ea"/>
              </a:rPr>
              <a:t>。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２ ２次関数とそのグラフ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j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＋</a:t>
            </a:r>
            <a:r>
              <a:rPr lang="en-US" altLang="ja-JP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のグラフ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p.82)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5291" y="87748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13</a:t>
            </a:r>
            <a:endParaRPr kumimoji="1" lang="ja-JP" altLang="en-US" sz="2400" dirty="0">
              <a:solidFill>
                <a:srgbClr val="00B0F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313303" y="883221"/>
            <a:ext cx="7200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033824" y="1680304"/>
            <a:ext cx="5832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 err="1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つの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TSMath-Roman"/>
              </a:rPr>
              <a:t>次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関数を</a:t>
            </a:r>
            <a:endParaRPr lang="ja-JP" altLang="ja-JP" sz="2400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60000">
              <a:spcAft>
                <a:spcPts val="0"/>
              </a:spcAft>
            </a:pP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8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13</a:t>
            </a:r>
            <a:r>
              <a:rPr lang="en-US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 	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……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①</a:t>
            </a:r>
            <a:endParaRPr lang="ja-JP" altLang="ja-JP" sz="2400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60000">
              <a:spcAft>
                <a:spcPts val="0"/>
              </a:spcAft>
            </a:pP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	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……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②</a:t>
            </a:r>
            <a:endParaRPr lang="ja-JP" altLang="ja-JP" sz="2400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とおく。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33824" y="3221785"/>
            <a:ext cx="7704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①の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TSMath-Roman"/>
              </a:rPr>
              <a:t>次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関数は</a:t>
            </a:r>
            <a:endParaRPr lang="ja-JP" altLang="ja-JP" sz="2400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60000">
              <a:spcAft>
                <a:spcPts val="0"/>
              </a:spcAft>
            </a:pP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と変形できるから，グラフの頂点は，点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(4</a:t>
            </a:r>
            <a:r>
              <a:rPr lang="ja-JP" altLang="ja-JP" sz="2400" kern="0" dirty="0" err="1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3)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TSMath-Roman"/>
              </a:rPr>
              <a:t>で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33824" y="4393935"/>
            <a:ext cx="7911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②の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TSMath-Roman"/>
              </a:rPr>
              <a:t>次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関数は</a:t>
            </a:r>
            <a:endParaRPr lang="ja-JP" altLang="ja-JP" sz="2400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60000">
              <a:spcAft>
                <a:spcPts val="0"/>
              </a:spcAft>
            </a:pP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と変形できるから，グラフの頂点は，点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 err="1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6)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33824" y="5566086"/>
            <a:ext cx="7704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したがって，</a:t>
            </a:r>
            <a:r>
              <a:rPr lang="ja-JP" altLang="ja-JP" sz="2400" b="1" dirty="0">
                <a:solidFill>
                  <a:srgbClr val="FF0000"/>
                </a:solidFill>
                <a:latin typeface="+mn-ea"/>
                <a:ea typeface="+mn-ea"/>
                <a:cs typeface="HiraKakuStd-W5-Identity-H"/>
              </a:rPr>
              <a:t>①のグラフを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ja-JP" sz="2400" b="1" dirty="0">
                <a:solidFill>
                  <a:srgbClr val="FF0000"/>
                </a:solidFill>
                <a:latin typeface="+mn-ea"/>
                <a:ea typeface="+mn-ea"/>
                <a:cs typeface="HiraKakuStd-W5-Identity-H"/>
              </a:rPr>
              <a:t>軸方向に</a:t>
            </a:r>
            <a:r>
              <a:rPr lang="ja-JP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cs typeface="TSMath-Bold"/>
              </a:rPr>
              <a:t>6</a:t>
            </a:r>
            <a:r>
              <a:rPr lang="ja-JP" altLang="ja-JP" sz="2400" b="1" dirty="0" err="1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，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ja-JP" altLang="ja-JP" sz="2400" b="1" dirty="0">
                <a:solidFill>
                  <a:srgbClr val="FF0000"/>
                </a:solidFill>
                <a:latin typeface="+mn-ea"/>
                <a:ea typeface="+mn-ea"/>
                <a:cs typeface="HiraKakuStd-W5-Identity-H"/>
              </a:rPr>
              <a:t>軸方向に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cs typeface="TSMath-Bold"/>
              </a:rPr>
              <a:t>3</a:t>
            </a:r>
            <a:r>
              <a:rPr lang="ja-JP" altLang="ja-JP" sz="2400" b="1" dirty="0" err="1">
                <a:solidFill>
                  <a:srgbClr val="FF0000"/>
                </a:solidFill>
                <a:latin typeface="+mn-ea"/>
                <a:ea typeface="+mn-ea"/>
                <a:cs typeface="HiraKakuStd-W5-Identity-H"/>
              </a:rPr>
              <a:t>だけ平</a:t>
            </a:r>
            <a:r>
              <a:rPr lang="ja-JP" altLang="ja-JP" sz="2400" b="1" dirty="0">
                <a:solidFill>
                  <a:srgbClr val="FF0000"/>
                </a:solidFill>
                <a:latin typeface="+mn-ea"/>
                <a:ea typeface="+mn-ea"/>
                <a:cs typeface="HiraKakuStd-W5-Identity-H"/>
              </a:rPr>
              <a:t>行移動すれば</a:t>
            </a:r>
            <a:r>
              <a:rPr lang="ja-JP" altLang="ja-JP" sz="2400" b="1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，</a:t>
            </a:r>
            <a:r>
              <a:rPr lang="ja-JP" altLang="ja-JP" sz="2400" b="1" dirty="0">
                <a:solidFill>
                  <a:srgbClr val="FF0000"/>
                </a:solidFill>
                <a:latin typeface="+mn-ea"/>
                <a:ea typeface="+mn-ea"/>
                <a:cs typeface="HiraKakuStd-W5-Identity-H"/>
              </a:rPr>
              <a:t>②のグラフになる</a:t>
            </a:r>
            <a:r>
              <a:rPr lang="ja-JP" altLang="ja-JP" sz="2400" b="1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。</a:t>
            </a:r>
            <a:endParaRPr lang="ja-JP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86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248515" y="883967"/>
            <a:ext cx="7416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のグラフは，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より，頂点が 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 の下に凸の放物線である。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238496" y="1894294"/>
            <a:ext cx="295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右の図より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，この関数は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のとき</a:t>
            </a:r>
            <a:endParaRPr lang="en-US" altLang="ja-JP" sz="2400" dirty="0">
              <a:latin typeface="+mj-ea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+mj-ea"/>
                <a:ea typeface="ＭＳ ゴシック" panose="020B0609070205080204" pitchFamily="49" charset="-128"/>
              </a:rPr>
              <a:t> 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最小値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をとる。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238496" y="3137635"/>
            <a:ext cx="32153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また，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はいくらでも大きい値をとるから，</a:t>
            </a:r>
            <a:endParaRPr lang="en-US" altLang="ja-JP" sz="2400" dirty="0">
              <a:latin typeface="+mj-ea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 最大値はない。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53" y="1924510"/>
            <a:ext cx="4108284" cy="31018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53" y="1924510"/>
            <a:ext cx="4108284" cy="31018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53" y="1924510"/>
            <a:ext cx="4108284" cy="31018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24510"/>
            <a:ext cx="4108284" cy="3101892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07504" y="883967"/>
            <a:ext cx="1166389" cy="461665"/>
            <a:chOff x="107504" y="1528326"/>
            <a:chExt cx="1166389" cy="461665"/>
          </a:xfrm>
        </p:grpSpPr>
        <p:sp>
          <p:nvSpPr>
            <p:cNvPr id="19" name="正方形/長方形 18"/>
            <p:cNvSpPr/>
            <p:nvPr/>
          </p:nvSpPr>
          <p:spPr>
            <a:xfrm>
              <a:off x="687053" y="1528758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37144" y="1528758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07504" y="152832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3813" y="152832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３ ２次関数の最大・最小　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p.83)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7" name="メモ 11">
            <a:extLst>
              <a:ext uri="{FF2B5EF4-FFF2-40B4-BE49-F238E27FC236}">
                <a16:creationId xmlns:a16="http://schemas.microsoft.com/office/drawing/2014/main" xmlns="" id="{0EB27FA5-081A-43C8-85CA-9CC0A3BA2CD1}"/>
              </a:ext>
            </a:extLst>
          </p:cNvPr>
          <p:cNvSpPr/>
          <p:nvPr/>
        </p:nvSpPr>
        <p:spPr>
          <a:xfrm>
            <a:off x="2304000" y="1349735"/>
            <a:ext cx="1295742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1" name="メモ 11">
            <a:extLst>
              <a:ext uri="{FF2B5EF4-FFF2-40B4-BE49-F238E27FC236}">
                <a16:creationId xmlns:a16="http://schemas.microsoft.com/office/drawing/2014/main" xmlns="" id="{86180BB8-8DCB-4319-80B8-2B00E48C4232}"/>
              </a:ext>
            </a:extLst>
          </p:cNvPr>
          <p:cNvSpPr/>
          <p:nvPr/>
        </p:nvSpPr>
        <p:spPr>
          <a:xfrm>
            <a:off x="1273893" y="2725291"/>
            <a:ext cx="1295742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4" name="メモ 11">
            <a:extLst>
              <a:ext uri="{FF2B5EF4-FFF2-40B4-BE49-F238E27FC236}">
                <a16:creationId xmlns:a16="http://schemas.microsoft.com/office/drawing/2014/main" xmlns="" id="{530FDEC7-3188-423E-828A-4A98EF41FE4B}"/>
              </a:ext>
            </a:extLst>
          </p:cNvPr>
          <p:cNvSpPr/>
          <p:nvPr/>
        </p:nvSpPr>
        <p:spPr>
          <a:xfrm>
            <a:off x="1252520" y="3977964"/>
            <a:ext cx="2239361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40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48" y="1055436"/>
            <a:ext cx="3318897" cy="208823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 rot="16200000">
            <a:off x="6318782" y="950865"/>
            <a:ext cx="603556" cy="1904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236296" y="1988840"/>
            <a:ext cx="528991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250327" y="1107319"/>
            <a:ext cx="475372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平面上に座標軸を定めると，その平面上の点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P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の位置は，右の図のように，実数の組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800" i="1" dirty="0" err="1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b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で表される。この組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800" i="1" dirty="0" err="1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b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を点Ｐの　</a:t>
            </a:r>
            <a:r>
              <a:rPr lang="ja-JP" altLang="en-US" sz="2800" b="1" dirty="0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座標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といい，　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P</a:t>
            </a:r>
            <a:r>
              <a:rPr lang="en-US" altLang="ja-JP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800" b="1" dirty="0" err="1">
                <a:solidFill>
                  <a:srgbClr val="FF0000"/>
                </a:solidFill>
                <a:latin typeface="+mj-ea"/>
                <a:ea typeface="ＭＳ ゴシック" pitchFamily="49" charset="-128"/>
              </a:rPr>
              <a:t>，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b</a:t>
            </a:r>
            <a:r>
              <a:rPr lang="en-US" altLang="ja-JP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と書く。</a:t>
            </a:r>
            <a:r>
              <a:rPr lang="ja-JP" altLang="en-US" sz="3200" dirty="0">
                <a:latin typeface="ＭＳ ゴシック" pitchFamily="49" charset="-128"/>
                <a:ea typeface="ＭＳ ゴシック" pitchFamily="49" charset="-128"/>
              </a:rPr>
              <a:t>　</a:t>
            </a:r>
          </a:p>
        </p:txBody>
      </p:sp>
      <p:sp>
        <p:nvSpPr>
          <p:cNvPr id="17" name="メモ 16"/>
          <p:cNvSpPr/>
          <p:nvPr/>
        </p:nvSpPr>
        <p:spPr>
          <a:xfrm>
            <a:off x="2948133" y="2856384"/>
            <a:ext cx="1285884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1619672" y="3333790"/>
            <a:ext cx="1571636" cy="45140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関数のグラフ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48" y="1055436"/>
            <a:ext cx="331889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2.5E-6 0.2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2441 3.7037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152000" y="890448"/>
                <a:ext cx="4681509" cy="195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en-US" sz="2400" dirty="0">
                    <a:latin typeface="+mn-ea"/>
                    <a:ea typeface="+mn-ea"/>
                  </a:rPr>
                  <a:t>次関数</a:t>
                </a:r>
                <a:r>
                  <a:rPr lang="en-US" altLang="ja-JP" sz="2400" i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ja-JP" altLang="en-US" sz="24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f>
                      <m:fPr>
                        <m:ctrlPr>
                          <a:rPr lang="en-US" altLang="ja-JP" sz="2400" i="1" smtClean="0"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i="1" smtClean="0"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en-US" altLang="ja-JP" sz="2400" i="1" dirty="0"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1</a:t>
                </a:r>
                <a:r>
                  <a:rPr lang="ja-JP" altLang="en-US" sz="2400" dirty="0">
                    <a:latin typeface="+mj-ea"/>
                  </a:rPr>
                  <a:t>の</a:t>
                </a:r>
                <a:endParaRPr lang="en-US" altLang="ja-JP" sz="2400" dirty="0">
                  <a:latin typeface="+mj-ea"/>
                </a:endParaRPr>
              </a:p>
              <a:p>
                <a:pPr eaLnBrk="1" hangingPunct="1">
                  <a:defRPr/>
                </a:pPr>
                <a:r>
                  <a:rPr lang="ja-JP" altLang="en-US" sz="2400" dirty="0">
                    <a:latin typeface="+mn-ea"/>
                    <a:ea typeface="+mn-ea"/>
                  </a:rPr>
                  <a:t>グラフは，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400" i="1" smtClean="0"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 smtClean="0"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𝑥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＋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3</a:t>
                </a:r>
              </a:p>
              <a:p>
                <a:pPr eaLnBrk="1" hangingPunct="1">
                  <a:spcBef>
                    <a:spcPts val="600"/>
                  </a:spcBef>
                  <a:defRPr/>
                </a:pPr>
                <a:r>
                  <a:rPr lang="ja-JP" altLang="en-US" sz="2400" dirty="0">
                    <a:latin typeface="+mn-ea"/>
                  </a:rPr>
                  <a:t>より，頂点が 点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(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－</a:t>
                </a: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2, 3)</a:t>
                </a:r>
                <a:r>
                  <a:rPr lang="en-US" altLang="ja-JP" sz="2400" dirty="0">
                    <a:latin typeface="+mn-ea"/>
                  </a:rPr>
                  <a:t> </a:t>
                </a:r>
                <a:r>
                  <a:rPr lang="ja-JP" altLang="en-US" sz="2400" dirty="0">
                    <a:latin typeface="+mn-ea"/>
                  </a:rPr>
                  <a:t>の</a:t>
                </a:r>
                <a:endParaRPr lang="en-US" altLang="ja-JP" sz="2400" dirty="0">
                  <a:latin typeface="+mn-ea"/>
                </a:endParaRPr>
              </a:p>
              <a:p>
                <a:pPr eaLnBrk="1" hangingPunct="1">
                  <a:defRPr/>
                </a:pP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上に凸の放物線である。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000" y="890448"/>
                <a:ext cx="4681509" cy="1951047"/>
              </a:xfrm>
              <a:prstGeom prst="rect">
                <a:avLst/>
              </a:prstGeom>
              <a:blipFill>
                <a:blip r:embed="rId3"/>
                <a:stretch>
                  <a:fillRect l="-2083" b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9" y="1124745"/>
            <a:ext cx="3037460" cy="26971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9" y="1124745"/>
            <a:ext cx="3037460" cy="26971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9" y="1124745"/>
            <a:ext cx="3037460" cy="26971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9" y="1124745"/>
            <a:ext cx="3037460" cy="2697143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108000" y="885600"/>
            <a:ext cx="1166389" cy="461665"/>
            <a:chOff x="107504" y="952262"/>
            <a:chExt cx="1166389" cy="461665"/>
          </a:xfrm>
        </p:grpSpPr>
        <p:sp>
          <p:nvSpPr>
            <p:cNvPr id="19" name="正方形/長方形 18"/>
            <p:cNvSpPr/>
            <p:nvPr/>
          </p:nvSpPr>
          <p:spPr>
            <a:xfrm>
              <a:off x="687053" y="952694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37144" y="952694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07504" y="95226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3813" y="95226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３ ２次関数の最大・最小　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p.83)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1" name="テキスト ボックス 8">
            <a:extLst>
              <a:ext uri="{FF2B5EF4-FFF2-40B4-BE49-F238E27FC236}">
                <a16:creationId xmlns:a16="http://schemas.microsoft.com/office/drawing/2014/main" xmlns="" id="{109DE8CA-DF7B-4681-9E37-DF3CB21BC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000" y="2841495"/>
            <a:ext cx="47423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右の図より，この関数は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 最大値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をとる。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はいくらでも小さい値をとるから， 最小値はない 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メモ 11">
            <a:extLst>
              <a:ext uri="{FF2B5EF4-FFF2-40B4-BE49-F238E27FC236}">
                <a16:creationId xmlns:a16="http://schemas.microsoft.com/office/drawing/2014/main" xmlns="" id="{2A0EC054-A35E-43A2-B1EB-02ECD8034571}"/>
              </a:ext>
            </a:extLst>
          </p:cNvPr>
          <p:cNvSpPr/>
          <p:nvPr/>
        </p:nvSpPr>
        <p:spPr>
          <a:xfrm>
            <a:off x="2971005" y="2064691"/>
            <a:ext cx="1638640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6" name="メモ 11">
            <a:extLst>
              <a:ext uri="{FF2B5EF4-FFF2-40B4-BE49-F238E27FC236}">
                <a16:creationId xmlns:a16="http://schemas.microsoft.com/office/drawing/2014/main" xmlns="" id="{009AD96A-0FA1-4F86-805B-9D04B3149158}"/>
              </a:ext>
            </a:extLst>
          </p:cNvPr>
          <p:cNvSpPr/>
          <p:nvPr/>
        </p:nvSpPr>
        <p:spPr>
          <a:xfrm>
            <a:off x="3236235" y="3266325"/>
            <a:ext cx="1152128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7" name="メモ 11">
            <a:extLst>
              <a:ext uri="{FF2B5EF4-FFF2-40B4-BE49-F238E27FC236}">
                <a16:creationId xmlns:a16="http://schemas.microsoft.com/office/drawing/2014/main" xmlns="" id="{BB839CDF-1E2F-42D4-9C5F-2408FDA0A8F7}"/>
              </a:ext>
            </a:extLst>
          </p:cNvPr>
          <p:cNvSpPr/>
          <p:nvPr/>
        </p:nvSpPr>
        <p:spPr>
          <a:xfrm>
            <a:off x="2854621" y="3999494"/>
            <a:ext cx="1915356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8" name="テキスト ボックス 8">
            <a:extLst>
              <a:ext uri="{FF2B5EF4-FFF2-40B4-BE49-F238E27FC236}">
                <a16:creationId xmlns:a16="http://schemas.microsoft.com/office/drawing/2014/main" xmlns="" id="{8C67BC95-0D20-4118-9DAC-71031D0F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000" y="4941938"/>
            <a:ext cx="7704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次関数の最大値または最小値を求めよ。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また，そのときの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の値を求めよ。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xmlns="" id="{9294C4AC-ADAC-4E43-A61C-BC13E220CF76}"/>
              </a:ext>
            </a:extLst>
          </p:cNvPr>
          <p:cNvGrpSpPr/>
          <p:nvPr/>
        </p:nvGrpSpPr>
        <p:grpSpPr>
          <a:xfrm>
            <a:off x="192386" y="4958454"/>
            <a:ext cx="936104" cy="461665"/>
            <a:chOff x="251520" y="881200"/>
            <a:chExt cx="936104" cy="461665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xmlns="" id="{070863E6-2D77-409A-B75A-FC6D6D3A0ED1}"/>
                </a:ext>
              </a:extLst>
            </p:cNvPr>
            <p:cNvSpPr txBox="1"/>
            <p:nvPr/>
          </p:nvSpPr>
          <p:spPr>
            <a:xfrm>
              <a:off x="251520" y="881200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xmlns="" id="{EFF3FF7B-870D-47E9-9741-7F39D49804BB}"/>
                </a:ext>
              </a:extLst>
            </p:cNvPr>
            <p:cNvCxnSpPr/>
            <p:nvPr/>
          </p:nvCxnSpPr>
          <p:spPr>
            <a:xfrm>
              <a:off x="359532" y="88693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8">
            <a:extLst>
              <a:ext uri="{FF2B5EF4-FFF2-40B4-BE49-F238E27FC236}">
                <a16:creationId xmlns:a16="http://schemas.microsoft.com/office/drawing/2014/main" xmlns="" id="{9FE898CE-9D2A-468A-9C75-D71103A03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000" y="5791114"/>
            <a:ext cx="7704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endParaRPr lang="en-US" altLang="ja-JP" sz="24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12" name="テキスト ボックス 8">
            <a:extLst>
              <a:ext uri="{FF2B5EF4-FFF2-40B4-BE49-F238E27FC236}">
                <a16:creationId xmlns:a16="http://schemas.microsoft.com/office/drawing/2014/main" xmlns="" id="{6D98DDAF-5EF8-4808-B044-049CDC64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01" y="576000"/>
            <a:ext cx="4716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2850125A-BAB4-46CA-B32C-C80B6CF398DB}"/>
              </a:ext>
            </a:extLst>
          </p:cNvPr>
          <p:cNvSpPr/>
          <p:nvPr/>
        </p:nvSpPr>
        <p:spPr>
          <a:xfrm>
            <a:off x="1148797" y="966185"/>
            <a:ext cx="3441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algn="just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xmlns="" id="{4D0F0DCC-FD53-40DF-A749-740CE90FB82D}"/>
              </a:ext>
            </a:extLst>
          </p:cNvPr>
          <p:cNvSpPr/>
          <p:nvPr/>
        </p:nvSpPr>
        <p:spPr>
          <a:xfrm>
            <a:off x="1148797" y="1436164"/>
            <a:ext cx="39457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よって，グラフは頂点が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(2</a:t>
            </a:r>
            <a:r>
              <a:rPr lang="ja-JP" altLang="ja-JP" sz="2400" kern="0" dirty="0" err="1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-1)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の下に凸の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放物線である。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+mn-ea"/>
                <a:cs typeface="HiraMinPro-W3-Identity-H"/>
              </a:rPr>
              <a:t>右の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cs typeface="HiraMinPro-W3-Identity-H"/>
              </a:rPr>
              <a:t>図より</a:t>
            </a:r>
            <a:endParaRPr lang="ja-JP" altLang="ja-JP" sz="24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Bold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r>
              <a:rPr lang="ja-JP" altLang="ja-JP" sz="2400" b="1" kern="0" dirty="0">
                <a:solidFill>
                  <a:srgbClr val="FF0000"/>
                </a:solidFill>
                <a:latin typeface="+mn-ea"/>
                <a:cs typeface="HiraKakuStd-W5-Identity-H"/>
              </a:rPr>
              <a:t>のとき</a:t>
            </a:r>
            <a:r>
              <a:rPr lang="ja-JP" altLang="en-US" sz="2400" b="1" kern="0" dirty="0">
                <a:solidFill>
                  <a:srgbClr val="FF0000"/>
                </a:solidFill>
                <a:latin typeface="+mn-ea"/>
                <a:cs typeface="HiraKakuStd-W5-Identity-H"/>
              </a:rPr>
              <a:t>　</a:t>
            </a:r>
            <a:r>
              <a:rPr lang="ja-JP" altLang="ja-JP" sz="2400" b="1" kern="0" dirty="0">
                <a:solidFill>
                  <a:srgbClr val="FF0000"/>
                </a:solidFill>
                <a:latin typeface="+mn-ea"/>
                <a:cs typeface="HiraKakuStd-W5-Identity-H"/>
              </a:rPr>
              <a:t>最小値</a:t>
            </a:r>
            <a:r>
              <a:rPr lang="ja-JP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</a:t>
            </a:r>
            <a:endParaRPr lang="ja-JP" altLang="ja-JP" sz="24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b="1" kern="0" dirty="0">
                <a:solidFill>
                  <a:srgbClr val="FF0000"/>
                </a:solidFill>
                <a:latin typeface="+mn-ea"/>
                <a:cs typeface="HiraKakuStd-W5-Identity-H"/>
              </a:rPr>
              <a:t>最大値はない</a:t>
            </a:r>
            <a:endParaRPr lang="ja-JP" altLang="ja-JP" sz="2400" b="1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43CE3DD6-8C23-42B5-BEC4-2BCDACF56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00" y="1039494"/>
            <a:ext cx="3075940" cy="31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25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576000" y="576000"/>
            <a:ext cx="3851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j-ea"/>
                <a:ea typeface="+mj-ea"/>
                <a:cs typeface="Times New Roman" panose="02020603050405020304" pitchFamily="18" charset="0"/>
              </a:rPr>
              <a:t>(2)</a:t>
            </a: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0" y="985531"/>
            <a:ext cx="3235960" cy="324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1061473" y="1763524"/>
                <a:ext cx="3724893" cy="1383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よって，グラフは頂点が</a:t>
                </a:r>
                <a:endParaRPr lang="en-US" altLang="ja-JP" sz="2400" kern="0" dirty="0">
                  <a:solidFill>
                    <a:srgbClr val="FF0000"/>
                  </a:solidFill>
                  <a:latin typeface="+mn-ea"/>
                  <a:ea typeface="+mn-ea"/>
                  <a:cs typeface="HiraMinPro-W3-Identity-H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+mj-ea"/>
                              </a:rPr>
                            </m:ctrlPr>
                          </m:fPr>
                          <m:num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4</m:t>
                            </m:r>
                          </m:den>
                        </m:f>
                        <m:r>
                          <a:rPr lang="ja-JP" alt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，</m:t>
                        </m:r>
                        <m:f>
                          <m:fPr>
                            <m:ctrlPr>
                              <a:rPr lang="en-US" altLang="ja-JP" sz="24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+mj-ea"/>
                              </a:rPr>
                            </m:ctrlPr>
                          </m:fPr>
                          <m:num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の上に凸の</a:t>
                </a:r>
                <a:endParaRPr lang="en-US" altLang="ja-JP" sz="2400" kern="0" dirty="0">
                  <a:solidFill>
                    <a:srgbClr val="FF0000"/>
                  </a:solidFill>
                  <a:latin typeface="+mn-ea"/>
                  <a:ea typeface="+mn-ea"/>
                  <a:cs typeface="HiraMinPro-W3-Identity-H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放物線である。</a:t>
                </a:r>
                <a:endParaRPr lang="ja-JP" altLang="ja-JP" sz="2400" kern="100" dirty="0">
                  <a:solidFill>
                    <a:srgbClr val="FF0000"/>
                  </a:solidFill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73" y="1763524"/>
                <a:ext cx="3724893" cy="1383712"/>
              </a:xfrm>
              <a:prstGeom prst="rect">
                <a:avLst/>
              </a:prstGeom>
              <a:blipFill>
                <a:blip r:embed="rId4"/>
                <a:stretch>
                  <a:fillRect l="-2455" t="-3524" b="-8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061473" y="3235756"/>
                <a:ext cx="4156941" cy="1364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en-US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右の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+mn-ea"/>
                    <a:ea typeface="+mn-ea"/>
                    <a:cs typeface="HiraMinPro-W3-Identity-H"/>
                  </a:rPr>
                  <a:t>図より</a:t>
                </a:r>
                <a:endParaRPr lang="en-US" altLang="ja-JP" sz="2400" i="1" kern="0" dirty="0">
                  <a:solidFill>
                    <a:srgbClr val="FF0000"/>
                  </a:solidFill>
                  <a:latin typeface="Cambria Math" panose="02040503050406030204" pitchFamily="18" charset="0"/>
                  <a:ea typeface="+mn-ea"/>
                  <a:cs typeface="HiraMinPro-W3-Identity-H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KakuStd-W5-Identity-H"/>
                      </a:rPr>
                      <m:t>𝒙</m:t>
                    </m:r>
                    <m:r>
                      <a:rPr lang="en-US" altLang="ja-JP" sz="2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KakuStd-W5-Identity-H"/>
                      </a:rPr>
                      <m:t>=</m:t>
                    </m:r>
                    <m:f>
                      <m:fPr>
                        <m:ctrlPr>
                          <a:rPr lang="en-US" altLang="ja-JP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2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ja-JP" altLang="ja-JP" sz="2400" b="1" kern="0" dirty="0">
                    <a:solidFill>
                      <a:srgbClr val="FF0000"/>
                    </a:solidFill>
                    <a:latin typeface="+mn-ea"/>
                    <a:ea typeface="+mn-ea"/>
                    <a:cs typeface="HiraKakuStd-W5-Identity-H"/>
                  </a:rPr>
                  <a:t>のとき</a:t>
                </a:r>
                <a:r>
                  <a:rPr lang="ja-JP" altLang="en-US" sz="2400" b="1" kern="0" dirty="0">
                    <a:solidFill>
                      <a:srgbClr val="FF0000"/>
                    </a:solidFill>
                    <a:latin typeface="+mn-ea"/>
                    <a:ea typeface="+mn-ea"/>
                    <a:cs typeface="HiraKakuStd-W5-Identity-H"/>
                  </a:rPr>
                  <a:t>　</a:t>
                </a:r>
                <a:r>
                  <a:rPr lang="ja-JP" altLang="ja-JP" sz="2400" b="1" kern="0" dirty="0">
                    <a:solidFill>
                      <a:srgbClr val="FF0000"/>
                    </a:solidFill>
                    <a:latin typeface="+mn-ea"/>
                    <a:ea typeface="+mn-ea"/>
                    <a:cs typeface="HiraKakuStd-W5-Identity-H"/>
                  </a:rPr>
                  <a:t>最大値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</a:rPr>
                        </m:ctrlPr>
                      </m:fPr>
                      <m:num>
                        <m:r>
                          <a:rPr lang="en-US" altLang="ja-JP" sz="2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𝟗</m:t>
                        </m:r>
                      </m:num>
                      <m:den>
                        <m:r>
                          <a:rPr lang="en-US" altLang="ja-JP" sz="2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𝟖</m:t>
                        </m:r>
                      </m:den>
                    </m:f>
                  </m:oMath>
                </a14:m>
                <a:endParaRPr lang="en-US" altLang="ja-JP" sz="2400" b="1" kern="0" dirty="0">
                  <a:solidFill>
                    <a:srgbClr val="FF0000"/>
                  </a:solidFill>
                  <a:latin typeface="+mn-ea"/>
                  <a:ea typeface="+mn-ea"/>
                  <a:cs typeface="HiraKakuStd-W5-Identity-H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400" b="1" kern="0" dirty="0">
                    <a:solidFill>
                      <a:srgbClr val="FF0000"/>
                    </a:solidFill>
                    <a:latin typeface="+mn-ea"/>
                    <a:ea typeface="+mn-ea"/>
                    <a:cs typeface="HiraKakuStd-W5-Identity-H"/>
                  </a:rPr>
                  <a:t>最小値はない</a:t>
                </a:r>
                <a:endParaRPr lang="ja-JP" altLang="ja-JP" sz="2400" b="1" kern="100" dirty="0">
                  <a:solidFill>
                    <a:srgbClr val="FF0000"/>
                  </a:solidFill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73" y="3235756"/>
                <a:ext cx="4156941" cy="1364604"/>
              </a:xfrm>
              <a:prstGeom prst="rect">
                <a:avLst/>
              </a:prstGeom>
              <a:blipFill>
                <a:blip r:embed="rId5"/>
                <a:stretch>
                  <a:fillRect l="-2199" t="-4911"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xmlns="" id="{505CB425-7252-4F9E-AB66-EC6822AF848B}"/>
                  </a:ext>
                </a:extLst>
              </p:cNvPr>
              <p:cNvSpPr/>
              <p:nvPr/>
            </p:nvSpPr>
            <p:spPr>
              <a:xfrm>
                <a:off x="1061473" y="871262"/>
                <a:ext cx="3176805" cy="718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en-US" sz="2400" kern="0" dirty="0">
                    <a:solidFill>
                      <a:srgbClr val="FF0000"/>
                    </a:solidFill>
                    <a:latin typeface="+mj-ea"/>
                    <a:ea typeface="+mj-ea"/>
                    <a:cs typeface="HiraMinPro-W3-Identity-H"/>
                  </a:rPr>
                  <a:t>　</a:t>
                </a:r>
                <a:r>
                  <a:rPr lang="ja-JP" altLang="en-US" sz="24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HiraMinPro-W3-Identity-H"/>
                  </a:rPr>
                  <a:t>＝</a:t>
                </a:r>
                <a14:m>
                  <m:oMath xmlns:m="http://schemas.openxmlformats.org/officeDocument/2006/math">
                    <m:r>
                      <a:rPr lang="ja-JP" altLang="en-US" sz="24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HiraMinPro-W3-Identity-H"/>
                      </a:rPr>
                      <m:t>−</m:t>
                    </m:r>
                    <m:r>
                      <a:rPr lang="en-US" altLang="ja-JP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HiraMinPro-W3-Identity-H"/>
                      </a:rPr>
                      <m:t>2</m:t>
                    </m:r>
                    <m:sSup>
                      <m:sSupPr>
                        <m:ctrlP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𝑥</m:t>
                            </m:r>
                            <m:r>
                              <a:rPr lang="en-US" altLang="ja-JP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sup>
                    </m:sSup>
                    <m:r>
                      <a:rPr lang="en-US" altLang="ja-JP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ja-JP" altLang="ja-JP" sz="2400" kern="100" dirty="0">
                  <a:solidFill>
                    <a:srgbClr val="FF0000"/>
                  </a:solidFill>
                  <a:effectLst/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05CB425-7252-4F9E-AB66-EC6822AF8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73" y="871262"/>
                <a:ext cx="3176805" cy="718017"/>
              </a:xfrm>
              <a:prstGeom prst="rect">
                <a:avLst/>
              </a:prstGeom>
              <a:blipFill>
                <a:blip r:embed="rId7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197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22690162-7706-42BA-989F-546517FCB4B7}"/>
              </a:ext>
            </a:extLst>
          </p:cNvPr>
          <p:cNvSpPr/>
          <p:nvPr/>
        </p:nvSpPr>
        <p:spPr>
          <a:xfrm>
            <a:off x="1554699" y="4819615"/>
            <a:ext cx="4762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i="1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</a:t>
            </a: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最小値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xmlns="" id="{022F3E12-D1B6-40E6-BC95-7602CBFAE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92" y="764704"/>
            <a:ext cx="7908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において，定義域が次の場合の最大値と最小値を求めよ。また，そのときの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の値を求めよ。</a:t>
            </a:r>
            <a:endParaRPr lang="en-US" altLang="ja-JP" sz="2400" dirty="0">
              <a:latin typeface="+mj-ea"/>
            </a:endParaRPr>
          </a:p>
        </p:txBody>
      </p: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xmlns="" id="{D18BA196-EF56-4977-8243-B4CA9FB3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92" y="2956006"/>
            <a:ext cx="5332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におけるこの関数の</a:t>
            </a:r>
            <a:endParaRPr lang="en-US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グラフは，右の図の放物線の</a:t>
            </a:r>
            <a:endParaRPr lang="en-US" altLang="ja-JP" sz="2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実線部分である。</a:t>
            </a:r>
            <a:endParaRPr lang="en-US" altLang="ja-JP" sz="2400" dirty="0">
              <a:latin typeface="+mj-ea"/>
              <a:ea typeface="+mj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xmlns="" id="{8AD9C813-554F-465D-9C08-5BD698BA86EF}"/>
              </a:ext>
            </a:extLst>
          </p:cNvPr>
          <p:cNvGrpSpPr/>
          <p:nvPr/>
        </p:nvGrpSpPr>
        <p:grpSpPr>
          <a:xfrm>
            <a:off x="0" y="811816"/>
            <a:ext cx="1092247" cy="1000531"/>
            <a:chOff x="0" y="811816"/>
            <a:chExt cx="1092247" cy="100053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xmlns="" id="{66E7F563-A16D-4D7A-878B-B93FAE90F28E}"/>
                </a:ext>
              </a:extLst>
            </p:cNvPr>
            <p:cNvSpPr txBox="1"/>
            <p:nvPr/>
          </p:nvSpPr>
          <p:spPr>
            <a:xfrm>
              <a:off x="189125" y="1227572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xmlns="" id="{16EED987-707C-4DDC-B9E5-4CB51CBE53B6}"/>
                </a:ext>
              </a:extLst>
            </p:cNvPr>
            <p:cNvGrpSpPr/>
            <p:nvPr/>
          </p:nvGrpSpPr>
          <p:grpSpPr>
            <a:xfrm>
              <a:off x="0" y="811816"/>
              <a:ext cx="1092247" cy="461665"/>
              <a:chOff x="0" y="811816"/>
              <a:chExt cx="1092247" cy="461665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xmlns="" id="{CB199BFE-0EB3-4BDB-B8DB-1BCDB8B9F9A9}"/>
                  </a:ext>
                </a:extLst>
              </p:cNvPr>
              <p:cNvSpPr/>
              <p:nvPr/>
            </p:nvSpPr>
            <p:spPr>
              <a:xfrm>
                <a:off x="189165" y="812249"/>
                <a:ext cx="720000" cy="460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xmlns="" id="{7EF5A5A5-ED69-4732-9CBD-B2A598587DA9}"/>
                  </a:ext>
                </a:extLst>
              </p:cNvPr>
              <p:cNvSpPr txBox="1"/>
              <p:nvPr/>
            </p:nvSpPr>
            <p:spPr>
              <a:xfrm>
                <a:off x="0" y="811816"/>
                <a:ext cx="1092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例題</a:t>
                </a:r>
              </a:p>
            </p:txBody>
          </p:sp>
        </p:grp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AFE80632-6B13-49FA-8AE0-DD5FC79FC5F6}"/>
              </a:ext>
            </a:extLst>
          </p:cNvPr>
          <p:cNvSpPr/>
          <p:nvPr/>
        </p:nvSpPr>
        <p:spPr>
          <a:xfrm>
            <a:off x="1554699" y="4077072"/>
            <a:ext cx="4762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したがって</a:t>
            </a:r>
          </a:p>
          <a:p>
            <a:pPr algn="just">
              <a:spcAft>
                <a:spcPts val="0"/>
              </a:spcAft>
            </a:pPr>
            <a:r>
              <a:rPr lang="ja-JP" altLang="en-US" sz="2400" i="1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</a:t>
            </a:r>
            <a:r>
              <a:rPr lang="en-US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最大値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ja-JP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803CD98E-5709-49DB-9276-748975B8A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2988000"/>
            <a:ext cx="2770766" cy="2917077"/>
          </a:xfrm>
          <a:prstGeom prst="rect">
            <a:avLst/>
          </a:prstGeom>
        </p:spPr>
      </p:pic>
      <p:sp>
        <p:nvSpPr>
          <p:cNvPr id="12" name="テキスト ボックス 8">
            <a:extLst>
              <a:ext uri="{FF2B5EF4-FFF2-40B4-BE49-F238E27FC236}">
                <a16:creationId xmlns:a16="http://schemas.microsoft.com/office/drawing/2014/main" xmlns="" id="{33FCD771-7020-45F6-86DF-12E1AC4A6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93" y="2374203"/>
            <a:ext cx="7704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与えられた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次関数は，</a:t>
            </a:r>
            <a:r>
              <a:rPr lang="en-US" altLang="ja-JP" sz="2400" i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と変形できる。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8">
            <a:extLst>
              <a:ext uri="{FF2B5EF4-FFF2-40B4-BE49-F238E27FC236}">
                <a16:creationId xmlns:a16="http://schemas.microsoft.com/office/drawing/2014/main" xmlns="" id="{3EF4A06C-AF08-4D2A-B124-575347DF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92" y="1600228"/>
            <a:ext cx="7908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　</a:t>
            </a: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　　　</a:t>
            </a: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400" dirty="0">
              <a:latin typeface="+mj-ea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xmlns="" id="{C4421ACE-ED3A-4869-BA45-0C0AD6D78DB1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３ ２次関数の最大・最小　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定義域が限られたときの最大値・最小値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p.84)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xmlns="" id="{62291233-8499-4478-B0A5-1D238D0CC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2" y="2415372"/>
            <a:ext cx="640080" cy="4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982800" y="576000"/>
            <a:ext cx="4957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におけるこの関数の</a:t>
            </a:r>
            <a:endParaRPr lang="en-US" altLang="ja-JP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ja-JP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グラフは，右の図の放物線の</a:t>
            </a:r>
            <a:endParaRPr lang="en-US" altLang="ja-JP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ja-JP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実線部分である</a:t>
            </a:r>
            <a:r>
              <a:rPr lang="ja-JP" altLang="ja-JP" sz="2400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48000" y="1786560"/>
            <a:ext cx="3715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したがって</a:t>
            </a:r>
          </a:p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のとき</a:t>
            </a:r>
            <a:r>
              <a:rPr lang="en-US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最大値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ja-JP" altLang="ja-JP" sz="2400" kern="1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720000"/>
            <a:ext cx="2798200" cy="2917077"/>
          </a:xfrm>
          <a:prstGeom prst="rect">
            <a:avLst/>
          </a:prstGeom>
        </p:spPr>
      </p:pic>
      <p:pic>
        <p:nvPicPr>
          <p:cNvPr id="12" name="図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169192D5-33CD-4982-85D5-85B0913081BB}"/>
              </a:ext>
            </a:extLst>
          </p:cNvPr>
          <p:cNvSpPr/>
          <p:nvPr/>
        </p:nvSpPr>
        <p:spPr>
          <a:xfrm>
            <a:off x="1548000" y="2616278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のとき</a:t>
            </a:r>
            <a:r>
              <a:rPr lang="en-US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latin typeface="+mn-ea"/>
                <a:ea typeface="+mn-ea"/>
                <a:cs typeface="Times New Roman" panose="02020603050405020304" pitchFamily="18" charset="0"/>
              </a:rPr>
              <a:t>最小値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67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116014" y="881200"/>
            <a:ext cx="7816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次の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次関数</a:t>
            </a:r>
            <a:r>
              <a:rPr lang="ja-JP" altLang="en-US" sz="2400" dirty="0">
                <a:latin typeface="+mj-ea"/>
              </a:rPr>
              <a:t>について，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latin typeface="+mj-ea"/>
              </a:rPr>
              <a:t>に示した定義域における最大値と最小値を求めよ。また，そのときの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j-ea"/>
              </a:rPr>
              <a:t>の値を求めよ。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151410" y="1796399"/>
            <a:ext cx="57968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３ ２次関数の最大・最小　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定義域が限られたときの最大値・最小値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p.84)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15306" y="917413"/>
            <a:ext cx="936104" cy="461665"/>
            <a:chOff x="251520" y="881200"/>
            <a:chExt cx="936104" cy="461665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1520" y="881200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15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359532" y="88693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56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8">
            <a:extLst>
              <a:ext uri="{FF2B5EF4-FFF2-40B4-BE49-F238E27FC236}">
                <a16:creationId xmlns:a16="http://schemas.microsoft.com/office/drawing/2014/main" xmlns="" id="{CF35E879-889A-4CBB-B901-F38210FE5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00" y="576000"/>
            <a:ext cx="43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xmlns="" id="{5E68506E-D87E-4158-92F7-4605AB41E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711" y="2694877"/>
            <a:ext cx="385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i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のとき 最大値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8">
            <a:extLst>
              <a:ext uri="{FF2B5EF4-FFF2-40B4-BE49-F238E27FC236}">
                <a16:creationId xmlns:a16="http://schemas.microsoft.com/office/drawing/2014/main" xmlns="" id="{E5705E42-B2AB-4ABC-9408-70E1F189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711" y="3156542"/>
            <a:ext cx="3926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i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</a:rPr>
              <a:t>のとき 最小値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2184B741-80FA-4A65-8D19-53CE6A4C66BE}"/>
              </a:ext>
            </a:extLst>
          </p:cNvPr>
          <p:cNvSpPr/>
          <p:nvPr/>
        </p:nvSpPr>
        <p:spPr>
          <a:xfrm>
            <a:off x="1041711" y="11263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Relation"/>
              </a:rPr>
              <a:t>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Relation"/>
              </a:rPr>
              <a:t>≦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r>
              <a:rPr lang="ja-JP" altLang="ja-JP" sz="2400" kern="0" dirty="0">
                <a:solidFill>
                  <a:srgbClr val="FF0000"/>
                </a:solidFill>
                <a:latin typeface="+mj-ea"/>
                <a:ea typeface="+mj-ea"/>
                <a:cs typeface="TSMath-Roman"/>
              </a:rPr>
              <a:t>に</a:t>
            </a:r>
            <a:r>
              <a:rPr lang="ja-JP" altLang="ja-JP" sz="2400" kern="0" dirty="0">
                <a:solidFill>
                  <a:srgbClr val="FF0000"/>
                </a:solidFill>
                <a:latin typeface="+mj-ea"/>
                <a:ea typeface="+mj-ea"/>
                <a:cs typeface="HiraMinPro-W3-Identity-H"/>
              </a:rPr>
              <a:t>おけるこの関数の</a:t>
            </a:r>
            <a:endParaRPr lang="en-US" altLang="ja-JP" sz="2400" kern="0" dirty="0">
              <a:solidFill>
                <a:srgbClr val="FF0000"/>
              </a:solidFill>
              <a:latin typeface="+mj-ea"/>
              <a:ea typeface="+mj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j-ea"/>
                <a:ea typeface="+mj-ea"/>
                <a:cs typeface="HiraMinPro-W3-Identity-H"/>
              </a:rPr>
              <a:t>グラフは，図の放物線の実線</a:t>
            </a:r>
            <a:endParaRPr lang="en-US" altLang="ja-JP" sz="2400" kern="0" dirty="0">
              <a:solidFill>
                <a:srgbClr val="FF0000"/>
              </a:solidFill>
              <a:latin typeface="+mj-ea"/>
              <a:ea typeface="+mj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j-ea"/>
                <a:ea typeface="+mj-ea"/>
                <a:cs typeface="HiraMinPro-W3-Identity-H"/>
              </a:rPr>
              <a:t>部分である。</a:t>
            </a:r>
            <a:endParaRPr lang="ja-JP" altLang="ja-JP" sz="2400" kern="1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j-ea"/>
                <a:ea typeface="+mj-ea"/>
                <a:cs typeface="HiraMinPro-W3-Identity-H"/>
              </a:rPr>
              <a:t>したがって</a:t>
            </a:r>
            <a:endParaRPr lang="ja-JP" altLang="ja-JP" sz="24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2AD219E4-33BD-4C1B-84F3-11F7EA806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44000"/>
            <a:ext cx="2880995" cy="4044950"/>
          </a:xfrm>
          <a:prstGeom prst="rect">
            <a:avLst/>
          </a:prstGeom>
        </p:spPr>
      </p:pic>
      <p:pic>
        <p:nvPicPr>
          <p:cNvPr id="7" name="図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362FE22-C930-47E4-8F3C-15DBDCAC47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5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576000" y="576000"/>
            <a:ext cx="4864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31640" y="1048218"/>
            <a:ext cx="4680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606D89C0-D19B-4BAB-9D22-BB494964379D}"/>
              </a:ext>
            </a:extLst>
          </p:cNvPr>
          <p:cNvSpPr/>
          <p:nvPr/>
        </p:nvSpPr>
        <p:spPr>
          <a:xfrm>
            <a:off x="1043608" y="1509883"/>
            <a:ext cx="4680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Relation"/>
              </a:rPr>
              <a:t>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Relation"/>
              </a:rPr>
              <a:t>≦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TSMath-Roman"/>
              </a:rPr>
              <a:t>に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おけるこの関数の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グラフは，図の放物線の</a:t>
            </a:r>
            <a:r>
              <a:rPr lang="ja-JP" altLang="en-US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実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線部分である。</a:t>
            </a:r>
            <a:endParaRPr lang="en-US" altLang="ja-JP" sz="2400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したがって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</a:rPr>
              <a:t>のとき　最大値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24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b="1" kern="1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</a:rPr>
              <a:t>のとき　最小値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040DDEA8-A8F5-4BAB-AA4F-1A669DAA0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23" y="1044000"/>
            <a:ext cx="3029585" cy="35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8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576000" y="576000"/>
            <a:ext cx="7816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80008" y="1075910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80008" y="1553749"/>
            <a:ext cx="5031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Relation"/>
              </a:rPr>
              <a:t>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Relation"/>
              </a:rPr>
              <a:t>≦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におけるこの関数の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グラフは，図の放物線の実線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部分である。</a:t>
            </a:r>
            <a:endParaRPr lang="ja-JP" altLang="ja-JP" sz="2400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したがって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</a:rPr>
              <a:t>のとき　最大値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b="1" kern="1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</a:rPr>
              <a:t>のとき　最小値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xmlns="" id="{FC1EDB3D-F5B8-40DB-BB50-CA08DB110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04" y="1044000"/>
            <a:ext cx="2897505" cy="35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01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107655" y="904914"/>
            <a:ext cx="7547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4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5(0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の最小値を求めよ。また，そのときの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107655" y="2160000"/>
            <a:ext cx="288828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のグラフの軸は直線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である。定義域に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を含まない場合と，含む場合に分けて考える。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0748" y="165719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34665" y="866859"/>
            <a:ext cx="1092247" cy="836242"/>
            <a:chOff x="134665" y="866859"/>
            <a:chExt cx="1092247" cy="836242"/>
          </a:xfrm>
        </p:grpSpPr>
        <p:sp>
          <p:nvSpPr>
            <p:cNvPr id="24" name="正方形/長方形 23"/>
            <p:cNvSpPr/>
            <p:nvPr/>
          </p:nvSpPr>
          <p:spPr>
            <a:xfrm>
              <a:off x="320788" y="1241868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34665" y="1241436"/>
              <a:ext cx="1092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34665" y="866859"/>
              <a:ext cx="1092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応用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20788" y="904914"/>
              <a:ext cx="720000" cy="324000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３ ２次関数の最大・最小　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定義域が限られたときの最大値・最小値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p.85)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xmlns="" id="{198958A3-E2FB-4FDE-BDFA-3DE977A52D53}"/>
              </a:ext>
            </a:extLst>
          </p:cNvPr>
          <p:cNvGrpSpPr/>
          <p:nvPr/>
        </p:nvGrpSpPr>
        <p:grpSpPr>
          <a:xfrm>
            <a:off x="257175" y="2238495"/>
            <a:ext cx="806929" cy="378851"/>
            <a:chOff x="160229" y="4139390"/>
            <a:chExt cx="806929" cy="378851"/>
          </a:xfrm>
        </p:grpSpPr>
        <p:sp>
          <p:nvSpPr>
            <p:cNvPr id="21" name="矢印: 五方向 20">
              <a:extLst>
                <a:ext uri="{FF2B5EF4-FFF2-40B4-BE49-F238E27FC236}">
                  <a16:creationId xmlns:a16="http://schemas.microsoft.com/office/drawing/2014/main" xmlns="" id="{C9447420-ACA2-4B36-B1C8-0CFB3DB11748}"/>
                </a:ext>
              </a:extLst>
            </p:cNvPr>
            <p:cNvSpPr/>
            <p:nvPr/>
          </p:nvSpPr>
          <p:spPr>
            <a:xfrm>
              <a:off x="220746" y="4164298"/>
              <a:ext cx="712024" cy="353943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180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2800" b="1" dirty="0">
                <a:latin typeface="+mn-ea"/>
              </a:endParaRPr>
            </a:p>
          </p:txBody>
        </p:sp>
        <p:sp>
          <p:nvSpPr>
            <p:cNvPr id="26" name="テキスト ボックス 8">
              <a:extLst>
                <a:ext uri="{FF2B5EF4-FFF2-40B4-BE49-F238E27FC236}">
                  <a16:creationId xmlns:a16="http://schemas.microsoft.com/office/drawing/2014/main" xmlns="" id="{53E75910-FED2-44B2-8BC1-F95ABAE35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29" y="4139390"/>
              <a:ext cx="8069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考え方</a:t>
              </a:r>
              <a:endParaRPr lang="en-US" altLang="ja-JP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148D75CA-30A2-40EA-97EA-FBE227DD4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07" y="2060848"/>
            <a:ext cx="4533333" cy="321523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97726B8A-5D13-488A-A645-2E7C3D937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07" y="2060848"/>
            <a:ext cx="4533333" cy="321523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882C8178-A73D-4D05-A5F1-3177C665F5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07" y="2060848"/>
            <a:ext cx="4533333" cy="321523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009F4538-C26A-4C5A-8584-C2619C2F55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07" y="2060848"/>
            <a:ext cx="4533333" cy="321523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xmlns="" id="{534963FF-16DE-4B10-AC9E-4ED545C792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07" y="2060848"/>
            <a:ext cx="4533333" cy="321523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xmlns="" id="{683700BD-6759-489C-B4D8-B9CD0268B6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07" y="2060848"/>
            <a:ext cx="4533333" cy="321523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xmlns="" id="{84E2B245-C872-4E40-924E-0CF2CD245D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07" y="2060848"/>
            <a:ext cx="4533333" cy="321523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xmlns="" id="{2E4D10A6-86DF-4533-BFA7-E4F643F5E4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07" y="2060848"/>
            <a:ext cx="4533333" cy="32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214282" y="1842586"/>
            <a:ext cx="507209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座標平面は座標軸によって</a:t>
            </a:r>
            <a:r>
              <a:rPr lang="en-US" altLang="ja-JP" sz="2800" dirty="0">
                <a:latin typeface="ＭＳ 明朝" pitchFamily="17" charset="-128"/>
                <a:ea typeface="ＭＳ 明朝" pitchFamily="17" charset="-128"/>
              </a:rPr>
              <a:t>4</a:t>
            </a:r>
            <a:r>
              <a:rPr lang="ja-JP" altLang="en-US" sz="2800" dirty="0" err="1">
                <a:latin typeface="ＭＳ ゴシック" pitchFamily="49" charset="-128"/>
                <a:ea typeface="ＭＳ ゴシック" pitchFamily="49" charset="-128"/>
              </a:rPr>
              <a:t>つの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部分に分けられる。これらを右の図のように，それぞれ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第</a:t>
            </a:r>
            <a:r>
              <a:rPr lang="en-US" altLang="ja-JP" sz="28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象限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，　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第</a:t>
            </a:r>
            <a:r>
              <a:rPr lang="en-US" altLang="ja-JP" sz="28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象限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，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第</a:t>
            </a:r>
            <a:r>
              <a:rPr lang="en-US" altLang="ja-JP" sz="28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3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象限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，　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第</a:t>
            </a:r>
            <a:r>
              <a:rPr lang="en-US" altLang="ja-JP" sz="28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4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象限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256304" y="4515967"/>
            <a:ext cx="85641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+mn-ea"/>
                <a:ea typeface="+mn-ea"/>
              </a:rPr>
              <a:t>ただし</a:t>
            </a:r>
            <a:r>
              <a:rPr lang="ja-JP" altLang="en-US" sz="2800" dirty="0">
                <a:latin typeface="+mj-ea"/>
                <a:ea typeface="+mj-ea"/>
              </a:rPr>
              <a:t>，座標軸上の点はどの象限にも含まれないものとする。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214282" y="836712"/>
            <a:ext cx="4786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座標軸の定められた平面を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座標平面　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という。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571472" y="1357298"/>
            <a:ext cx="1643074" cy="37722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78" y="928670"/>
            <a:ext cx="3362816" cy="2788362"/>
          </a:xfrm>
          <a:prstGeom prst="rect">
            <a:avLst/>
          </a:prstGeom>
        </p:spPr>
      </p:pic>
      <p:sp>
        <p:nvSpPr>
          <p:cNvPr id="18" name="メモ 17"/>
          <p:cNvSpPr/>
          <p:nvPr/>
        </p:nvSpPr>
        <p:spPr>
          <a:xfrm>
            <a:off x="2857488" y="3643314"/>
            <a:ext cx="1528698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メモ 7"/>
          <p:cNvSpPr/>
          <p:nvPr/>
        </p:nvSpPr>
        <p:spPr>
          <a:xfrm>
            <a:off x="2857488" y="3214686"/>
            <a:ext cx="1543674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メモ 8"/>
          <p:cNvSpPr/>
          <p:nvPr/>
        </p:nvSpPr>
        <p:spPr>
          <a:xfrm>
            <a:off x="500034" y="3643314"/>
            <a:ext cx="1502456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545884" y="1071546"/>
            <a:ext cx="1057476" cy="933406"/>
          </a:xfrm>
          <a:prstGeom prst="rect">
            <a:avLst/>
          </a:prstGeom>
          <a:solidFill>
            <a:srgbClr val="F6F4E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5763059" y="1265076"/>
            <a:ext cx="1158413" cy="838989"/>
          </a:xfrm>
          <a:prstGeom prst="rect">
            <a:avLst/>
          </a:prstGeom>
          <a:solidFill>
            <a:srgbClr val="F6F4E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500034" y="3214686"/>
            <a:ext cx="1534621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763059" y="2483506"/>
            <a:ext cx="1152334" cy="1095532"/>
          </a:xfrm>
          <a:prstGeom prst="rect">
            <a:avLst/>
          </a:prstGeom>
          <a:solidFill>
            <a:srgbClr val="F6F4E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7357304" y="2571745"/>
            <a:ext cx="1291347" cy="1066924"/>
          </a:xfrm>
          <a:prstGeom prst="rect">
            <a:avLst/>
          </a:prstGeom>
          <a:solidFill>
            <a:srgbClr val="F6F4E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関数のグラフ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04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9" grpId="0" animBg="1"/>
      <p:bldP spid="29" grpId="0" animBg="1"/>
      <p:bldP spid="32" grpId="0" animBg="1"/>
      <p:bldP spid="10" grpId="0" animBg="1"/>
      <p:bldP spid="40" grpId="0" animBg="1"/>
      <p:bldP spid="4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46788" y="281770"/>
            <a:ext cx="7485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与えられた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次関数は，</a:t>
            </a:r>
            <a:r>
              <a:rPr lang="en-US" altLang="ja-JP" sz="2400" i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+mn-ea"/>
                <a:ea typeface="+mn-ea"/>
              </a:rPr>
              <a:t>と変形できる。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1445621" y="2205586"/>
            <a:ext cx="4720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したがって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最小値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i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dirty="0">
              <a:latin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828000" y="735885"/>
            <a:ext cx="2975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</a:t>
            </a:r>
            <a:r>
              <a:rPr lang="en-US" altLang="ja-JP" sz="2400" dirty="0" err="1">
                <a:latin typeface="+mn-ea"/>
                <a:ea typeface="+mn-ea"/>
              </a:rPr>
              <a:t>i</a:t>
            </a:r>
            <a:r>
              <a:rPr lang="en-US" altLang="ja-JP" sz="2400" dirty="0">
                <a:latin typeface="+mn-ea"/>
                <a:ea typeface="+mn-ea"/>
              </a:rPr>
              <a:t>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のとき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1445620" y="1126181"/>
            <a:ext cx="4782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+mn-ea"/>
                <a:ea typeface="+mn-ea"/>
              </a:rPr>
              <a:t>におけるこの関数のグラフは，右の図の放物線の実線部分である。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1470602" y="4660313"/>
            <a:ext cx="3301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したがって</a:t>
            </a:r>
            <a:endParaRPr lang="en-US" altLang="ja-JP" sz="24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</a:rPr>
              <a:t>のとき　最小値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j-ea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828000" y="3122074"/>
            <a:ext cx="302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(ii)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+mj-ea"/>
              </a:rPr>
              <a:t>のとき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1470601" y="3525358"/>
            <a:ext cx="4757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におけるこの関数のグラフは，右の図の放物線の実線部分である。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709367" y="5637160"/>
            <a:ext cx="8295472" cy="830997"/>
            <a:chOff x="1085056" y="5671343"/>
            <a:chExt cx="8295472" cy="830997"/>
          </a:xfrm>
        </p:grpSpPr>
        <p:sp>
          <p:nvSpPr>
            <p:cNvPr id="28" name="テキスト ボックス 8"/>
            <p:cNvSpPr txBox="1">
              <a:spLocks noChangeArrowheads="1"/>
            </p:cNvSpPr>
            <p:nvPr/>
          </p:nvSpPr>
          <p:spPr bwMode="auto">
            <a:xfrm>
              <a:off x="1085056" y="5733256"/>
              <a:ext cx="21344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+mn-ea"/>
                  <a:ea typeface="+mn-ea"/>
                </a:rPr>
                <a:t>(</a:t>
              </a:r>
              <a:r>
                <a:rPr lang="en-US" altLang="ja-JP" sz="2400" dirty="0" err="1">
                  <a:latin typeface="+mn-ea"/>
                  <a:ea typeface="+mn-ea"/>
                </a:rPr>
                <a:t>i</a:t>
              </a:r>
              <a:r>
                <a:rPr lang="en-US" altLang="ja-JP" sz="2400" dirty="0">
                  <a:latin typeface="+mn-ea"/>
                  <a:ea typeface="+mn-ea"/>
                </a:rPr>
                <a:t>)</a:t>
              </a:r>
              <a:r>
                <a:rPr lang="ja-JP" altLang="en-US" sz="2400" dirty="0" err="1">
                  <a:latin typeface="+mj-ea"/>
                </a:rPr>
                <a:t>，</a:t>
              </a:r>
              <a:r>
                <a:rPr lang="en-US" altLang="ja-JP" sz="2400" dirty="0">
                  <a:latin typeface="+mj-ea"/>
                </a:rPr>
                <a:t> </a:t>
              </a:r>
              <a:r>
                <a:rPr lang="en-US" altLang="ja-JP" sz="2400" dirty="0">
                  <a:latin typeface="+mn-ea"/>
                  <a:ea typeface="+mn-ea"/>
                </a:rPr>
                <a:t>(ii)</a:t>
              </a:r>
              <a:r>
                <a:rPr lang="ja-JP" altLang="en-US" sz="2400" dirty="0">
                  <a:latin typeface="+mj-ea"/>
                </a:rPr>
                <a:t>より</a:t>
              </a:r>
              <a:endParaRPr lang="en-US" altLang="ja-JP" sz="2400" dirty="0">
                <a:latin typeface="+mj-ea"/>
                <a:ea typeface="+mj-ea"/>
              </a:endParaRPr>
            </a:p>
          </p:txBody>
        </p:sp>
        <p:sp>
          <p:nvSpPr>
            <p:cNvPr id="5" name="左中かっこ 4"/>
            <p:cNvSpPr/>
            <p:nvPr/>
          </p:nvSpPr>
          <p:spPr>
            <a:xfrm>
              <a:off x="3028875" y="5676278"/>
              <a:ext cx="108422" cy="70295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9" name="テキスト ボックス 8"/>
            <p:cNvSpPr txBox="1">
              <a:spLocks noChangeArrowheads="1"/>
            </p:cNvSpPr>
            <p:nvPr/>
          </p:nvSpPr>
          <p:spPr bwMode="auto">
            <a:xfrm>
              <a:off x="3137297" y="5671343"/>
              <a:ext cx="624323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0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＜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＜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のとき　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latin typeface="+mj-ea"/>
                </a:rPr>
                <a:t>で最小値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i="1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4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5</a:t>
              </a:r>
              <a:endParaRPr lang="en-US" altLang="ja-JP" sz="2400" dirty="0">
                <a:latin typeface="+mj-ea"/>
              </a:endParaRPr>
            </a:p>
            <a:p>
              <a:pPr eaLnBrk="1" hangingPunct="1">
                <a:defRPr/>
              </a:pP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≦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のとき　　 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dirty="0">
                  <a:latin typeface="+mj-ea"/>
                </a:rPr>
                <a:t>で最小値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97" y="908720"/>
            <a:ext cx="2215575" cy="216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97" y="908720"/>
            <a:ext cx="2215575" cy="216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97" y="908720"/>
            <a:ext cx="2215575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97" y="908720"/>
            <a:ext cx="2215575" cy="216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50378"/>
            <a:ext cx="2215670" cy="216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49521"/>
            <a:ext cx="2215670" cy="2160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48664"/>
            <a:ext cx="2215670" cy="216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47807"/>
            <a:ext cx="2215670" cy="2160000"/>
          </a:xfrm>
          <a:prstGeom prst="rect">
            <a:avLst/>
          </a:prstGeom>
        </p:spPr>
      </p:pic>
      <p:pic>
        <p:nvPicPr>
          <p:cNvPr id="31" name="図 3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xmlns="" id="{4415D0BB-5A33-4B29-96D8-EB09691118E7}"/>
              </a:ext>
            </a:extLst>
          </p:cNvPr>
          <p:cNvGrpSpPr/>
          <p:nvPr/>
        </p:nvGrpSpPr>
        <p:grpSpPr>
          <a:xfrm>
            <a:off x="251520" y="273197"/>
            <a:ext cx="702698" cy="461665"/>
            <a:chOff x="322815" y="2344775"/>
            <a:chExt cx="702698" cy="461665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xmlns="" id="{BD2377EE-6700-4945-AB4C-D71785DC44B5}"/>
                </a:ext>
              </a:extLst>
            </p:cNvPr>
            <p:cNvGrpSpPr/>
            <p:nvPr/>
          </p:nvGrpSpPr>
          <p:grpSpPr>
            <a:xfrm>
              <a:off x="322815" y="2406142"/>
              <a:ext cx="646424" cy="367395"/>
              <a:chOff x="352633" y="2036182"/>
              <a:chExt cx="646424" cy="367395"/>
            </a:xfrm>
          </p:grpSpPr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xmlns="" id="{94148ACA-B776-4C39-B9B7-8AA5EEC9AAA7}"/>
                  </a:ext>
                </a:extLst>
              </p:cNvPr>
              <p:cNvSpPr/>
              <p:nvPr/>
            </p:nvSpPr>
            <p:spPr>
              <a:xfrm>
                <a:off x="352634" y="2036182"/>
                <a:ext cx="646423" cy="36739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二等辺三角形 32">
                <a:extLst>
                  <a:ext uri="{FF2B5EF4-FFF2-40B4-BE49-F238E27FC236}">
                    <a16:creationId xmlns:a16="http://schemas.microsoft.com/office/drawing/2014/main" xmlns="" id="{76280123-B5FA-45EF-B3DD-E72494E091AD}"/>
                  </a:ext>
                </a:extLst>
              </p:cNvPr>
              <p:cNvSpPr/>
              <p:nvPr/>
            </p:nvSpPr>
            <p:spPr>
              <a:xfrm rot="5400000">
                <a:off x="256331" y="2132484"/>
                <a:ext cx="366394" cy="17379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tIns="1800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 sz="2800" b="1" dirty="0">
                  <a:latin typeface="+mn-ea"/>
                </a:endParaRP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xmlns="" id="{300743F7-CE75-4E48-B612-72A4BAC4CBD8}"/>
                </a:ext>
              </a:extLst>
            </p:cNvPr>
            <p:cNvSpPr txBox="1"/>
            <p:nvPr/>
          </p:nvSpPr>
          <p:spPr>
            <a:xfrm>
              <a:off x="471660" y="2344775"/>
              <a:ext cx="553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200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25" grpId="0"/>
      <p:bldP spid="26" grpId="0"/>
      <p:bldP spid="20" grpId="0"/>
      <p:bldP spid="2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6E6B82D1-856F-4433-BA33-58A844ABA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41" y="2169877"/>
            <a:ext cx="3351151" cy="2419851"/>
          </a:xfrm>
          <a:prstGeom prst="rect">
            <a:avLst/>
          </a:prstGeom>
        </p:spPr>
      </p:pic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65759" y="933010"/>
            <a:ext cx="7704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+mn-ea"/>
                <a:ea typeface="+mn-ea"/>
              </a:rPr>
              <a:t>のとき，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1(0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+mn-ea"/>
                <a:ea typeface="+mn-ea"/>
              </a:rPr>
              <a:t>の最大値を求めよ。また，そのときの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３ ２次関数の最大・最小　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定義域が限られたときの最大値・最小値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p.85)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37667" y="933010"/>
            <a:ext cx="936104" cy="461665"/>
            <a:chOff x="251520" y="1051591"/>
            <a:chExt cx="936104" cy="461665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51520" y="1051591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359532" y="1057326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883961" y="2772000"/>
            <a:ext cx="3888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1497402" y="3271916"/>
            <a:ext cx="40563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におけるこの関数のグラフは，右の図の放物線の実線部分である。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65759" y="1872000"/>
            <a:ext cx="368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44000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10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8">
            <a:extLst>
              <a:ext uri="{FF2B5EF4-FFF2-40B4-BE49-F238E27FC236}">
                <a16:creationId xmlns:a16="http://schemas.microsoft.com/office/drawing/2014/main" xmlns="" id="{71D6EC8A-A4B6-421C-8FCA-117D94C06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02" y="4451660"/>
            <a:ext cx="5472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したがって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最大値</a:t>
            </a:r>
            <a:r>
              <a:rPr lang="ja-JP" altLang="en-US" sz="2400" i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5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" grpId="0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720000" y="576000"/>
            <a:ext cx="4248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(ii) 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1661400" y="1060561"/>
            <a:ext cx="37132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におけるこの関数のグラフは，図の放物線の実線部分である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。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61400" y="2283786"/>
            <a:ext cx="35525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したがって</a:t>
            </a:r>
            <a:endParaRPr lang="en-US" altLang="ja-JP" sz="24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最大値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2" name="図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AF087F96-5D9A-4D8F-B916-DA47FAE43263}"/>
              </a:ext>
            </a:extLst>
          </p:cNvPr>
          <p:cNvGrpSpPr/>
          <p:nvPr/>
        </p:nvGrpSpPr>
        <p:grpSpPr>
          <a:xfrm>
            <a:off x="982583" y="3609963"/>
            <a:ext cx="5563067" cy="1569660"/>
            <a:chOff x="1044000" y="3216097"/>
            <a:chExt cx="5563067" cy="1569660"/>
          </a:xfrm>
        </p:grpSpPr>
        <p:sp>
          <p:nvSpPr>
            <p:cNvPr id="29" name="テキスト ボックス 8"/>
            <p:cNvSpPr txBox="1">
              <a:spLocks noChangeArrowheads="1"/>
            </p:cNvSpPr>
            <p:nvPr/>
          </p:nvSpPr>
          <p:spPr bwMode="auto">
            <a:xfrm>
              <a:off x="1975372" y="3216097"/>
              <a:ext cx="463169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0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＜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＜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のとき</a:t>
              </a:r>
              <a:r>
                <a:rPr lang="ja-JP" altLang="en-US" sz="2400" b="1" dirty="0">
                  <a:solidFill>
                    <a:srgbClr val="FF0000"/>
                  </a:solidFill>
                  <a:latin typeface="+mj-ea"/>
                </a:rPr>
                <a:t>　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1" hangingPunct="1">
                <a:defRPr/>
              </a:pPr>
              <a:r>
                <a:rPr lang="ja-JP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で最大値</a:t>
              </a:r>
              <a:r>
                <a:rPr lang="ja-JP" altLang="en-US" sz="2400" b="1" i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 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400" b="1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6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</a:p>
            <a:p>
              <a:pPr eaLnBrk="1" hangingPunct="1">
                <a:defRPr/>
              </a:pP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≦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のとき</a:t>
              </a:r>
              <a:r>
                <a:rPr lang="ja-JP" altLang="en-US" sz="2400" b="1" dirty="0">
                  <a:solidFill>
                    <a:srgbClr val="FF0000"/>
                  </a:solidFill>
                  <a:latin typeface="+mj-ea"/>
                </a:rPr>
                <a:t>　　　</a:t>
              </a:r>
              <a:endParaRPr lang="en-US" altLang="ja-JP" sz="2400" b="1" dirty="0">
                <a:solidFill>
                  <a:srgbClr val="FF0000"/>
                </a:solidFill>
                <a:latin typeface="+mj-ea"/>
              </a:endParaRPr>
            </a:p>
            <a:p>
              <a:pPr eaLnBrk="1" hangingPunct="1">
                <a:defRPr/>
              </a:pPr>
              <a:r>
                <a:rPr lang="ja-JP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で最大値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10</a:t>
              </a:r>
            </a:p>
          </p:txBody>
        </p:sp>
        <p:sp>
          <p:nvSpPr>
            <p:cNvPr id="4" name="左中かっこ 3">
              <a:extLst>
                <a:ext uri="{FF2B5EF4-FFF2-40B4-BE49-F238E27FC236}">
                  <a16:creationId xmlns:a16="http://schemas.microsoft.com/office/drawing/2014/main" xmlns="" id="{E123F3B9-4283-4132-A6DE-24DF5BD60EDB}"/>
                </a:ext>
              </a:extLst>
            </p:cNvPr>
            <p:cNvSpPr/>
            <p:nvPr/>
          </p:nvSpPr>
          <p:spPr>
            <a:xfrm>
              <a:off x="1944000" y="3244927"/>
              <a:ext cx="131955" cy="1512000"/>
            </a:xfrm>
            <a:prstGeom prst="leftBrace">
              <a:avLst>
                <a:gd name="adj1" fmla="val 61951"/>
                <a:gd name="adj2" fmla="val 4937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xmlns="" id="{D81C0839-0843-4235-B3C9-643304799B3C}"/>
                </a:ext>
              </a:extLst>
            </p:cNvPr>
            <p:cNvSpPr/>
            <p:nvPr/>
          </p:nvSpPr>
          <p:spPr>
            <a:xfrm>
              <a:off x="1044000" y="3744000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〈</a:t>
              </a:r>
              <a:r>
                <a: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答</a:t>
              </a:r>
              <a:r>
                <a: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〉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F2FB8391-339E-4144-8600-4D57CD69A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41" y="908720"/>
            <a:ext cx="3413595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1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78812" y="845699"/>
            <a:ext cx="77883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1(0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en-US" sz="2400" dirty="0">
                <a:latin typeface="+mn-ea"/>
                <a:ea typeface="+mn-ea"/>
              </a:rPr>
              <a:t>の最小値を求めよ。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また，そのときの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n-ea"/>
                <a:ea typeface="+mn-ea"/>
              </a:rPr>
              <a:t>の値を求めよ。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904499" y="3048140"/>
            <a:ext cx="4176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与えられた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次関数は，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+mn-ea"/>
                <a:ea typeface="+mn-ea"/>
              </a:rPr>
              <a:t>と変形できる。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956326" y="2167941"/>
            <a:ext cx="8080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+mn-ea"/>
                <a:ea typeface="+mn-ea"/>
              </a:rPr>
              <a:t>のグラフの軸は直線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+mn-ea"/>
                <a:ea typeface="+mn-ea"/>
              </a:rPr>
              <a:t>である。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+mn-ea"/>
                <a:ea typeface="+mn-ea"/>
              </a:rPr>
              <a:t>の値と定義域の関係に着目して，場合を分けて考える。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447081" y="5458811"/>
            <a:ext cx="4102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したがって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+mn-ea"/>
                <a:ea typeface="+mn-ea"/>
              </a:rPr>
              <a:t>のとき　最小値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j-ea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820120" y="3851697"/>
            <a:ext cx="3095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</a:t>
            </a:r>
            <a:r>
              <a:rPr lang="en-US" altLang="ja-JP" sz="2400" dirty="0" err="1">
                <a:latin typeface="+mn-ea"/>
                <a:ea typeface="+mn-ea"/>
              </a:rPr>
              <a:t>i</a:t>
            </a:r>
            <a:r>
              <a:rPr lang="en-US" altLang="ja-JP" sz="2400" dirty="0">
                <a:latin typeface="+mn-ea"/>
                <a:ea typeface="+mn-ea"/>
              </a:rPr>
              <a:t>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+mn-ea"/>
                <a:ea typeface="+mn-ea"/>
              </a:rPr>
              <a:t>のとき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1445616" y="4285922"/>
            <a:ext cx="4201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におけるこの関数のグラフは，右の図の放物線の実線部分である。</a:t>
            </a:r>
            <a:endParaRPr lang="en-US" altLang="ja-JP" sz="2400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33" y="3912806"/>
            <a:ext cx="2488728" cy="2376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33" y="3910337"/>
            <a:ext cx="2488728" cy="2376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33" y="3911338"/>
            <a:ext cx="2488728" cy="2376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33" y="3908868"/>
            <a:ext cx="2488728" cy="2376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44" y="3913808"/>
            <a:ext cx="2488728" cy="237600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0203" y="866998"/>
            <a:ext cx="1092247" cy="1375107"/>
            <a:chOff x="35496" y="901765"/>
            <a:chExt cx="1092247" cy="1375107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221579" y="1692097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21619" y="1276774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5496" y="1276342"/>
              <a:ext cx="1092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5496" y="901765"/>
              <a:ext cx="1092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応用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221619" y="939820"/>
              <a:ext cx="720000" cy="324000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３ ２次関数の最大・最小　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定義域が限られたときの最大値・最小値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p.86)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9B3F7E24-8733-4D64-8B7B-DC4F2B44D6AA}"/>
              </a:ext>
            </a:extLst>
          </p:cNvPr>
          <p:cNvGrpSpPr/>
          <p:nvPr/>
        </p:nvGrpSpPr>
        <p:grpSpPr>
          <a:xfrm>
            <a:off x="171883" y="2278937"/>
            <a:ext cx="806929" cy="353943"/>
            <a:chOff x="171883" y="2278937"/>
            <a:chExt cx="806929" cy="353943"/>
          </a:xfrm>
        </p:grpSpPr>
        <p:sp>
          <p:nvSpPr>
            <p:cNvPr id="36" name="矢印: 五方向 35">
              <a:extLst>
                <a:ext uri="{FF2B5EF4-FFF2-40B4-BE49-F238E27FC236}">
                  <a16:creationId xmlns:a16="http://schemas.microsoft.com/office/drawing/2014/main" xmlns="" id="{C1F07823-7CB6-43C5-8E19-5921E2ED93D8}"/>
                </a:ext>
              </a:extLst>
            </p:cNvPr>
            <p:cNvSpPr/>
            <p:nvPr/>
          </p:nvSpPr>
          <p:spPr>
            <a:xfrm>
              <a:off x="232400" y="2278937"/>
              <a:ext cx="712024" cy="353943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180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2800" b="1" dirty="0">
                <a:latin typeface="+mn-ea"/>
              </a:endParaRPr>
            </a:p>
          </p:txBody>
        </p:sp>
        <p:sp>
          <p:nvSpPr>
            <p:cNvPr id="37" name="テキスト ボックス 8">
              <a:extLst>
                <a:ext uri="{FF2B5EF4-FFF2-40B4-BE49-F238E27FC236}">
                  <a16:creationId xmlns:a16="http://schemas.microsoft.com/office/drawing/2014/main" xmlns="" id="{299C5EA0-0CE3-42DB-8E68-89F1DB556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83" y="2286631"/>
              <a:ext cx="8069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考え方</a:t>
              </a:r>
              <a:endParaRPr lang="en-US" altLang="ja-JP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A25A1474-B21D-43E6-810D-F8E94D9B98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2" y="3107595"/>
            <a:ext cx="667512" cy="4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25" grpId="0"/>
      <p:bldP spid="2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451743" y="2050086"/>
            <a:ext cx="33123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したがって</a:t>
            </a:r>
            <a:endParaRPr lang="en-US" altLang="ja-JP" sz="24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4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+mj-ea"/>
                <a:ea typeface="+mj-ea"/>
              </a:rPr>
              <a:t>のとき　最小値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688151" y="449890"/>
            <a:ext cx="5549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(ii)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のとき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1451743" y="879532"/>
            <a:ext cx="4908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におけるこの関数のグラフは，右の図の放物線の実線部分である。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1451743" y="4698107"/>
            <a:ext cx="46300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したがって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のとき　最小値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dirty="0">
              <a:latin typeface="+mj-ea"/>
            </a:endParaRPr>
          </a:p>
        </p:txBody>
      </p:sp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539552" y="3080180"/>
            <a:ext cx="3981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(iii)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+mn-ea"/>
                <a:ea typeface="+mn-ea"/>
              </a:rPr>
              <a:t>のとき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1451743" y="3541845"/>
            <a:ext cx="490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におけるこの関数のグラフは，右の図の放物線の実線部分である。</a:t>
            </a:r>
            <a:endParaRPr lang="en-US" altLang="ja-JP" sz="2400" dirty="0">
              <a:latin typeface="+mn-ea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8" y="523214"/>
            <a:ext cx="2417778" cy="237714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8" y="523214"/>
            <a:ext cx="2417778" cy="237714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8" y="523214"/>
            <a:ext cx="2417778" cy="23771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8" y="523214"/>
            <a:ext cx="2417778" cy="23771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8" y="523214"/>
            <a:ext cx="2417778" cy="23771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3276000"/>
            <a:ext cx="2416613" cy="2376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3276000"/>
            <a:ext cx="2416613" cy="2376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3276000"/>
            <a:ext cx="2416613" cy="2376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3276000"/>
            <a:ext cx="2416613" cy="2376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3276000"/>
            <a:ext cx="2416613" cy="2376000"/>
          </a:xfrm>
          <a:prstGeom prst="rect">
            <a:avLst/>
          </a:prstGeom>
        </p:spPr>
      </p:pic>
      <p:pic>
        <p:nvPicPr>
          <p:cNvPr id="24" name="図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0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1" grpId="0"/>
      <p:bldP spid="33" grpId="0"/>
      <p:bldP spid="3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827584" y="527497"/>
            <a:ext cx="3533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</a:t>
            </a:r>
            <a:r>
              <a:rPr lang="en-US" altLang="ja-JP" sz="2400" dirty="0" err="1">
                <a:latin typeface="+mn-ea"/>
                <a:ea typeface="+mn-ea"/>
              </a:rPr>
              <a:t>i</a:t>
            </a:r>
            <a:r>
              <a:rPr lang="en-US" altLang="ja-JP" sz="2400" dirty="0">
                <a:latin typeface="+mn-ea"/>
                <a:ea typeface="+mn-ea"/>
              </a:rPr>
              <a:t>)</a:t>
            </a:r>
            <a:r>
              <a:rPr lang="ja-JP" altLang="en-US" sz="2400" dirty="0" err="1">
                <a:latin typeface="+mn-ea"/>
                <a:ea typeface="+mn-ea"/>
              </a:rPr>
              <a:t>，</a:t>
            </a:r>
            <a:r>
              <a:rPr lang="en-US" altLang="ja-JP" sz="2400" dirty="0">
                <a:latin typeface="+mn-ea"/>
                <a:ea typeface="+mn-ea"/>
              </a:rPr>
              <a:t>(ii)</a:t>
            </a:r>
            <a:r>
              <a:rPr lang="ja-JP" altLang="en-US" sz="2400" dirty="0" err="1">
                <a:latin typeface="+mn-ea"/>
                <a:ea typeface="+mn-ea"/>
              </a:rPr>
              <a:t>，</a:t>
            </a:r>
            <a:r>
              <a:rPr lang="en-US" altLang="ja-JP" sz="2400" dirty="0">
                <a:latin typeface="+mn-ea"/>
                <a:ea typeface="+mn-ea"/>
              </a:rPr>
              <a:t>(iii)</a:t>
            </a:r>
            <a:r>
              <a:rPr lang="ja-JP" altLang="en-US" sz="2400" dirty="0">
                <a:latin typeface="+mn-ea"/>
                <a:ea typeface="+mn-ea"/>
              </a:rPr>
              <a:t>より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3923928" y="1124707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+mj-ea"/>
              </a:rPr>
              <a:t>で最小値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="1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b="1" dirty="0">
              <a:latin typeface="+mj-ea"/>
              <a:ea typeface="+mj-ea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691680" y="1603976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</a:rPr>
              <a:t>のとき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691680" y="2060848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+mj-ea"/>
              </a:rPr>
              <a:t>のとき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3923928" y="1586372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+mj-ea"/>
              </a:rPr>
              <a:t>で最小値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b="1" dirty="0">
              <a:latin typeface="+mj-ea"/>
              <a:ea typeface="+mj-ea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3923928" y="2060848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j-ea"/>
              </a:rPr>
              <a:t>で最小値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="1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b="1" dirty="0">
              <a:latin typeface="+mj-ea"/>
              <a:ea typeface="+mj-ea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1691680" y="1124707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+mj-ea"/>
              </a:rPr>
              <a:t>のとき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3" name="左中かっこ 2"/>
          <p:cNvSpPr/>
          <p:nvPr/>
        </p:nvSpPr>
        <p:spPr>
          <a:xfrm>
            <a:off x="1566714" y="1204808"/>
            <a:ext cx="144016" cy="1260000"/>
          </a:xfrm>
          <a:prstGeom prst="leftBrace">
            <a:avLst>
              <a:gd name="adj1" fmla="val 40080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5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116013" y="908720"/>
            <a:ext cx="7704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次関数</a:t>
            </a:r>
            <a:r>
              <a:rPr lang="ja-JP" altLang="en-US" sz="2400" dirty="0">
                <a:latin typeface="+mj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en-US" sz="2400" dirty="0">
                <a:latin typeface="+mn-ea"/>
                <a:ea typeface="+mn-ea"/>
              </a:rPr>
              <a:t>の最大値を求めよ。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また，そのときの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n-ea"/>
                <a:ea typeface="+mn-ea"/>
              </a:rPr>
              <a:t>の値を求めよ。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619672" y="5085184"/>
            <a:ext cx="41597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したがって，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最大値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1024650" y="3299580"/>
            <a:ext cx="360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en-US" altLang="ja-JP" sz="2400" dirty="0" err="1">
                <a:solidFill>
                  <a:srgbClr val="FF0000"/>
                </a:solidFill>
                <a:latin typeface="+mn-ea"/>
                <a:ea typeface="+mn-ea"/>
              </a:rPr>
              <a:t>i</a:t>
            </a: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1619672" y="3823050"/>
            <a:ext cx="41597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におけるこの関数のグラフは右の図の放物線の実線部分である。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３ ２次関数の最大・最小　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定義域が限られたときの最大値・最小値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p.86)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18617" y="921288"/>
            <a:ext cx="936104" cy="461665"/>
            <a:chOff x="191457" y="912235"/>
            <a:chExt cx="936104" cy="46166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191457" y="912235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17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299469" y="917970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正方形/長方形 2"/>
          <p:cNvSpPr/>
          <p:nvPr/>
        </p:nvSpPr>
        <p:spPr>
          <a:xfrm>
            <a:off x="1116013" y="2232000"/>
            <a:ext cx="3417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＝－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07950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3168000"/>
            <a:ext cx="2838355" cy="26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513764" y="1995909"/>
            <a:ext cx="37674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したがって，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　　最大値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900000" y="308754"/>
            <a:ext cx="3603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( ii )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1494877" y="783000"/>
            <a:ext cx="41355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におけるこの関数のグラフは右の図の放物線の実線部分である。</a:t>
            </a:r>
            <a:endParaRPr lang="en-US" altLang="ja-JP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494877" y="4948534"/>
            <a:ext cx="4877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したがって，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最大値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899592" y="3261380"/>
            <a:ext cx="3603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( iii ) 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1494877" y="3735625"/>
            <a:ext cx="4084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におけるこの関数のグラフは右の図の放物線の実線部分である。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432000"/>
            <a:ext cx="2522142" cy="24003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20" y="3240000"/>
            <a:ext cx="2380903" cy="2928938"/>
          </a:xfrm>
          <a:prstGeom prst="rect">
            <a:avLst/>
          </a:prstGeom>
        </p:spPr>
      </p:pic>
      <p:pic>
        <p:nvPicPr>
          <p:cNvPr id="15" name="図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6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19" grpId="0"/>
      <p:bldP spid="23" grpId="0"/>
      <p:bldP spid="2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900000" y="309600"/>
            <a:ext cx="3029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( </a:t>
            </a:r>
            <a:r>
              <a:rPr lang="en-US" altLang="ja-JP" sz="2400" dirty="0" err="1">
                <a:solidFill>
                  <a:srgbClr val="FF0000"/>
                </a:solidFill>
                <a:latin typeface="+mj-ea"/>
              </a:rPr>
              <a:t>i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)</a:t>
            </a:r>
            <a:r>
              <a:rPr lang="ja-JP" altLang="en-US" sz="2400" dirty="0" err="1">
                <a:solidFill>
                  <a:srgbClr val="FF0000"/>
                </a:solidFill>
                <a:latin typeface="+mj-ea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( ii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)</a:t>
            </a:r>
            <a:r>
              <a:rPr lang="ja-JP" altLang="en-US" sz="2400" dirty="0" err="1">
                <a:solidFill>
                  <a:srgbClr val="FF0000"/>
                </a:solidFill>
                <a:latin typeface="+mj-ea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( iii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)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より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0" name="図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xmlns="" id="{0CB6C805-A29E-4871-B9CF-CDD5298AAC05}"/>
              </a:ext>
            </a:extLst>
          </p:cNvPr>
          <p:cNvGrpSpPr/>
          <p:nvPr/>
        </p:nvGrpSpPr>
        <p:grpSpPr>
          <a:xfrm>
            <a:off x="755576" y="836712"/>
            <a:ext cx="5676571" cy="2308324"/>
            <a:chOff x="755576" y="769081"/>
            <a:chExt cx="5676571" cy="2308324"/>
          </a:xfrm>
        </p:grpSpPr>
        <p:sp>
          <p:nvSpPr>
            <p:cNvPr id="30" name="テキスト ボックス 8"/>
            <p:cNvSpPr txBox="1">
              <a:spLocks noChangeArrowheads="1"/>
            </p:cNvSpPr>
            <p:nvPr/>
          </p:nvSpPr>
          <p:spPr bwMode="auto">
            <a:xfrm>
              <a:off x="1751627" y="769081"/>
              <a:ext cx="468052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＜－</a:t>
              </a:r>
              <a:r>
                <a:rPr lang="en-US" altLang="ja-JP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ja-JP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のとき</a:t>
              </a:r>
              <a:endParaRPr lang="en-US" altLang="ja-JP" sz="24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eaLnBrk="1" hangingPunct="1">
                <a:defRPr/>
              </a:pPr>
              <a:r>
                <a:rPr lang="ja-JP" altLang="en-US" sz="2400" b="1" i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＝－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で最大値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400" b="1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endParaRPr lang="en-US" altLang="ja-JP" sz="2400" b="1" dirty="0">
                <a:solidFill>
                  <a:srgbClr val="FF0000"/>
                </a:solidFill>
                <a:latin typeface="+mj-ea"/>
              </a:endParaRPr>
            </a:p>
            <a:p>
              <a:pPr eaLnBrk="1" hangingPunct="1">
                <a:defRPr/>
              </a:pPr>
              <a:r>
                <a:rPr lang="ja-JP" altLang="en-US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ja-JP" altLang="en-US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≦</a:t>
              </a:r>
              <a:r>
                <a:rPr lang="en-US" altLang="ja-JP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≦</a:t>
              </a:r>
              <a:r>
                <a:rPr lang="en-US" altLang="ja-JP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ja-JP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のとき</a:t>
              </a:r>
              <a:endParaRPr lang="en-US" altLang="ja-JP" sz="24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eaLnBrk="1" hangingPunct="1">
                <a:defRPr/>
              </a:pPr>
              <a:r>
                <a:rPr lang="ja-JP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　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で最大値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endParaRPr lang="en-US" altLang="ja-JP" sz="2400" b="1" dirty="0">
                <a:solidFill>
                  <a:srgbClr val="FF0000"/>
                </a:solidFill>
                <a:latin typeface="+mj-ea"/>
              </a:endParaRPr>
            </a:p>
            <a:p>
              <a:pPr eaLnBrk="1" hangingPunct="1">
                <a:defRPr/>
              </a:pPr>
              <a:r>
                <a:rPr lang="en-US" altLang="ja-JP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ja-JP" altLang="en-US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＜</a:t>
              </a:r>
              <a:r>
                <a:rPr lang="en-US" altLang="ja-JP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のとき</a:t>
              </a:r>
              <a:endParaRPr lang="en-US" altLang="ja-JP" sz="24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eaLnBrk="1" hangingPunct="1">
                <a:defRPr/>
              </a:pPr>
              <a:r>
                <a:rPr lang="ja-JP" altLang="en-US" sz="2400" b="1" i="1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　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で最大値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400" b="1" baseline="300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endParaRPr lang="en-US" altLang="ja-JP" sz="24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11" name="左中かっこ 10">
              <a:extLst>
                <a:ext uri="{FF2B5EF4-FFF2-40B4-BE49-F238E27FC236}">
                  <a16:creationId xmlns:a16="http://schemas.microsoft.com/office/drawing/2014/main" xmlns="" id="{7EFC2EED-650A-4C39-BF7B-0ABD4EF7829A}"/>
                </a:ext>
              </a:extLst>
            </p:cNvPr>
            <p:cNvSpPr/>
            <p:nvPr/>
          </p:nvSpPr>
          <p:spPr>
            <a:xfrm>
              <a:off x="1619672" y="868126"/>
              <a:ext cx="131955" cy="2135118"/>
            </a:xfrm>
            <a:prstGeom prst="leftBrace">
              <a:avLst>
                <a:gd name="adj1" fmla="val 61951"/>
                <a:gd name="adj2" fmla="val 4937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xmlns="" id="{666FEBC4-0C67-4F68-A249-A0A069B5B14A}"/>
                </a:ext>
              </a:extLst>
            </p:cNvPr>
            <p:cNvSpPr/>
            <p:nvPr/>
          </p:nvSpPr>
          <p:spPr>
            <a:xfrm>
              <a:off x="755576" y="1692411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〈</a:t>
              </a:r>
              <a:r>
                <a: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答</a:t>
              </a:r>
              <a:r>
                <a: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605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72592" y="763332"/>
            <a:ext cx="482413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幅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12cm</a:t>
            </a: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の銅板を，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断面</a:t>
            </a: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が右の図の形になるように折り曲げて，深さ</a:t>
            </a:r>
            <a:r>
              <a:rPr lang="en-US" altLang="ja-JP" sz="2200" i="1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22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の溝をつくる。溝の断面積を</a:t>
            </a: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とするとき，</a:t>
            </a: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の最大値を求めよ。また，そのときの</a:t>
            </a:r>
            <a:r>
              <a:rPr lang="en-US" altLang="ja-JP" sz="22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の値を求めよ。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072592" y="2497005"/>
            <a:ext cx="38160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+mn-ea"/>
                <a:ea typeface="+mn-ea"/>
              </a:rPr>
              <a:t>底の幅は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)cm</a:t>
            </a:r>
            <a:r>
              <a:rPr lang="ja-JP" altLang="en-US" sz="2200" dirty="0">
                <a:latin typeface="+mn-ea"/>
                <a:ea typeface="+mn-ea"/>
              </a:rPr>
              <a:t>であり</a:t>
            </a:r>
            <a:endParaRPr lang="en-US" altLang="ja-JP" sz="22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200" i="1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200" dirty="0" err="1">
                <a:latin typeface="+mn-ea"/>
                <a:ea typeface="+mn-ea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endParaRPr lang="en-US" altLang="ja-JP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+mn-ea"/>
                <a:ea typeface="+mn-ea"/>
              </a:rPr>
              <a:t>であるから</a:t>
            </a:r>
            <a:endParaRPr lang="en-US" altLang="ja-JP" sz="22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2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①</a:t>
            </a:r>
            <a:endParaRPr lang="en-US" altLang="ja-JP" sz="2200" dirty="0">
              <a:latin typeface="+mn-ea"/>
              <a:ea typeface="+mn-ea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1072592" y="3859585"/>
            <a:ext cx="44558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+mn-ea"/>
                <a:ea typeface="+mn-ea"/>
              </a:rPr>
              <a:t>この範囲において面積は</a:t>
            </a:r>
            <a:endParaRPr lang="en-US" altLang="ja-JP" sz="22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2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</a:t>
            </a:r>
            <a:endParaRPr lang="en-US" altLang="ja-JP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072592" y="5907637"/>
            <a:ext cx="5299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+mn-ea"/>
                <a:ea typeface="+mn-ea"/>
              </a:rPr>
              <a:t>ゆえに</a:t>
            </a:r>
            <a:endParaRPr lang="en-US" altLang="ja-JP" sz="22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2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200" dirty="0">
                <a:latin typeface="+mn-ea"/>
                <a:ea typeface="+mn-ea"/>
              </a:rPr>
              <a:t>のとき，</a:t>
            </a:r>
            <a:r>
              <a:rPr lang="en-US" altLang="ja-JP" sz="2200" i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+mn-ea"/>
                <a:ea typeface="+mn-ea"/>
              </a:rPr>
              <a:t>は最大値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  <a:r>
              <a:rPr lang="ja-JP" altLang="en-US" sz="2200" dirty="0">
                <a:latin typeface="+mn-ea"/>
                <a:ea typeface="+mn-ea"/>
              </a:rPr>
              <a:t>をとる。</a:t>
            </a:r>
            <a:endParaRPr lang="en-US" altLang="ja-JP" sz="2200" dirty="0">
              <a:latin typeface="+mn-ea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911805"/>
            <a:ext cx="2736304" cy="140221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80928"/>
            <a:ext cx="2448272" cy="3600401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07504" y="737168"/>
            <a:ext cx="1092247" cy="1375107"/>
            <a:chOff x="70267" y="836712"/>
            <a:chExt cx="1092247" cy="1375107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6350" y="1627044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６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56390" y="1197184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0267" y="1196752"/>
              <a:ext cx="1092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0267" y="836712"/>
              <a:ext cx="1092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solidFill>
                    <a:schemeClr val="accent1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応用</a:t>
              </a: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56390" y="874767"/>
              <a:ext cx="720000" cy="324000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３ ２次関数の最大・最小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最大・最小の応用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p.87)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テキスト ボックス 8">
            <a:extLst>
              <a:ext uri="{FF2B5EF4-FFF2-40B4-BE49-F238E27FC236}">
                <a16:creationId xmlns:a16="http://schemas.microsoft.com/office/drawing/2014/main" xmlns="" id="{F7807363-D84D-4F7C-82C6-E85FEFAC7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592" y="5222165"/>
            <a:ext cx="5299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+mn-ea"/>
                <a:cs typeface="Times New Roman" panose="02020603050405020304" pitchFamily="18" charset="0"/>
              </a:rPr>
              <a:t>①の範囲における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+mn-ea"/>
                <a:cs typeface="Times New Roman" panose="02020603050405020304" pitchFamily="18" charset="0"/>
              </a:rPr>
              <a:t>のグラフは，右の図の放物線の実線部分である。</a:t>
            </a:r>
            <a:endParaRPr lang="en-US" altLang="ja-JP" sz="2200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EFA1E550-F557-4D4B-88E4-83F67488D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479308"/>
            <a:ext cx="720090" cy="5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1116014" y="928670"/>
            <a:ext cx="5670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+mj-ea"/>
                <a:ea typeface="+mj-ea"/>
              </a:rPr>
              <a:t>次の点はどの象限にあるか。</a:t>
            </a:r>
            <a:endParaRPr lang="en-US" altLang="ja-JP" sz="2800" dirty="0">
              <a:latin typeface="+mj-ea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519698" y="2444492"/>
            <a:ext cx="1714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象限</a:t>
            </a:r>
            <a:endParaRPr lang="en-US" altLang="ja-JP" sz="2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5620770" y="2444492"/>
            <a:ext cx="1714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象限</a:t>
            </a:r>
            <a:endParaRPr lang="en-US" altLang="ja-JP" sz="2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1519698" y="4230442"/>
            <a:ext cx="1643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象限</a:t>
            </a:r>
            <a:endParaRPr lang="en-US" altLang="ja-JP" sz="2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5620770" y="4230442"/>
            <a:ext cx="1643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象限</a:t>
            </a:r>
            <a:endParaRPr lang="en-US" altLang="ja-JP" sz="2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85720" y="928670"/>
            <a:ext cx="720080" cy="461665"/>
            <a:chOff x="323528" y="4581128"/>
            <a:chExt cx="720080" cy="461665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323528" y="458112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問２</a:t>
              </a:r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323528" y="4586863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関数のグラフ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" name="テキスト ボックス 8"/>
          <p:cNvSpPr txBox="1">
            <a:spLocks noChangeArrowheads="1"/>
          </p:cNvSpPr>
          <p:nvPr/>
        </p:nvSpPr>
        <p:spPr bwMode="auto">
          <a:xfrm>
            <a:off x="785787" y="1714488"/>
            <a:ext cx="8178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Ａ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-2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　　　　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Ｂ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）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テキスト ボックス 8"/>
          <p:cNvSpPr txBox="1">
            <a:spLocks noChangeArrowheads="1"/>
          </p:cNvSpPr>
          <p:nvPr/>
        </p:nvSpPr>
        <p:spPr bwMode="auto">
          <a:xfrm>
            <a:off x="785787" y="3500438"/>
            <a:ext cx="8178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Ｃ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-5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-1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）　　 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(4)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Ｄ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-3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）</a:t>
            </a:r>
            <a:endParaRPr lang="en-US" altLang="ja-JP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04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71600" y="950618"/>
            <a:ext cx="698437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長さ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12cm</a:t>
            </a: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の針金を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err="1">
                <a:latin typeface="+mj-ea"/>
                <a:ea typeface="ＭＳ ゴシック" panose="020B0609070205080204" pitchFamily="49" charset="-128"/>
              </a:rPr>
              <a:t>つに</a:t>
            </a: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切り，そのおの</a:t>
            </a:r>
            <a:endParaRPr lang="en-US" altLang="ja-JP" sz="2200" dirty="0">
              <a:latin typeface="+mj-ea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おのを折り曲げて右の図のように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err="1">
                <a:latin typeface="+mj-ea"/>
                <a:ea typeface="ＭＳ ゴシック" panose="020B0609070205080204" pitchFamily="49" charset="-128"/>
              </a:rPr>
              <a:t>つの</a:t>
            </a:r>
            <a:endParaRPr lang="en-US" altLang="ja-JP" sz="2200" dirty="0">
              <a:latin typeface="+mj-ea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正方形をつくる。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err="1">
                <a:latin typeface="+mj-ea"/>
                <a:ea typeface="ＭＳ ゴシック" panose="020B0609070205080204" pitchFamily="49" charset="-128"/>
              </a:rPr>
              <a:t>つの</a:t>
            </a: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正方形の面積の</a:t>
            </a:r>
            <a:endParaRPr lang="en-US" altLang="ja-JP" sz="2200" dirty="0">
              <a:latin typeface="+mj-ea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和が最小となるのは，針金をどのように</a:t>
            </a:r>
            <a:endParaRPr lang="en-US" altLang="ja-JP" sz="2200" dirty="0">
              <a:latin typeface="+mj-ea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+mj-ea"/>
                <a:ea typeface="ＭＳ ゴシック" panose="020B0609070205080204" pitchFamily="49" charset="-128"/>
              </a:rPr>
              <a:t>切ったときか。また，そのときの最小値を求めよ。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３ ２次関数の最大・最小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最大・最小の応用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p.87)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18617" y="921289"/>
            <a:ext cx="936104" cy="461665"/>
            <a:chOff x="191457" y="912235"/>
            <a:chExt cx="936104" cy="461665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191457" y="912235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18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299469" y="917970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45" y="943729"/>
            <a:ext cx="2088232" cy="1048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971600" y="4841862"/>
                <a:ext cx="7920484" cy="1835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2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正方形の面積の和を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cm</a:t>
                </a:r>
                <a:r>
                  <a:rPr lang="en-US" altLang="ja-JP" sz="22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  <a:endParaRPr lang="en-US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2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(3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)</a:t>
                </a:r>
                <a:r>
                  <a:rPr lang="en-US" altLang="ja-JP" sz="22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endParaRPr lang="en-US" altLang="ja-JP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600"/>
                  </a:spcBef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 ＝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2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6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9</a:t>
                </a:r>
              </a:p>
              <a:p>
                <a:pPr eaLnBrk="1" hangingPunct="1">
                  <a:spcBef>
                    <a:spcPts val="600"/>
                  </a:spcBef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+mn-ea"/>
                    <a:ea typeface="+mn-ea"/>
                  </a:rPr>
                  <a:t>　　 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  <m:sSup>
                      <m:sSupPr>
                        <m:ctrlP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𝑥</m:t>
                            </m:r>
                            <m: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sup>
                    </m:sSup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3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4841862"/>
                <a:ext cx="7920484" cy="1835439"/>
              </a:xfrm>
              <a:prstGeom prst="rect">
                <a:avLst/>
              </a:prstGeom>
              <a:blipFill>
                <a:blip r:embed="rId4"/>
                <a:stretch>
                  <a:fillRect l="-1000" t="-29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971600" y="2709118"/>
            <a:ext cx="77044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2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つの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正方形の</a:t>
            </a:r>
            <a:r>
              <a:rPr lang="en-US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1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辺の長さが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であるから，針金を折り曲げて正方形をつくるためには，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SMath-Italic"/>
              </a:rPr>
              <a:t>x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の針金が必要となる。このとき，残りの針金の長さを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(12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SMath-Italic"/>
              </a:rPr>
              <a:t>x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とすると，もう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2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つの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正方形の</a:t>
            </a:r>
            <a:r>
              <a:rPr lang="en-US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1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辺の長さは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(3</a:t>
            </a:r>
            <a:r>
              <a:rPr lang="ja-JP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SMath-Italic"/>
              </a:rPr>
              <a:t>x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)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となる。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xmlns="" id="{E5F69C07-515C-4973-BF52-282289E9EA7D}"/>
              </a:ext>
            </a:extLst>
          </p:cNvPr>
          <p:cNvGrpSpPr/>
          <p:nvPr/>
        </p:nvGrpSpPr>
        <p:grpSpPr>
          <a:xfrm>
            <a:off x="971600" y="4125208"/>
            <a:ext cx="7704459" cy="774412"/>
            <a:chOff x="971600" y="4125208"/>
            <a:chExt cx="7704459" cy="774412"/>
          </a:xfrm>
        </p:grpSpPr>
        <p:sp>
          <p:nvSpPr>
            <p:cNvPr id="21" name="テキスト ボックス 8"/>
            <p:cNvSpPr txBox="1">
              <a:spLocks noChangeArrowheads="1"/>
            </p:cNvSpPr>
            <p:nvPr/>
          </p:nvSpPr>
          <p:spPr bwMode="auto">
            <a:xfrm>
              <a:off x="971600" y="4125208"/>
              <a:ext cx="770445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このとき，</a:t>
              </a:r>
              <a:r>
                <a:rPr lang="en-US" altLang="ja-JP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＞</a:t>
              </a:r>
              <a:r>
                <a:rPr lang="en-US" altLang="ja-JP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0</a:t>
              </a:r>
              <a:r>
                <a:rPr lang="ja-JP" altLang="en-US" sz="2200" dirty="0" err="1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，</a:t>
              </a:r>
              <a:r>
                <a:rPr lang="en-US" altLang="ja-JP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＞</a:t>
              </a:r>
              <a:r>
                <a:rPr lang="en-US" altLang="ja-JP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0</a:t>
              </a:r>
              <a:r>
                <a: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であるから</a:t>
              </a:r>
              <a:endParaRPr lang="en-US" altLang="ja-JP" sz="22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テキスト ボックス 8">
              <a:extLst>
                <a:ext uri="{FF2B5EF4-FFF2-40B4-BE49-F238E27FC236}">
                  <a16:creationId xmlns:a16="http://schemas.microsoft.com/office/drawing/2014/main" xmlns="" id="{1C340D51-7084-4CA8-A42F-3FA13F2A0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0" y="4468733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0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＜</a:t>
              </a:r>
              <a:r>
                <a:rPr lang="en-US" altLang="ja-JP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＜</a:t>
              </a:r>
              <a:r>
                <a:rPr lang="en-US" altLang="ja-JP" sz="22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endParaRPr lang="en-US" altLang="ja-JP" sz="22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5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971599" y="1908000"/>
                <a:ext cx="7704137" cy="962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ゆえに，</a:t>
                </a:r>
                <a:r>
                  <a:rPr lang="en-US" altLang="ja-JP" sz="2200" b="1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HiraMinPro-W3-Identity-H"/>
                  </a:rPr>
                  <a:t>2</a:t>
                </a:r>
                <a:r>
                  <a:rPr lang="ja-JP" altLang="en-US" sz="2200" b="1" dirty="0" err="1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en-US" sz="2200" b="1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正方形の面積の和が最小になるのは，針金を</a:t>
                </a:r>
                <a:r>
                  <a:rPr lang="en-US" altLang="ja-JP" sz="2200" b="1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HiraMinPro-W3-Identity-H"/>
                  </a:rPr>
                  <a:t>2</a:t>
                </a:r>
                <a:r>
                  <a:rPr lang="ja-JP" altLang="en-US" sz="2200" b="1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等分したとき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であり，そのときの</a:t>
                </a:r>
                <a:r>
                  <a:rPr lang="ja-JP" altLang="en-US" sz="2200" b="1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最小値は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</a:rPr>
                        </m:ctrlPr>
                      </m:fPr>
                      <m:num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𝟗</m:t>
                        </m:r>
                      </m:num>
                      <m:den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ja-JP" sz="22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cm</a:t>
                </a:r>
                <a:r>
                  <a:rPr lang="en-US" altLang="ja-JP" sz="2200" b="1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である。</a:t>
                </a:r>
                <a:endParaRPr lang="en-US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99" y="1908000"/>
                <a:ext cx="7704137" cy="962636"/>
              </a:xfrm>
              <a:prstGeom prst="rect">
                <a:avLst/>
              </a:prstGeom>
              <a:blipFill>
                <a:blip r:embed="rId3"/>
                <a:stretch>
                  <a:fillRect l="-1028" t="-50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971599" y="576000"/>
                <a:ext cx="7704137" cy="1322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したがって，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0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＜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＜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の範囲において，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+mn-ea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200" dirty="0">
                  <a:solidFill>
                    <a:srgbClr val="FF0000"/>
                  </a:solidFill>
                  <a:latin typeface="+mn-ea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+mn-ea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ja-JP" sz="2400" kern="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  <a:cs typeface="HiraMinPro-W3-Identity-H"/>
                  </a:rPr>
                  <a:t>のとき</a:t>
                </a:r>
                <a:r>
                  <a:rPr lang="ja-JP" altLang="en-US" sz="2400" kern="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  <a:cs typeface="HiraMinPro-W3-Identity-H"/>
                  </a:rPr>
                  <a:t>　</a:t>
                </a:r>
                <a:r>
                  <a:rPr lang="ja-JP" altLang="ja-JP" sz="2400" kern="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  <a:cs typeface="HiraMinPro-W3-Identity-H"/>
                  </a:rPr>
                  <a:t>最小値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ＭＳ ゴシック" panose="020B0609070205080204" pitchFamily="49" charset="-128"/>
                          </a:rPr>
                        </m:ctrlPr>
                      </m:fPr>
                      <m:num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9</m:t>
                        </m:r>
                      </m:num>
                      <m:den>
                        <m:r>
                          <a:rPr lang="en-US" altLang="ja-JP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sz="2400" kern="0" dirty="0">
                  <a:solidFill>
                    <a:srgbClr val="FF0000"/>
                  </a:solidFill>
                  <a:latin typeface="+mj-ea"/>
                  <a:ea typeface="ＭＳ ゴシック" panose="020B0609070205080204" pitchFamily="49" charset="-128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ja-JP" sz="2400" kern="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  <a:cs typeface="HiraMinPro-W3-Identity-H"/>
                  </a:rPr>
                  <a:t>をとる。</a:t>
                </a:r>
                <a:r>
                  <a:rPr lang="ja-JP" altLang="ja-JP" sz="2200" kern="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  <a:cs typeface="HiraMinPro-W3-Identity-H"/>
                  </a:rPr>
                  <a:t>このとき</a:t>
                </a:r>
                <a:r>
                  <a:rPr lang="en-US" altLang="ja-JP" sz="22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HiraMinPro-W3-Identity-H"/>
                  </a:rPr>
                  <a:t>2</a:t>
                </a:r>
                <a:r>
                  <a:rPr lang="ja-JP" altLang="ja-JP" sz="2200" kern="0" dirty="0" err="1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  <a:cs typeface="HiraMinPro-W3-Identity-H"/>
                  </a:rPr>
                  <a:t>つの</a:t>
                </a:r>
                <a:r>
                  <a:rPr lang="ja-JP" altLang="ja-JP" sz="2200" kern="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  <a:cs typeface="HiraMinPro-W3-Identity-H"/>
                  </a:rPr>
                  <a:t>針金の長さは，どちらも</a:t>
                </a:r>
                <a:r>
                  <a:rPr lang="en-US" altLang="ja-JP" sz="22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HiraMinPro-W3-Identity-H"/>
                  </a:rPr>
                  <a:t>6</a:t>
                </a:r>
                <a:r>
                  <a:rPr lang="en-US" altLang="ja-JP" sz="2200" kern="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cm</a:t>
                </a:r>
                <a:r>
                  <a:rPr lang="ja-JP" altLang="ja-JP" sz="2200" kern="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  <a:cs typeface="HiraMinPro-W3-Identity-H"/>
                  </a:rPr>
                  <a:t>となる。</a:t>
                </a:r>
                <a:endParaRPr lang="ja-JP" altLang="ja-JP" sz="2200" kern="100" dirty="0">
                  <a:solidFill>
                    <a:srgbClr val="FF0000"/>
                  </a:solidFill>
                  <a:latin typeface="+mj-ea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99" y="576000"/>
                <a:ext cx="7704137" cy="1322542"/>
              </a:xfrm>
              <a:prstGeom prst="rect">
                <a:avLst/>
              </a:prstGeom>
              <a:blipFill>
                <a:blip r:embed="rId4"/>
                <a:stretch>
                  <a:fillRect l="-1187" t="-4147" r="-2611" b="-92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50" y="3060000"/>
            <a:ext cx="3147060" cy="3153728"/>
          </a:xfrm>
          <a:prstGeom prst="rect">
            <a:avLst/>
          </a:prstGeom>
        </p:spPr>
      </p:pic>
      <p:pic>
        <p:nvPicPr>
          <p:cNvPr id="11" name="図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29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116013" y="908720"/>
            <a:ext cx="7488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グラフが次の条件を満たす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次関数を求めよ。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1116013" y="1333798"/>
            <a:ext cx="7503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頂点が点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+mj-ea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latin typeface="+mn-ea"/>
                <a:ea typeface="+mn-ea"/>
              </a:rPr>
              <a:t>で，点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+mj-ea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r>
              <a:rPr lang="ja-JP" altLang="en-US" sz="2400" dirty="0">
                <a:latin typeface="+mn-ea"/>
                <a:ea typeface="+mn-ea"/>
              </a:rPr>
              <a:t>を通る。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ja-JP" altLang="en-US" sz="2400" dirty="0">
                <a:latin typeface="+mn-ea"/>
                <a:ea typeface="+mn-ea"/>
              </a:rPr>
              <a:t>軸が直線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で，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 err="1">
                <a:latin typeface="+mj-ea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 err="1">
                <a:latin typeface="+mj-ea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>
                <a:latin typeface="+mj-ea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+mn-ea"/>
                <a:ea typeface="+mn-ea"/>
              </a:rPr>
              <a:t>を通る。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936000" y="2305387"/>
            <a:ext cx="504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marL="457200" indent="-457200" eaLnBrk="1" hangingPunct="1">
              <a:buAutoNum type="arabicParenBoth"/>
              <a:defRPr/>
            </a:pPr>
            <a:r>
              <a:rPr lang="ja-JP" altLang="en-US" sz="2400" dirty="0">
                <a:latin typeface="+mn-ea"/>
                <a:ea typeface="+mn-ea"/>
              </a:rPr>
              <a:t> 頂点が点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+mj-ea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latin typeface="+mn-ea"/>
                <a:ea typeface="+mn-ea"/>
              </a:rPr>
              <a:t>であるから，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　　求める</a:t>
            </a:r>
            <a:r>
              <a:rPr lang="en-US" altLang="ja-JP" sz="2400" dirty="0">
                <a:latin typeface="+mn-ea"/>
                <a:ea typeface="+mn-ea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次関数は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ea typeface="+mn-ea"/>
              </a:rPr>
              <a:t>と表される。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476000" y="3496303"/>
            <a:ext cx="453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グラフが点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+mj-ea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r>
              <a:rPr lang="ja-JP" altLang="en-US" sz="2400" dirty="0">
                <a:latin typeface="+mn-ea"/>
                <a:ea typeface="+mn-ea"/>
              </a:rPr>
              <a:t>を通るから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476000" y="4317887"/>
            <a:ext cx="4608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これを解いて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1476000" y="4770139"/>
            <a:ext cx="4536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よって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78" y="2589872"/>
            <a:ext cx="2722994" cy="36474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78" y="2589872"/>
            <a:ext cx="2722994" cy="364743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78" y="2589872"/>
            <a:ext cx="2722994" cy="364743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78" y="2589872"/>
            <a:ext cx="2722994" cy="3647439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37445" y="905687"/>
            <a:ext cx="1092247" cy="1000530"/>
            <a:chOff x="55471" y="1242632"/>
            <a:chExt cx="1092247" cy="1000530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241554" y="1658387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56544" y="1243064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5471" y="1242632"/>
              <a:ext cx="1092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3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４ ２次関数の決定　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頂点や軸に関する条件が与えられたとき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 -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p.88)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16E0723D-EF23-49CB-AA5A-89FDBA996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321548"/>
            <a:ext cx="704088" cy="52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936000" y="456295"/>
            <a:ext cx="51848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marL="336550" indent="-336550"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ja-JP" altLang="en-US" sz="2400" dirty="0">
                <a:latin typeface="+mn-ea"/>
                <a:ea typeface="+mn-ea"/>
              </a:rPr>
              <a:t>軸が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であるから，求める</a:t>
            </a:r>
            <a:endParaRPr lang="en-US" altLang="ja-JP" sz="2400" dirty="0">
              <a:latin typeface="+mn-ea"/>
              <a:ea typeface="+mn-ea"/>
            </a:endParaRPr>
          </a:p>
          <a:p>
            <a:pPr marL="336550" indent="-336550"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　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次関数は，</a:t>
            </a:r>
            <a:r>
              <a:rPr lang="en-US" altLang="ja-JP" sz="2400" i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400" dirty="0">
                <a:latin typeface="+mn-ea"/>
                <a:ea typeface="+mn-ea"/>
              </a:rPr>
              <a:t>と</a:t>
            </a:r>
            <a:endParaRPr lang="en-US" altLang="ja-JP" sz="2400" dirty="0">
              <a:latin typeface="+mn-ea"/>
              <a:ea typeface="+mn-ea"/>
            </a:endParaRPr>
          </a:p>
          <a:p>
            <a:pPr marL="336550" indent="-336550"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　　表される。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548000" y="3637908"/>
            <a:ext cx="4608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これを解いて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 err="1">
                <a:latin typeface="+mj-ea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1548000" y="4156750"/>
            <a:ext cx="453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よって　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548000" y="1713800"/>
            <a:ext cx="46443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グラフが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 err="1">
                <a:latin typeface="+mn-ea"/>
                <a:ea typeface="+mn-ea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+mn-ea"/>
                <a:ea typeface="+mn-ea"/>
              </a:rPr>
              <a:t>を通るから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835696" y="2626357"/>
            <a:ext cx="2376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ja-JP" sz="2400" dirty="0">
              <a:latin typeface="+mj-ea"/>
            </a:endParaRPr>
          </a:p>
        </p:txBody>
      </p:sp>
      <p:sp>
        <p:nvSpPr>
          <p:cNvPr id="26" name="左中かっこ 25"/>
          <p:cNvSpPr/>
          <p:nvPr/>
        </p:nvSpPr>
        <p:spPr>
          <a:xfrm>
            <a:off x="1763688" y="2666417"/>
            <a:ext cx="144016" cy="750878"/>
          </a:xfrm>
          <a:prstGeom prst="leftBrace">
            <a:avLst>
              <a:gd name="adj1" fmla="val 51848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20" name="図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1698B4CD-13E0-44DC-B83E-79FE076BA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720001"/>
            <a:ext cx="2644444" cy="2760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5FB0CA62-DFD5-4A7F-B014-268A5D28A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720001"/>
            <a:ext cx="2644444" cy="276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2BD1021B-A74C-4F03-8142-0F9967AA72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720001"/>
            <a:ext cx="2644444" cy="2760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A984A020-251B-4994-8729-29AF45F7C5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720001"/>
            <a:ext cx="2644444" cy="276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85DEDF11-B3CF-4E3B-AB52-5658DCE8C4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720001"/>
            <a:ext cx="2644444" cy="2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0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22" grpId="0"/>
      <p:bldP spid="2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127561" y="908720"/>
            <a:ext cx="7576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+mn-ea"/>
                <a:ea typeface="+mn-ea"/>
              </a:rPr>
              <a:t>グラフが次の条件を満たす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+mn-ea"/>
                <a:ea typeface="+mn-ea"/>
              </a:rPr>
              <a:t>次関数を求めよ。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1127560" y="1268760"/>
            <a:ext cx="7576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+mn-ea"/>
                <a:ea typeface="+mn-ea"/>
              </a:rPr>
              <a:t>(1) </a:t>
            </a:r>
            <a:r>
              <a:rPr lang="ja-JP" altLang="en-US" sz="2000" dirty="0">
                <a:latin typeface="+mn-ea"/>
                <a:ea typeface="+mn-ea"/>
              </a:rPr>
              <a:t>頂点が点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000" dirty="0">
                <a:latin typeface="+mj-ea"/>
              </a:rPr>
              <a:t>,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000" dirty="0">
                <a:latin typeface="+mn-ea"/>
                <a:ea typeface="+mn-ea"/>
              </a:rPr>
              <a:t>で，点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en-US" altLang="ja-JP" sz="2000" dirty="0">
                <a:latin typeface="+mj-ea"/>
              </a:rPr>
              <a:t>, 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6)</a:t>
            </a:r>
            <a:r>
              <a:rPr lang="ja-JP" altLang="en-US" sz="2000" dirty="0">
                <a:latin typeface="+mn-ea"/>
                <a:ea typeface="+mn-ea"/>
              </a:rPr>
              <a:t>を通る</a:t>
            </a:r>
            <a:r>
              <a:rPr lang="ja-JP" altLang="en-US" sz="2000" dirty="0">
                <a:latin typeface="+mj-ea"/>
              </a:rPr>
              <a:t>。</a:t>
            </a:r>
            <a:endParaRPr lang="en-US" altLang="ja-JP" sz="2000" dirty="0">
              <a:latin typeface="+mj-ea"/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４ ２次関数の決定　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</a:rPr>
              <a:t>頂点や軸に関する条件が与えられたとき</a:t>
            </a:r>
            <a:r>
              <a:rPr lang="en-US" altLang="ja-JP" sz="1800" b="1" dirty="0">
                <a:solidFill>
                  <a:schemeClr val="tx1"/>
                </a:solidFill>
                <a:latin typeface="+mj-ea"/>
              </a:rPr>
              <a:t> -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p.88)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19449" y="921566"/>
            <a:ext cx="936104" cy="461665"/>
            <a:chOff x="191457" y="912235"/>
            <a:chExt cx="936104" cy="461665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191457" y="912235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19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299469" y="917970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1127560" y="3627020"/>
            <a:ext cx="7548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ja-JP" altLang="en-US" sz="2000" dirty="0">
                <a:latin typeface="+mj-ea"/>
                <a:ea typeface="ＭＳ ゴシック" panose="020B0609070205080204" pitchFamily="49" charset="-128"/>
              </a:rPr>
              <a:t>頂点の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+mj-ea"/>
                <a:ea typeface="ＭＳ ゴシック" panose="020B0609070205080204" pitchFamily="49" charset="-128"/>
              </a:rPr>
              <a:t>座標が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+mj-ea"/>
                <a:ea typeface="ＭＳ ゴシック" panose="020B0609070205080204" pitchFamily="49" charset="-128"/>
              </a:rPr>
              <a:t>で，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+mj-ea"/>
                <a:ea typeface="ＭＳ ゴシック" panose="020B0609070205080204" pitchFamily="49" charset="-128"/>
              </a:rPr>
              <a:t>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0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  <a:r>
              <a:rPr lang="ja-JP" altLang="en-US" sz="20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(6</a:t>
            </a:r>
            <a:r>
              <a:rPr lang="ja-JP" altLang="en-US" sz="20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000" dirty="0">
                <a:latin typeface="+mj-ea"/>
                <a:ea typeface="ＭＳ ゴシック" panose="020B0609070205080204" pitchFamily="49" charset="-128"/>
              </a:rPr>
              <a:t>を通る。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1626714" y="1673513"/>
            <a:ext cx="61856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+mj-ea"/>
                <a:ea typeface="ＭＳ ゴシック" panose="020B0609070205080204" pitchFamily="49" charset="-128"/>
              </a:rPr>
              <a:t>頂点が点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000" dirty="0">
                <a:solidFill>
                  <a:srgbClr val="FF0000"/>
                </a:solidFill>
                <a:latin typeface="+mj-ea"/>
                <a:ea typeface="ＭＳ ゴシック" panose="020B0609070205080204" pitchFamily="49" charset="-128"/>
              </a:rPr>
              <a:t>であるから，求める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+mj-ea"/>
                <a:ea typeface="ＭＳ ゴシック" panose="020B0609070205080204" pitchFamily="49" charset="-128"/>
              </a:rPr>
              <a:t>次関数は，</a:t>
            </a:r>
            <a:endParaRPr lang="en-US" altLang="ja-JP" sz="2000" dirty="0">
              <a:solidFill>
                <a:srgbClr val="FF0000"/>
              </a:solidFill>
              <a:latin typeface="+mj-ea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+mj-ea"/>
                <a:ea typeface="ＭＳ ゴシック" panose="020B0609070205080204" pitchFamily="49" charset="-128"/>
              </a:rPr>
              <a:t>　　　　　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+mj-ea"/>
                <a:ea typeface="ＭＳ ゴシック" panose="020B0609070205080204" pitchFamily="49" charset="-128"/>
              </a:rPr>
              <a:t>と表される。グラフが点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000" dirty="0" err="1">
                <a:solidFill>
                  <a:srgbClr val="FF0000"/>
                </a:solidFill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6)</a:t>
            </a:r>
            <a:r>
              <a:rPr lang="ja-JP" altLang="en-US" sz="2000" dirty="0">
                <a:solidFill>
                  <a:srgbClr val="FF0000"/>
                </a:solidFill>
                <a:latin typeface="+mj-ea"/>
                <a:ea typeface="ＭＳ ゴシック" panose="020B0609070205080204" pitchFamily="49" charset="-128"/>
              </a:rPr>
              <a:t>を通るから</a:t>
            </a:r>
            <a:endParaRPr lang="en-US" altLang="ja-JP" sz="2000" dirty="0">
              <a:solidFill>
                <a:srgbClr val="FF0000"/>
              </a:solidFill>
              <a:latin typeface="+mj-ea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+mj-ea"/>
                <a:ea typeface="ＭＳ ゴシック" panose="020B0609070205080204" pitchFamily="49" charset="-128"/>
              </a:rPr>
              <a:t>　　　　　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000" b="1" dirty="0">
              <a:solidFill>
                <a:srgbClr val="FF0000"/>
              </a:solidFill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626714" y="4149080"/>
                <a:ext cx="6689701" cy="2508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00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頂点の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座標が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であるから，求める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+mn-ea"/>
                    <a:ea typeface="+mn-ea"/>
                  </a:rPr>
                  <a:t>次関数は，</a:t>
                </a:r>
                <a:endParaRPr lang="en-US" altLang="ja-JP" sz="2000" i="1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ja-JP" altLang="en-US" sz="2000" i="1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2)</a:t>
                </a:r>
                <a:r>
                  <a:rPr lang="en-US" altLang="ja-JP" sz="2000" baseline="30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q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20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r>
                  <a:rPr lang="ja-JP" altLang="en-US" sz="200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と表される。グラフが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点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(0</a:t>
                </a:r>
                <a:r>
                  <a:rPr lang="ja-JP" altLang="en-US" sz="2000" dirty="0" err="1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，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7)</a:t>
                </a:r>
                <a:r>
                  <a:rPr lang="ja-JP" altLang="en-US" sz="2000" dirty="0" err="1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，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(6</a:t>
                </a:r>
                <a:r>
                  <a:rPr lang="ja-JP" altLang="en-US" sz="2000" dirty="0" err="1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，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13)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+mj-ea"/>
                    <a:ea typeface="ＭＳ ゴシック" panose="020B0609070205080204" pitchFamily="49" charset="-128"/>
                  </a:rPr>
                  <a:t>を通るから</a:t>
                </a:r>
                <a:endParaRPr lang="en-US" altLang="ja-JP" sz="2000" dirty="0">
                  <a:solidFill>
                    <a:srgbClr val="FF0000"/>
                  </a:solidFill>
                  <a:latin typeface="+mj-ea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0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7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4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+mj-lt"/>
                    <a:ea typeface="ＭＳ 明朝" panose="02020609040205080304" pitchFamily="17" charset="-128"/>
                  </a:rPr>
                  <a:t>a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＋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+mj-lt"/>
                    <a:ea typeface="ＭＳ 明朝" panose="02020609040205080304" pitchFamily="17" charset="-128"/>
                  </a:rPr>
                  <a:t>q</a:t>
                </a:r>
              </a:p>
              <a:p>
                <a:pPr eaLnBrk="1" hangingPunct="1">
                  <a:defRPr/>
                </a:pPr>
                <a:r>
                  <a:rPr lang="ja-JP" altLang="en-US" sz="20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13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16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+mj-lt"/>
                    <a:ea typeface="ＭＳ 明朝" panose="02020609040205080304" pitchFamily="17" charset="-128"/>
                  </a:rPr>
                  <a:t>a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＋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+mj-lt"/>
                    <a:ea typeface="ＭＳ 明朝" panose="02020609040205080304" pitchFamily="17" charset="-128"/>
                  </a:rPr>
                  <a:t>q</a:t>
                </a:r>
              </a:p>
              <a:p>
                <a:pPr eaLnBrk="1" hangingPunct="1">
                  <a:defRPr/>
                </a:pPr>
                <a:r>
                  <a:rPr lang="ja-JP" altLang="ja-JP" sz="20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これを解い</a:t>
                </a:r>
                <a:r>
                  <a:rPr lang="ja-JP" altLang="en-US" sz="20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て　　</a:t>
                </a:r>
                <a14:m>
                  <m:oMath xmlns:m="http://schemas.openxmlformats.org/officeDocument/2006/math">
                    <m:r>
                      <a:rPr lang="en-US" altLang="ja-JP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HiraMinPro-W3-Identity-H"/>
                      </a:rPr>
                      <m:t>𝑎</m:t>
                    </m:r>
                    <m:r>
                      <a:rPr lang="en-US" altLang="ja-JP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MinPro-W3-Identity-H"/>
                      </a:rPr>
                      <m:t>=</m:t>
                    </m:r>
                    <m:f>
                      <m:fPr>
                        <m:ctrlPr>
                          <a:rPr lang="en-US" altLang="ja-JP" sz="2000" i="1" ker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20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en-US" altLang="ja-JP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q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＝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5</a:t>
                </a:r>
              </a:p>
              <a:p>
                <a:pPr eaLnBrk="1" hangingPunct="1">
                  <a:defRPr/>
                </a:pPr>
                <a:r>
                  <a:rPr lang="ja-JP" altLang="en-US" sz="20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𝒚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US" altLang="ja-JP" sz="2000" b="1" i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8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6714" y="4149080"/>
                <a:ext cx="6689701" cy="2508957"/>
              </a:xfrm>
              <a:prstGeom prst="rect">
                <a:avLst/>
              </a:prstGeom>
              <a:blipFill>
                <a:blip r:embed="rId3"/>
                <a:stretch>
                  <a:fillRect l="-1003" t="-1946" b="-2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>
            <a:extLst>
              <a:ext uri="{FF2B5EF4-FFF2-40B4-BE49-F238E27FC236}">
                <a16:creationId xmlns:a16="http://schemas.microsoft.com/office/drawing/2014/main" xmlns="" id="{208C0CDD-20E6-42B4-8844-EFAE5549D100}"/>
              </a:ext>
            </a:extLst>
          </p:cNvPr>
          <p:cNvSpPr/>
          <p:nvPr/>
        </p:nvSpPr>
        <p:spPr>
          <a:xfrm>
            <a:off x="2340000" y="5148049"/>
            <a:ext cx="90000" cy="504000"/>
          </a:xfrm>
          <a:prstGeom prst="leftBrace">
            <a:avLst>
              <a:gd name="adj1" fmla="val 51848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1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323850" y="801607"/>
            <a:ext cx="84966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グラフが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400" dirty="0">
                <a:latin typeface="+mj-ea"/>
                <a:ea typeface="ＭＳ ゴシック" panose="020B0609070205080204" pitchFamily="49" charset="-128"/>
              </a:rPr>
              <a:t>,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400" dirty="0">
                <a:latin typeface="+mj-ea"/>
                <a:ea typeface="ＭＳ ゴシック" panose="020B0609070205080204" pitchFamily="49" charset="-128"/>
              </a:rPr>
              <a:t>,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en-US" sz="24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dirty="0">
                <a:latin typeface="+mj-ea"/>
                <a:ea typeface="ＭＳ ゴシック" panose="020B0609070205080204" pitchFamily="49" charset="-128"/>
              </a:rPr>
              <a:t>,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を通るような</a:t>
            </a:r>
            <a:endParaRPr lang="en-US" altLang="ja-JP" sz="2400" dirty="0">
              <a:latin typeface="+mj-ea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次関数を求めてみよう。求める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次関数を 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とすると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323849" y="2002369"/>
            <a:ext cx="3951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　点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400" dirty="0">
                <a:latin typeface="+mj-ea"/>
              </a:rPr>
              <a:t>,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latin typeface="+mn-ea"/>
                <a:ea typeface="+mn-ea"/>
              </a:rPr>
              <a:t>を通るから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4397798" y="2002369"/>
            <a:ext cx="3918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i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①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323849" y="2464467"/>
            <a:ext cx="3661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　点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400" dirty="0">
                <a:latin typeface="+mj-ea"/>
              </a:rPr>
              <a:t>,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en-US" sz="2400" dirty="0">
                <a:latin typeface="+mn-ea"/>
                <a:ea typeface="+mn-ea"/>
              </a:rPr>
              <a:t>を通るから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323849" y="2926566"/>
            <a:ext cx="3805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　点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dirty="0">
                <a:latin typeface="+mj-ea"/>
              </a:rPr>
              <a:t>,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  <a:r>
              <a:rPr lang="ja-JP" altLang="en-US" sz="2400" dirty="0">
                <a:latin typeface="+mn-ea"/>
                <a:ea typeface="+mn-ea"/>
              </a:rPr>
              <a:t>を通るから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4397799" y="2464467"/>
            <a:ext cx="3918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②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4397799" y="2926566"/>
            <a:ext cx="41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③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323850" y="3551011"/>
            <a:ext cx="84206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したがって，①，②，③ を同時に満たす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4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を求めればよい。 ①，②，③ のような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文字についての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次方程式を連立したものを，　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</a:rPr>
              <a:t>連立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</a:rPr>
              <a:t>元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ea typeface="ＭＳ ゴシック" panose="020B0609070205080204" pitchFamily="49" charset="-128"/>
              </a:rPr>
              <a:t>次方程式　</a:t>
            </a:r>
            <a:r>
              <a:rPr lang="ja-JP" altLang="en-US" sz="2400" dirty="0">
                <a:latin typeface="+mj-ea"/>
                <a:ea typeface="ＭＳ ゴシック" panose="020B0609070205080204" pitchFamily="49" charset="-128"/>
              </a:rPr>
              <a:t>という。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メモ 31"/>
          <p:cNvSpPr/>
          <p:nvPr/>
        </p:nvSpPr>
        <p:spPr>
          <a:xfrm>
            <a:off x="2516662" y="4345656"/>
            <a:ext cx="2937927" cy="41830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４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グラフ上の３点が与えられたとき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p.89)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347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132012" y="908720"/>
            <a:ext cx="5469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次の連立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ea typeface="+mn-ea"/>
              </a:rPr>
              <a:t>元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+mn-ea"/>
                <a:ea typeface="+mn-ea"/>
              </a:rPr>
              <a:t>次方程式を解いてみよう。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1734707" y="1357358"/>
            <a:ext cx="5275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           　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①</a:t>
            </a:r>
            <a:endParaRPr lang="en-US" altLang="ja-JP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 　        　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②</a:t>
            </a:r>
            <a:endParaRPr lang="en-US" altLang="ja-JP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       　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③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3" name="左中かっこ 2"/>
          <p:cNvSpPr/>
          <p:nvPr/>
        </p:nvSpPr>
        <p:spPr>
          <a:xfrm>
            <a:off x="1613214" y="1432188"/>
            <a:ext cx="127951" cy="1060708"/>
          </a:xfrm>
          <a:prstGeom prst="leftBrace">
            <a:avLst>
              <a:gd name="adj1" fmla="val 43937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132012" y="2645388"/>
            <a:ext cx="711239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まず，文字</a:t>
            </a:r>
            <a:r>
              <a:rPr lang="en-US" altLang="ja-JP" sz="2400" i="1" dirty="0">
                <a:latin typeface="+mj-lt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+mn-ea"/>
                <a:ea typeface="+mn-ea"/>
              </a:rPr>
              <a:t>を消去する。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②－①より　　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defRPr/>
            </a:pPr>
            <a:r>
              <a:rPr lang="ja-JP" altLang="en-US" sz="2400" dirty="0" err="1">
                <a:latin typeface="+mn-ea"/>
                <a:ea typeface="+mn-ea"/>
                <a:cs typeface="Times New Roman" panose="02020603050405020304" pitchFamily="18" charset="0"/>
              </a:rPr>
              <a:t>すわなち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   　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  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④</a:t>
            </a: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③－②より　　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⑤</a:t>
            </a: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④，⑤を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err="1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について解くと　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 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これらを①に代入して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を求めると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ゆえに　　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latin typeface="+mj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2050" y="913050"/>
            <a:ext cx="1166389" cy="461665"/>
            <a:chOff x="93243" y="845862"/>
            <a:chExt cx="1166389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672792" y="846294"/>
              <a:ext cx="453600" cy="460800"/>
            </a:xfrm>
            <a:prstGeom prst="rect">
              <a:avLst/>
            </a:prstGeom>
            <a:noFill/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22883" y="846294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93243" y="84586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39552" y="84586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3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４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グラフ上の３点が与えられたとき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p.89)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6" name="メモ 31">
            <a:extLst>
              <a:ext uri="{FF2B5EF4-FFF2-40B4-BE49-F238E27FC236}">
                <a16:creationId xmlns:a16="http://schemas.microsoft.com/office/drawing/2014/main" xmlns="" id="{8AF40EA1-2149-4DA4-9F8F-6A5731BF7A53}"/>
              </a:ext>
            </a:extLst>
          </p:cNvPr>
          <p:cNvSpPr/>
          <p:nvPr/>
        </p:nvSpPr>
        <p:spPr>
          <a:xfrm>
            <a:off x="3491880" y="3460510"/>
            <a:ext cx="1327676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32" name="メモ 31">
            <a:extLst>
              <a:ext uri="{FF2B5EF4-FFF2-40B4-BE49-F238E27FC236}">
                <a16:creationId xmlns:a16="http://schemas.microsoft.com/office/drawing/2014/main" xmlns="" id="{DC0F2F55-05CD-4A88-98A7-1203A5A0160F}"/>
              </a:ext>
            </a:extLst>
          </p:cNvPr>
          <p:cNvSpPr/>
          <p:nvPr/>
        </p:nvSpPr>
        <p:spPr>
          <a:xfrm>
            <a:off x="3491880" y="3828360"/>
            <a:ext cx="1656184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33" name="メモ 31">
            <a:extLst>
              <a:ext uri="{FF2B5EF4-FFF2-40B4-BE49-F238E27FC236}">
                <a16:creationId xmlns:a16="http://schemas.microsoft.com/office/drawing/2014/main" xmlns="" id="{E014548C-AE6B-4EC9-B145-BD896873E93C}"/>
              </a:ext>
            </a:extLst>
          </p:cNvPr>
          <p:cNvSpPr/>
          <p:nvPr/>
        </p:nvSpPr>
        <p:spPr>
          <a:xfrm>
            <a:off x="5436096" y="4184144"/>
            <a:ext cx="1327676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34" name="メモ 31">
            <a:extLst>
              <a:ext uri="{FF2B5EF4-FFF2-40B4-BE49-F238E27FC236}">
                <a16:creationId xmlns:a16="http://schemas.microsoft.com/office/drawing/2014/main" xmlns="" id="{FF5677D3-B66E-4400-AA8B-56D8D68368AC}"/>
              </a:ext>
            </a:extLst>
          </p:cNvPr>
          <p:cNvSpPr/>
          <p:nvPr/>
        </p:nvSpPr>
        <p:spPr>
          <a:xfrm>
            <a:off x="7010245" y="4179842"/>
            <a:ext cx="987690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35" name="メモ 31">
            <a:extLst>
              <a:ext uri="{FF2B5EF4-FFF2-40B4-BE49-F238E27FC236}">
                <a16:creationId xmlns:a16="http://schemas.microsoft.com/office/drawing/2014/main" xmlns="" id="{0D9704F5-342A-49C7-A731-34C1A752D3E0}"/>
              </a:ext>
            </a:extLst>
          </p:cNvPr>
          <p:cNvSpPr/>
          <p:nvPr/>
        </p:nvSpPr>
        <p:spPr>
          <a:xfrm>
            <a:off x="6300192" y="4563929"/>
            <a:ext cx="987690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36" name="メモ 31">
            <a:extLst>
              <a:ext uri="{FF2B5EF4-FFF2-40B4-BE49-F238E27FC236}">
                <a16:creationId xmlns:a16="http://schemas.microsoft.com/office/drawing/2014/main" xmlns="" id="{800BAB05-6D13-42E3-9FD0-8316D94457FA}"/>
              </a:ext>
            </a:extLst>
          </p:cNvPr>
          <p:cNvSpPr/>
          <p:nvPr/>
        </p:nvSpPr>
        <p:spPr>
          <a:xfrm>
            <a:off x="2987824" y="4944806"/>
            <a:ext cx="1080119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37" name="メモ 31">
            <a:extLst>
              <a:ext uri="{FF2B5EF4-FFF2-40B4-BE49-F238E27FC236}">
                <a16:creationId xmlns:a16="http://schemas.microsoft.com/office/drawing/2014/main" xmlns="" id="{93A4F941-4359-4A64-8D09-9965EBC6C49E}"/>
              </a:ext>
            </a:extLst>
          </p:cNvPr>
          <p:cNvSpPr/>
          <p:nvPr/>
        </p:nvSpPr>
        <p:spPr>
          <a:xfrm>
            <a:off x="4427984" y="4944806"/>
            <a:ext cx="823620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38" name="メモ 31">
            <a:extLst>
              <a:ext uri="{FF2B5EF4-FFF2-40B4-BE49-F238E27FC236}">
                <a16:creationId xmlns:a16="http://schemas.microsoft.com/office/drawing/2014/main" xmlns="" id="{9B782C28-1584-44BF-8450-048D33FBB863}"/>
              </a:ext>
            </a:extLst>
          </p:cNvPr>
          <p:cNvSpPr/>
          <p:nvPr/>
        </p:nvSpPr>
        <p:spPr>
          <a:xfrm>
            <a:off x="5728958" y="4944806"/>
            <a:ext cx="854435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49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132012" y="906049"/>
            <a:ext cx="54694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+mj-ea"/>
                <a:ea typeface="+mj-ea"/>
              </a:rPr>
              <a:t>次の連立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200" dirty="0">
                <a:latin typeface="+mj-ea"/>
                <a:ea typeface="+mj-ea"/>
              </a:rPr>
              <a:t>元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200" dirty="0">
                <a:latin typeface="+mj-ea"/>
                <a:ea typeface="+mj-ea"/>
              </a:rPr>
              <a:t>次方程式を解け。</a:t>
            </a:r>
            <a:endParaRPr lang="en-US" altLang="ja-JP" sz="2200" dirty="0">
              <a:latin typeface="+mj-ea"/>
              <a:ea typeface="+mj-ea"/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４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グラフ上の３点が与えられたとき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p.89)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19449" y="916426"/>
            <a:ext cx="936104" cy="461665"/>
            <a:chOff x="191457" y="879103"/>
            <a:chExt cx="936104" cy="461665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91457" y="879103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20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299469" y="884838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5A393235-0D3D-46B7-A708-5A4EC6756DC6}"/>
              </a:ext>
            </a:extLst>
          </p:cNvPr>
          <p:cNvGrpSpPr/>
          <p:nvPr/>
        </p:nvGrpSpPr>
        <p:grpSpPr>
          <a:xfrm>
            <a:off x="1155553" y="1550835"/>
            <a:ext cx="3456384" cy="1107996"/>
            <a:chOff x="1155553" y="1550835"/>
            <a:chExt cx="3456384" cy="1107996"/>
          </a:xfrm>
        </p:grpSpPr>
        <p:sp>
          <p:nvSpPr>
            <p:cNvPr id="19" name="テキスト ボックス 8">
              <a:extLst>
                <a:ext uri="{FF2B5EF4-FFF2-40B4-BE49-F238E27FC236}">
                  <a16:creationId xmlns:a16="http://schemas.microsoft.com/office/drawing/2014/main" xmlns="" id="{38686A85-49FA-41CD-BDBC-AC59381AB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5553" y="1550835"/>
              <a:ext cx="345638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200" i="1" dirty="0">
                  <a:latin typeface="+mn-ea"/>
                  <a:ea typeface="+mn-ea"/>
                  <a:cs typeface="Times New Roman" panose="02020603050405020304" pitchFamily="18" charset="0"/>
                </a:rPr>
                <a:t>　　　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</a:p>
            <a:p>
              <a:pPr eaLnBrk="1" hangingPunct="1">
                <a:defRPr/>
              </a:pPr>
              <a:r>
                <a:rPr lang="en-US" altLang="ja-JP" sz="2200" dirty="0">
                  <a:latin typeface="+mn-ea"/>
                  <a:ea typeface="+mn-ea"/>
                  <a:cs typeface="Times New Roman" panose="02020603050405020304" pitchFamily="18" charset="0"/>
                </a:rPr>
                <a:t>(1) </a:t>
              </a:r>
              <a:r>
                <a:rPr lang="ja-JP" altLang="en-US" sz="2200" dirty="0">
                  <a:latin typeface="+mn-ea"/>
                  <a:ea typeface="+mn-ea"/>
                  <a:cs typeface="Times New Roman" panose="02020603050405020304" pitchFamily="18" charset="0"/>
                </a:rPr>
                <a:t>　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4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18</a:t>
              </a:r>
            </a:p>
            <a:p>
              <a:pPr eaLnBrk="1" hangingPunct="1">
                <a:defRPr/>
              </a:pPr>
              <a:r>
                <a:rPr lang="ja-JP" altLang="en-US" sz="2200" dirty="0">
                  <a:latin typeface="+mn-ea"/>
                  <a:ea typeface="+mn-ea"/>
                  <a:cs typeface="Times New Roman" panose="02020603050405020304" pitchFamily="18" charset="0"/>
                </a:rPr>
                <a:t>　　　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4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16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＝－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40</a:t>
              </a:r>
              <a:endParaRPr lang="en-US" altLang="ja-JP" sz="2200" dirty="0">
                <a:latin typeface="+mn-ea"/>
                <a:ea typeface="+mn-ea"/>
              </a:endParaRPr>
            </a:p>
          </p:txBody>
        </p:sp>
        <p:sp>
          <p:nvSpPr>
            <p:cNvPr id="3" name="左中かっこ 2"/>
            <p:cNvSpPr/>
            <p:nvPr/>
          </p:nvSpPr>
          <p:spPr>
            <a:xfrm>
              <a:off x="1875633" y="1654833"/>
              <a:ext cx="152610" cy="900000"/>
            </a:xfrm>
            <a:prstGeom prst="leftBrace">
              <a:avLst>
                <a:gd name="adj1" fmla="val 45902"/>
                <a:gd name="adj2" fmla="val 5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20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xmlns="" id="{B23DCD3D-BAA1-49B9-9A98-13B6B6AAAC66}"/>
              </a:ext>
            </a:extLst>
          </p:cNvPr>
          <p:cNvGrpSpPr/>
          <p:nvPr/>
        </p:nvGrpSpPr>
        <p:grpSpPr>
          <a:xfrm>
            <a:off x="4873303" y="1550835"/>
            <a:ext cx="3456384" cy="1107996"/>
            <a:chOff x="1155553" y="1550835"/>
            <a:chExt cx="3456384" cy="1107996"/>
          </a:xfrm>
        </p:grpSpPr>
        <p:sp>
          <p:nvSpPr>
            <p:cNvPr id="28" name="テキスト ボックス 8">
              <a:extLst>
                <a:ext uri="{FF2B5EF4-FFF2-40B4-BE49-F238E27FC236}">
                  <a16:creationId xmlns:a16="http://schemas.microsoft.com/office/drawing/2014/main" xmlns="" id="{975E1CA7-2662-4490-AEAF-1885C7A34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5553" y="1550835"/>
              <a:ext cx="345638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200" i="1" dirty="0">
                  <a:latin typeface="+mn-ea"/>
                  <a:ea typeface="+mn-ea"/>
                  <a:cs typeface="Times New Roman" panose="02020603050405020304" pitchFamily="18" charset="0"/>
                </a:rPr>
                <a:t>　　　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20</a:t>
              </a:r>
            </a:p>
            <a:p>
              <a:pPr eaLnBrk="1" hangingPunct="1">
                <a:defRPr/>
              </a:pPr>
              <a:r>
                <a:rPr lang="en-US" altLang="ja-JP" sz="2200" dirty="0">
                  <a:latin typeface="+mn-ea"/>
                  <a:ea typeface="+mn-ea"/>
                  <a:cs typeface="Times New Roman" panose="02020603050405020304" pitchFamily="18" charset="0"/>
                </a:rPr>
                <a:t>(2) </a:t>
              </a:r>
              <a:r>
                <a:rPr lang="ja-JP" altLang="en-US" sz="2200" dirty="0">
                  <a:latin typeface="+mn-ea"/>
                  <a:ea typeface="+mn-ea"/>
                  <a:cs typeface="Times New Roman" panose="02020603050405020304" pitchFamily="18" charset="0"/>
                </a:rPr>
                <a:t>　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7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13</a:t>
              </a:r>
            </a:p>
            <a:p>
              <a:pPr eaLnBrk="1" hangingPunct="1">
                <a:defRPr/>
              </a:pPr>
              <a:r>
                <a:rPr lang="ja-JP" altLang="en-US" sz="2200" dirty="0">
                  <a:latin typeface="+mn-ea"/>
                  <a:ea typeface="+mn-ea"/>
                  <a:cs typeface="Times New Roman" panose="02020603050405020304" pitchFamily="18" charset="0"/>
                </a:rPr>
                <a:t>　　　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8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38</a:t>
              </a:r>
              <a:endParaRPr lang="en-US" altLang="ja-JP" sz="2200" dirty="0">
                <a:latin typeface="+mn-ea"/>
                <a:ea typeface="+mn-ea"/>
              </a:endParaRPr>
            </a:p>
          </p:txBody>
        </p:sp>
        <p:sp>
          <p:nvSpPr>
            <p:cNvPr id="29" name="左中かっこ 28">
              <a:extLst>
                <a:ext uri="{FF2B5EF4-FFF2-40B4-BE49-F238E27FC236}">
                  <a16:creationId xmlns:a16="http://schemas.microsoft.com/office/drawing/2014/main" xmlns="" id="{679F560F-525B-4372-8AEC-7AF8CC063258}"/>
                </a:ext>
              </a:extLst>
            </p:cNvPr>
            <p:cNvSpPr/>
            <p:nvPr/>
          </p:nvSpPr>
          <p:spPr>
            <a:xfrm>
              <a:off x="1875633" y="1654833"/>
              <a:ext cx="152610" cy="900000"/>
            </a:xfrm>
            <a:prstGeom prst="leftBrace">
              <a:avLst>
                <a:gd name="adj1" fmla="val 45902"/>
                <a:gd name="adj2" fmla="val 5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200"/>
            </a:p>
          </p:txBody>
        </p:sp>
      </p:grpSp>
    </p:spTree>
    <p:extLst>
      <p:ext uri="{BB962C8B-B14F-4D97-AF65-F5344CB8AC3E}">
        <p14:creationId xmlns:p14="http://schemas.microsoft.com/office/powerpoint/2010/main" val="12580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8">
            <a:extLst>
              <a:ext uri="{FF2B5EF4-FFF2-40B4-BE49-F238E27FC236}">
                <a16:creationId xmlns:a16="http://schemas.microsoft.com/office/drawing/2014/main" xmlns="" id="{B41990EA-9A7B-436A-9ED8-1C1C42155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00" y="432000"/>
            <a:ext cx="48245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i="1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200" dirty="0">
                <a:latin typeface="+mn-ea"/>
                <a:ea typeface="+mn-ea"/>
                <a:cs typeface="Times New Roman" panose="02020603050405020304" pitchFamily="18" charset="0"/>
              </a:rPr>
              <a:t>(1) 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</a:t>
            </a:r>
          </a:p>
          <a:p>
            <a:pPr eaLnBrk="1" hangingPunct="1">
              <a:defRPr/>
            </a:pP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40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6" name="左中かっこ 25">
            <a:extLst>
              <a:ext uri="{FF2B5EF4-FFF2-40B4-BE49-F238E27FC236}">
                <a16:creationId xmlns:a16="http://schemas.microsoft.com/office/drawing/2014/main" xmlns="" id="{91B7A149-BAF0-47AF-A4DF-3771352DA7D1}"/>
              </a:ext>
            </a:extLst>
          </p:cNvPr>
          <p:cNvSpPr/>
          <p:nvPr/>
        </p:nvSpPr>
        <p:spPr>
          <a:xfrm>
            <a:off x="1187624" y="508662"/>
            <a:ext cx="152610" cy="900000"/>
          </a:xfrm>
          <a:prstGeom prst="leftBrace">
            <a:avLst>
              <a:gd name="adj1" fmla="val 45902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7" name="テキスト ボックス 8">
            <a:extLst>
              <a:ext uri="{FF2B5EF4-FFF2-40B4-BE49-F238E27FC236}">
                <a16:creationId xmlns:a16="http://schemas.microsoft.com/office/drawing/2014/main" xmlns="" id="{799F1FF5-68CB-4EAE-9A3F-F0658485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00" y="1662634"/>
            <a:ext cx="769750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②－①より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③－②より　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58</a:t>
            </a:r>
          </a:p>
          <a:p>
            <a:pPr eaLnBrk="1" hangingPunct="1">
              <a:defRPr/>
            </a:pPr>
            <a:r>
              <a:rPr lang="ja-JP" altLang="en-US" sz="2200" i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 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29</a:t>
            </a:r>
            <a:r>
              <a:rPr lang="en-US" altLang="ja-JP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⑤－④より　　　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45</a:t>
            </a: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　　　　　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この値を④に代入して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i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endParaRPr lang="en-US" altLang="ja-JP" sz="2200" dirty="0">
              <a:solidFill>
                <a:srgbClr val="FF0000"/>
              </a:solidFill>
              <a:latin typeface="+mj-ea"/>
            </a:endParaRP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defRPr/>
            </a:pP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の値を①に代入して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c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</a:p>
          <a:p>
            <a:pPr eaLnBrk="1" hangingPunct="1">
              <a:defRPr/>
            </a:pPr>
            <a:r>
              <a:rPr lang="ja-JP" altLang="en-US" sz="20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　 　　　　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c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4</a:t>
            </a:r>
            <a:endParaRPr lang="ja-JP" altLang="ja-JP" sz="20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ゆえに　　　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5" name="図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784F2483-D553-4E9A-8ABE-91B80F170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6" name="テキスト ボックス 8">
            <a:extLst>
              <a:ext uri="{FF2B5EF4-FFF2-40B4-BE49-F238E27FC236}">
                <a16:creationId xmlns:a16="http://schemas.microsoft.com/office/drawing/2014/main" xmlns="" id="{BD772C8A-7D55-4636-8631-1FC8A5244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000" y="432000"/>
            <a:ext cx="26642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①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②</a:t>
            </a:r>
            <a:endParaRPr lang="en-US" altLang="ja-JP" sz="22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③</a:t>
            </a:r>
            <a:endParaRPr lang="en-US" altLang="ja-JP" sz="22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xmlns="" id="{EC6A4A86-507C-4CF0-B48A-22DB2B19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000" y="1645542"/>
            <a:ext cx="26642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④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ja-JP" sz="22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⑤</a:t>
            </a:r>
            <a:endParaRPr lang="en-US" altLang="ja-JP" sz="22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6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8">
            <a:extLst>
              <a:ext uri="{FF2B5EF4-FFF2-40B4-BE49-F238E27FC236}">
                <a16:creationId xmlns:a16="http://schemas.microsoft.com/office/drawing/2014/main" xmlns="" id="{74956643-9CAE-4DDE-A811-0575C6430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00" y="432000"/>
            <a:ext cx="48245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i="1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200" dirty="0">
                <a:latin typeface="+mn-ea"/>
                <a:ea typeface="+mn-ea"/>
                <a:cs typeface="Times New Roman" panose="02020603050405020304" pitchFamily="18" charset="0"/>
              </a:rPr>
              <a:t>(2) </a:t>
            </a: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</a:p>
          <a:p>
            <a:pPr eaLnBrk="1" hangingPunct="1">
              <a:defRPr/>
            </a:pPr>
            <a:r>
              <a:rPr lang="ja-JP" altLang="en-US" sz="2200" dirty="0">
                <a:latin typeface="+mn-ea"/>
                <a:ea typeface="+mn-ea"/>
                <a:cs typeface="Times New Roman" panose="02020603050405020304" pitchFamily="18" charset="0"/>
              </a:rPr>
              <a:t>　　　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38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8">
            <a:extLst>
              <a:ext uri="{FF2B5EF4-FFF2-40B4-BE49-F238E27FC236}">
                <a16:creationId xmlns:a16="http://schemas.microsoft.com/office/drawing/2014/main" xmlns="" id="{D6F53F7C-C21E-4011-B94B-11A9D629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016" y="432000"/>
            <a:ext cx="26642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①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②</a:t>
            </a:r>
            <a:endParaRPr lang="en-US" altLang="ja-JP" sz="22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③</a:t>
            </a:r>
            <a:endParaRPr lang="en-US" altLang="ja-JP" sz="22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043608" y="1645542"/>
            <a:ext cx="597626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①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×2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②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　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27</a:t>
            </a: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　　　　 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①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×3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③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</a:rPr>
              <a:t>　　　　　　 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22</a:t>
            </a: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④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×2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⑤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　　 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defRPr/>
            </a:pPr>
            <a:r>
              <a:rPr lang="ja-JP" altLang="en-US" sz="2200" i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 　 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この値を④に代入して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+mn-ea"/>
                <a:ea typeface="+mn-ea"/>
              </a:rPr>
              <a:t>　　　　　　　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defRPr/>
            </a:pP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の値を①に代入して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6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12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HiraMinPro-W3-Identity-H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20</a:t>
            </a:r>
            <a:endParaRPr lang="en-US" altLang="ja-JP" sz="22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i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　　　　　　　 　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2</a:t>
            </a: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ゆえに　　　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2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2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9" name="図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21" name="テキスト ボックス 8">
            <a:extLst>
              <a:ext uri="{FF2B5EF4-FFF2-40B4-BE49-F238E27FC236}">
                <a16:creationId xmlns:a16="http://schemas.microsoft.com/office/drawing/2014/main" xmlns="" id="{0152CB4D-B0A1-4042-A1A9-A1CD8C29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000" y="1645542"/>
            <a:ext cx="26642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en-US" altLang="ja-JP" sz="22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④</a:t>
            </a:r>
            <a:endParaRPr lang="en-US" altLang="ja-JP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ja-JP" sz="22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ja-JP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⑤ </a:t>
            </a:r>
            <a:endParaRPr lang="en-US" altLang="ja-JP" sz="22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6" name="左中かっこ 25">
            <a:extLst>
              <a:ext uri="{FF2B5EF4-FFF2-40B4-BE49-F238E27FC236}">
                <a16:creationId xmlns:a16="http://schemas.microsoft.com/office/drawing/2014/main" xmlns="" id="{FD5068C8-A165-49DC-96AA-DC1FE600D168}"/>
              </a:ext>
            </a:extLst>
          </p:cNvPr>
          <p:cNvSpPr/>
          <p:nvPr/>
        </p:nvSpPr>
        <p:spPr>
          <a:xfrm>
            <a:off x="1187624" y="508662"/>
            <a:ext cx="152610" cy="900000"/>
          </a:xfrm>
          <a:prstGeom prst="leftBrace">
            <a:avLst>
              <a:gd name="adj1" fmla="val 45902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31498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257174" y="836712"/>
            <a:ext cx="860110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dirty="0">
                <a:latin typeface="ＭＳ ゴシック" pitchFamily="49" charset="-128"/>
                <a:ea typeface="ＭＳ ゴシック" pitchFamily="49" charset="-128"/>
              </a:rPr>
              <a:t>一般に，関数</a:t>
            </a:r>
            <a:r>
              <a:rPr lang="en-US" altLang="ja-JP" sz="32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3200" dirty="0">
                <a:latin typeface="ＭＳ 明朝" pitchFamily="17" charset="-128"/>
                <a:ea typeface="ＭＳ 明朝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32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32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32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3200" dirty="0"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3200" dirty="0">
                <a:latin typeface="ＭＳ ゴシック" pitchFamily="49" charset="-128"/>
                <a:ea typeface="ＭＳ ゴシック" pitchFamily="49" charset="-128"/>
              </a:rPr>
              <a:t>において，</a:t>
            </a:r>
            <a:r>
              <a:rPr lang="en-US" altLang="ja-JP" sz="32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3200" dirty="0">
                <a:latin typeface="ＭＳ ゴシック" pitchFamily="49" charset="-128"/>
                <a:ea typeface="ＭＳ ゴシック" pitchFamily="49" charset="-128"/>
              </a:rPr>
              <a:t>の値とそれに対応する</a:t>
            </a:r>
            <a:r>
              <a:rPr lang="en-US" altLang="ja-JP" sz="32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3200" dirty="0">
                <a:latin typeface="ＭＳ ゴシック" pitchFamily="49" charset="-128"/>
                <a:ea typeface="ＭＳ ゴシック" pitchFamily="49" charset="-128"/>
              </a:rPr>
              <a:t>の値の組</a:t>
            </a:r>
            <a:r>
              <a:rPr lang="en-US" altLang="ja-JP" sz="3200" dirty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32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3200" dirty="0" err="1">
                <a:latin typeface="ＭＳ ゴシック" pitchFamily="49" charset="-128"/>
                <a:ea typeface="ＭＳ ゴシック" pitchFamily="49" charset="-128"/>
              </a:rPr>
              <a:t>，</a:t>
            </a:r>
            <a:r>
              <a:rPr lang="en-US" altLang="ja-JP" sz="3200" i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en-US" altLang="ja-JP" sz="3200" dirty="0"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3200" dirty="0">
                <a:latin typeface="ＭＳ ゴシック" pitchFamily="49" charset="-128"/>
                <a:ea typeface="ＭＳ ゴシック" pitchFamily="49" charset="-128"/>
              </a:rPr>
              <a:t>を座標とする点全体からなる図形を，　</a:t>
            </a:r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関数</a:t>
            </a:r>
            <a:r>
              <a:rPr lang="en-US" altLang="ja-JP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＝</a:t>
            </a:r>
            <a:r>
              <a:rPr lang="en-US" altLang="ja-JP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3200" b="1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のグラフ　</a:t>
            </a:r>
            <a:r>
              <a:rPr lang="ja-JP" altLang="en-US" sz="3200" dirty="0">
                <a:latin typeface="ＭＳ ゴシック" pitchFamily="49" charset="-128"/>
                <a:ea typeface="ＭＳ ゴシック" pitchFamily="49" charset="-128"/>
              </a:rPr>
              <a:t>という。</a:t>
            </a:r>
            <a:endParaRPr lang="en-US" altLang="ja-JP" sz="32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84" y="3043377"/>
            <a:ext cx="4320000" cy="292832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4320000" cy="2928322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１ 関数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関数のグラフ 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3851920" y="1867763"/>
            <a:ext cx="4000528" cy="50006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79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35305" y="909665"/>
            <a:ext cx="7842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+mn-ea"/>
                <a:ea typeface="+mn-ea"/>
              </a:rPr>
              <a:t>グラフが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>
                <a:latin typeface="+mn-ea"/>
                <a:ea typeface="+mn-ea"/>
              </a:rPr>
              <a:t>点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000" dirty="0" err="1">
                <a:latin typeface="+mn-ea"/>
                <a:ea typeface="+mn-ea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6)</a:t>
            </a:r>
            <a:r>
              <a:rPr lang="ja-JP" altLang="en-US" sz="2000" dirty="0" err="1">
                <a:latin typeface="+mn-ea"/>
                <a:ea typeface="+mn-ea"/>
              </a:rPr>
              <a:t>，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 err="1">
                <a:latin typeface="+mn-ea"/>
                <a:ea typeface="+mn-ea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9)</a:t>
            </a:r>
            <a:r>
              <a:rPr lang="ja-JP" altLang="en-US" sz="2000" dirty="0" err="1">
                <a:latin typeface="+mn-ea"/>
                <a:ea typeface="+mn-ea"/>
              </a:rPr>
              <a:t>，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(4</a:t>
            </a:r>
            <a:r>
              <a:rPr lang="ja-JP" altLang="en-US" sz="2000" dirty="0" err="1">
                <a:latin typeface="+mn-ea"/>
                <a:ea typeface="+mn-ea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000" dirty="0">
                <a:latin typeface="+mn-ea"/>
                <a:ea typeface="+mn-ea"/>
              </a:rPr>
              <a:t>を通るような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+mn-ea"/>
                <a:ea typeface="+mn-ea"/>
              </a:rPr>
              <a:t>次関数を求めよ。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131312" y="2032874"/>
            <a:ext cx="4613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i="1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とおく。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116000" y="4099777"/>
            <a:ext cx="4176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まず，②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①より，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を消去して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1116000" y="4810478"/>
            <a:ext cx="46134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+mn-ea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endParaRPr lang="en-US" altLang="ja-JP" sz="2000" dirty="0">
              <a:latin typeface="+mn-ea"/>
              <a:ea typeface="ＭＳ ゴシック" panose="020B0609070205080204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45" y="2032874"/>
            <a:ext cx="2483168" cy="3536156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141425" y="909665"/>
            <a:ext cx="1092247" cy="1000530"/>
            <a:chOff x="7266196" y="1645093"/>
            <a:chExt cx="1092247" cy="1000530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7452279" y="206084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7452319" y="1645525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266196" y="1645093"/>
              <a:ext cx="1092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3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４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グラフ上の３点が与えられたとき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p.90)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7" name="テキスト ボックス 8">
            <a:extLst>
              <a:ext uri="{FF2B5EF4-FFF2-40B4-BE49-F238E27FC236}">
                <a16:creationId xmlns:a16="http://schemas.microsoft.com/office/drawing/2014/main" xmlns="" id="{DD5FF427-157E-4B49-AEA2-0464912BD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00" y="2520000"/>
            <a:ext cx="461346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この関数のグラフが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0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6)</a:t>
            </a:r>
            <a:r>
              <a:rPr lang="ja-JP" altLang="en-US" sz="2000" dirty="0" err="1">
                <a:latin typeface="+mj-ea"/>
                <a:ea typeface="ＭＳ ゴシック" panose="020B0609070205080204" pitchFamily="49" charset="-128"/>
              </a:rPr>
              <a:t>，</a:t>
            </a:r>
            <a:endParaRPr lang="en-US" altLang="ja-JP" sz="2000" dirty="0">
              <a:latin typeface="+mj-ea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9)</a:t>
            </a:r>
            <a:r>
              <a:rPr lang="ja-JP" altLang="en-US" sz="20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(4</a:t>
            </a:r>
            <a:r>
              <a:rPr lang="ja-JP" altLang="en-US" sz="2000" dirty="0" err="1">
                <a:latin typeface="+mj-ea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を通るから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         　　</a:t>
            </a:r>
            <a:r>
              <a:rPr lang="en-US" altLang="ja-JP" sz="20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①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 　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   　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左中かっこ 31">
            <a:extLst>
              <a:ext uri="{FF2B5EF4-FFF2-40B4-BE49-F238E27FC236}">
                <a16:creationId xmlns:a16="http://schemas.microsoft.com/office/drawing/2014/main" xmlns="" id="{7F6324B6-540B-4AED-8718-21C9F0E92857}"/>
              </a:ext>
            </a:extLst>
          </p:cNvPr>
          <p:cNvSpPr/>
          <p:nvPr/>
        </p:nvSpPr>
        <p:spPr>
          <a:xfrm>
            <a:off x="1508382" y="3098397"/>
            <a:ext cx="152610" cy="900000"/>
          </a:xfrm>
          <a:prstGeom prst="leftBrace">
            <a:avLst>
              <a:gd name="adj1" fmla="val 45902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26660206-6137-4CE3-A230-DF46BD745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8" y="2032874"/>
            <a:ext cx="685800" cy="5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26" grpId="0"/>
      <p:bldP spid="27" grpId="0"/>
      <p:bldP spid="3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1116000" y="576000"/>
            <a:ext cx="3768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+mn-ea"/>
                <a:ea typeface="+mn-ea"/>
              </a:rPr>
              <a:t>③</a:t>
            </a:r>
            <a:r>
              <a:rPr lang="ja-JP" altLang="en-US" sz="2000" dirty="0">
                <a:latin typeface="+mn-ea"/>
                <a:ea typeface="+mn-ea"/>
                <a:cs typeface="Times New Roman" panose="02020603050405020304" pitchFamily="18" charset="0"/>
              </a:rPr>
              <a:t>－</a:t>
            </a:r>
            <a:r>
              <a:rPr lang="ja-JP" altLang="en-US" sz="2000" dirty="0">
                <a:latin typeface="+mn-ea"/>
                <a:ea typeface="+mn-ea"/>
              </a:rPr>
              <a:t>②より，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latin typeface="+mn-ea"/>
                <a:ea typeface="+mn-ea"/>
              </a:rPr>
              <a:t>を消去して</a:t>
            </a:r>
            <a:endParaRPr lang="en-US" altLang="ja-JP" sz="20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+mn-ea"/>
                <a:ea typeface="+mn-ea"/>
              </a:rPr>
              <a:t>　　　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000" dirty="0">
                <a:latin typeface="+mn-ea"/>
                <a:ea typeface="+mn-ea"/>
              </a:rPr>
              <a:t>　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1116000" y="2038504"/>
            <a:ext cx="4609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+mn-ea"/>
                <a:ea typeface="+mn-ea"/>
              </a:rPr>
              <a:t>次に，④，⑤を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 err="1">
                <a:latin typeface="+mn-ea"/>
                <a:ea typeface="+mn-ea"/>
              </a:rPr>
              <a:t>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+mn-ea"/>
                <a:ea typeface="+mn-ea"/>
              </a:rPr>
              <a:t>について解くと</a:t>
            </a:r>
            <a:endParaRPr lang="en-US" altLang="ja-JP" sz="20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000" dirty="0">
              <a:latin typeface="+mn-ea"/>
            </a:endParaRPr>
          </a:p>
        </p:txBody>
      </p:sp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1116000" y="2769756"/>
            <a:ext cx="5063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これらを①に代入して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を求めると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000" dirty="0">
              <a:latin typeface="+mn-ea"/>
            </a:endParaRPr>
          </a:p>
        </p:txBody>
      </p:sp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1116000" y="3501008"/>
            <a:ext cx="52253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ゆえに，求める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000" dirty="0">
              <a:latin typeface="+mn-ea"/>
            </a:endParaRPr>
          </a:p>
        </p:txBody>
      </p:sp>
      <p:pic>
        <p:nvPicPr>
          <p:cNvPr id="19" name="図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10" name="テキスト ボックス 8">
            <a:extLst>
              <a:ext uri="{FF2B5EF4-FFF2-40B4-BE49-F238E27FC236}">
                <a16:creationId xmlns:a16="http://schemas.microsoft.com/office/drawing/2014/main" xmlns="" id="{7E7D2F52-8396-4AAC-8658-79F82B290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00" y="1307252"/>
            <a:ext cx="49941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+mn-ea"/>
                <a:ea typeface="+mn-ea"/>
              </a:rPr>
              <a:t>すなわち</a:t>
            </a:r>
            <a:endParaRPr lang="en-US" altLang="ja-JP" sz="20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   　　　　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⑤</a:t>
            </a:r>
            <a:endParaRPr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41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5" grpId="0"/>
      <p:bldP spid="1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80000" y="912782"/>
            <a:ext cx="76267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+mj-ea"/>
                <a:ea typeface="+mj-ea"/>
              </a:rPr>
              <a:t>グラフが次の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+mj-ea"/>
                <a:ea typeface="+mj-ea"/>
              </a:rPr>
              <a:t>点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ja-JP" altLang="en-US" sz="2800" dirty="0" err="1">
                <a:latin typeface="+mj-ea"/>
                <a:ea typeface="+mj-ea"/>
              </a:rPr>
              <a:t>，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ja-JP" altLang="en-US" sz="2800" dirty="0" err="1">
                <a:latin typeface="+mj-ea"/>
                <a:ea typeface="+mj-ea"/>
              </a:rPr>
              <a:t>，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ja-JP" altLang="en-US" sz="2800" dirty="0">
                <a:latin typeface="+mj-ea"/>
                <a:ea typeface="+mj-ea"/>
              </a:rPr>
              <a:t>を通るような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+mj-ea"/>
                <a:ea typeface="+mj-ea"/>
              </a:rPr>
              <a:t>次関数を求めよ。</a:t>
            </a:r>
            <a:endParaRPr lang="en-US" altLang="ja-JP" sz="2800" dirty="0">
              <a:latin typeface="+mj-ea"/>
              <a:ea typeface="+mj-ea"/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</a:rPr>
              <a:t>４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</a:rPr>
              <a:t>グラフ上の３点が与えられたとき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</a:rPr>
              <a:t> -         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p.90)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17910" y="918228"/>
            <a:ext cx="936104" cy="461665"/>
            <a:chOff x="191457" y="836712"/>
            <a:chExt cx="936104" cy="461665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91457" y="836712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</a:t>
              </a:r>
              <a:endParaRPr kumimoji="1"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299469" y="842447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1080000" y="2087521"/>
            <a:ext cx="76267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  <a:cs typeface="Times New Roman" panose="02020603050405020304" pitchFamily="18" charset="0"/>
              </a:rPr>
              <a:t>(1)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Ａ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  <a:r>
              <a:rPr lang="ja-JP" altLang="en-US" sz="28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Ｂ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8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Ｃ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800" dirty="0">
                <a:latin typeface="+mj-ea"/>
              </a:rPr>
              <a:t>,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</a:p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Ａ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8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Ｂ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8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Ｃ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8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39144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E871F0DF-2115-405B-AAF1-E4ED85A8E969}"/>
              </a:ext>
            </a:extLst>
          </p:cNvPr>
          <p:cNvSpPr/>
          <p:nvPr/>
        </p:nvSpPr>
        <p:spPr>
          <a:xfrm>
            <a:off x="1080000" y="972000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求める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次関数を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ax</a:t>
            </a:r>
            <a:r>
              <a:rPr lang="en-US" altLang="ja-JP" sz="20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i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bx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0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とおく。この関数のグラフが</a:t>
            </a:r>
            <a:endParaRPr lang="en-US" altLang="ja-JP" sz="20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0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点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Ａ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en-US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7)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Ｂ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(2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Ｃ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(3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7)</a:t>
            </a:r>
            <a:r>
              <a:rPr lang="ja-JP" altLang="ja-JP" sz="20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を通るから</a:t>
            </a:r>
            <a:endParaRPr lang="en-US" altLang="ja-JP" sz="20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 eaLnBrk="1" hangingPunct="1">
              <a:defRPr/>
            </a:pPr>
            <a:r>
              <a:rPr lang="ja-JP" altLang="en-US" sz="2000" kern="100" dirty="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+mn-ea"/>
                <a:cs typeface="HiraMinPro-W3-Identity-H"/>
              </a:rPr>
              <a:t>②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ja-JP" altLang="ja-JP" sz="2000" kern="0" dirty="0">
                <a:solidFill>
                  <a:srgbClr val="FF0000"/>
                </a:solidFill>
                <a:latin typeface="+mn-ea"/>
                <a:cs typeface="HiraMinPro-W3-Identity-H"/>
              </a:rPr>
              <a:t>①より</a:t>
            </a:r>
            <a:r>
              <a:rPr lang="ja-JP" altLang="en-US" sz="2000" kern="0" dirty="0">
                <a:solidFill>
                  <a:srgbClr val="FF0000"/>
                </a:solidFill>
                <a:latin typeface="+mn-ea"/>
                <a:cs typeface="HiraMinPro-W3-Identity-H"/>
              </a:rPr>
              <a:t>　　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endParaRPr lang="ja-JP" altLang="ja-JP" sz="20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000" i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　 　</a:t>
            </a:r>
            <a:r>
              <a:rPr lang="en-US" altLang="ja-JP" sz="2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④</a:t>
            </a:r>
            <a:endParaRPr lang="en-US" altLang="ja-JP" sz="20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③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－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②より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 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　 </a:t>
            </a:r>
            <a:r>
              <a:rPr lang="en-US" altLang="ja-JP" sz="2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⑤</a:t>
            </a:r>
            <a:endParaRPr lang="en-US" altLang="ja-JP" sz="20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⑤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－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④より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　　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8</a:t>
            </a:r>
            <a:endParaRPr lang="ja-JP" altLang="ja-JP" sz="20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000" i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 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この値を④に代入して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　　　　　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endParaRPr lang="ja-JP" altLang="ja-JP" sz="20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000" i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 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　　　　</a:t>
            </a:r>
            <a:endParaRPr lang="en-US" altLang="ja-JP" sz="2000" kern="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SMath-Roman"/>
            </a:endParaRPr>
          </a:p>
          <a:p>
            <a:pPr>
              <a:spcAft>
                <a:spcPts val="0"/>
              </a:spcAft>
            </a:pP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0" dirty="0" err="1">
                <a:solidFill>
                  <a:srgbClr val="FF0000"/>
                </a:solidFill>
                <a:latin typeface="+mn-ea"/>
                <a:cs typeface="HiraMinPro-W3-Identity-H"/>
              </a:rPr>
              <a:t>，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i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 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の値を①に代入して</a:t>
            </a:r>
            <a:endParaRPr lang="en-US" altLang="ja-JP" sz="20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 　　　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7</a:t>
            </a:r>
          </a:p>
          <a:p>
            <a:pPr>
              <a:spcAft>
                <a:spcPts val="0"/>
              </a:spcAft>
            </a:pP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　　　　　　　 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endParaRPr lang="ja-JP" altLang="ja-JP" sz="20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ゆえに，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求める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0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左中かっこ 2">
            <a:extLst>
              <a:ext uri="{FF2B5EF4-FFF2-40B4-BE49-F238E27FC236}">
                <a16:creationId xmlns:a16="http://schemas.microsoft.com/office/drawing/2014/main" xmlns="" id="{37E0EFAB-49E0-42F2-8CAD-6E34848870E4}"/>
              </a:ext>
            </a:extLst>
          </p:cNvPr>
          <p:cNvSpPr/>
          <p:nvPr/>
        </p:nvSpPr>
        <p:spPr>
          <a:xfrm>
            <a:off x="1475656" y="1772816"/>
            <a:ext cx="144016" cy="720080"/>
          </a:xfrm>
          <a:prstGeom prst="leftBrace">
            <a:avLst>
              <a:gd name="adj1" fmla="val 49871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8">
            <a:extLst>
              <a:ext uri="{FF2B5EF4-FFF2-40B4-BE49-F238E27FC236}">
                <a16:creationId xmlns:a16="http://schemas.microsoft.com/office/drawing/2014/main" xmlns="" id="{AC1346DE-0C54-48BE-9CB3-2C5647BC4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00" y="432000"/>
            <a:ext cx="6048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+mn-ea"/>
                <a:ea typeface="+mn-ea"/>
                <a:cs typeface="Times New Roman" panose="02020603050405020304" pitchFamily="18" charset="0"/>
              </a:rPr>
              <a:t>(1) 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Ａ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  <a:r>
              <a:rPr lang="ja-JP" altLang="en-US" sz="20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Ｂ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000" dirty="0">
                <a:latin typeface="+mj-ea"/>
              </a:rPr>
              <a:t>, 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0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Ｃ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000" dirty="0">
                <a:latin typeface="+mj-ea"/>
              </a:rPr>
              <a:t>, 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</a:p>
        </p:txBody>
      </p:sp>
    </p:spTree>
    <p:extLst>
      <p:ext uri="{BB962C8B-B14F-4D97-AF65-F5344CB8AC3E}">
        <p14:creationId xmlns:p14="http://schemas.microsoft.com/office/powerpoint/2010/main" val="1673138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80000" y="972000"/>
            <a:ext cx="73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求める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次関数を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ax</a:t>
            </a:r>
            <a:r>
              <a:rPr lang="en-US" altLang="ja-JP" sz="20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i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bx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とおく。この関数のグラフが</a:t>
            </a:r>
            <a:endParaRPr lang="en-US" altLang="ja-JP" sz="20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Ａ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3)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Ｂ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(0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Ｃ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(1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3)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を通るから</a:t>
            </a:r>
            <a:endParaRPr lang="en-US" altLang="ja-JP" sz="20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eaLnBrk="1" hangingPunct="1">
              <a:defRPr/>
            </a:pPr>
            <a:r>
              <a:rPr lang="ja-JP" altLang="en-US" sz="20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i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　　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i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②を①，③に代入して</a:t>
            </a:r>
            <a:endParaRPr lang="en-US" altLang="ja-JP" sz="20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　　　 　　　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④</a:t>
            </a:r>
            <a:endParaRPr lang="en-US" altLang="ja-JP" sz="20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000" i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　　　　 　　　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ja-JP" sz="2000" kern="0" dirty="0">
                <a:solidFill>
                  <a:srgbClr val="FF0000"/>
                </a:solidFill>
                <a:latin typeface="+mn-ea"/>
                <a:cs typeface="HiraMinPro-W3-Identity-H"/>
              </a:rPr>
              <a:t>⑤</a:t>
            </a:r>
            <a:endParaRPr lang="en-US" altLang="ja-JP" sz="2000" kern="0" dirty="0">
              <a:solidFill>
                <a:srgbClr val="FF0000"/>
              </a:solidFill>
              <a:latin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次に，④，⑤を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i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 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について解くと</a:t>
            </a:r>
            <a:endParaRPr lang="en-US" altLang="ja-JP" sz="20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i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Italic"/>
              </a:rPr>
              <a:t> 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</a:p>
          <a:p>
            <a:pPr>
              <a:spcAft>
                <a:spcPts val="0"/>
              </a:spcAft>
            </a:pPr>
            <a:r>
              <a:rPr lang="ja-JP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ゆえに，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求める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5" name="図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xmlns="" id="{A07BDE4C-B387-4DE2-AD25-352B5E1E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00" y="432000"/>
            <a:ext cx="6048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Ａ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0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Ｂ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0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Ｃ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0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</a:p>
        </p:txBody>
      </p:sp>
      <p:sp>
        <p:nvSpPr>
          <p:cNvPr id="6" name="左中かっこ 5">
            <a:extLst>
              <a:ext uri="{FF2B5EF4-FFF2-40B4-BE49-F238E27FC236}">
                <a16:creationId xmlns:a16="http://schemas.microsoft.com/office/drawing/2014/main" xmlns="" id="{58EA2277-DDAD-41BC-BEB4-C6CEC1821B18}"/>
              </a:ext>
            </a:extLst>
          </p:cNvPr>
          <p:cNvSpPr/>
          <p:nvPr/>
        </p:nvSpPr>
        <p:spPr>
          <a:xfrm>
            <a:off x="1475656" y="1772816"/>
            <a:ext cx="144016" cy="720080"/>
          </a:xfrm>
          <a:prstGeom prst="leftBrace">
            <a:avLst>
              <a:gd name="adj1" fmla="val 49871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289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60363" y="-261938"/>
            <a:ext cx="1841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sz="2800">
              <a:latin typeface="+mn-ea"/>
              <a:ea typeface="+mn-ea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問題　　　　　　　　　　　　　　　　　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p.91)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001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898724" y="1613853"/>
            <a:ext cx="39610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(3)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088" y="908819"/>
            <a:ext cx="8065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i="1" kern="100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kern="100" dirty="0">
                <a:latin typeface="+mn-lt"/>
                <a:ea typeface="+mn-ea"/>
                <a:cs typeface="Times New Roman" panose="02020603050405020304" pitchFamily="18" charset="0"/>
              </a:rPr>
              <a:t>において，次の値を求めよ。</a:t>
            </a:r>
            <a:endParaRPr lang="ja-JP" altLang="en-US" sz="2400" dirty="0">
              <a:latin typeface="+mn-lt"/>
              <a:ea typeface="+mn-ea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74542" y="2651322"/>
            <a:ext cx="2016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latin typeface="+mn-ea"/>
                <a:ea typeface="+mn-ea"/>
              </a:rPr>
              <a:t>(2)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74542" y="3771584"/>
            <a:ext cx="2227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latin typeface="+mn-ea"/>
                <a:ea typeface="+mn-ea"/>
              </a:rPr>
              <a:t>(3) 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08150" y="2122210"/>
            <a:ext cx="3142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2×3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ja-JP" altLang="en-US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308150" y="3263227"/>
            <a:ext cx="6014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ja-JP" altLang="en-US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308150" y="4393825"/>
            <a:ext cx="6014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2(2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ja-JP" altLang="en-US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36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60363" y="-261938"/>
            <a:ext cx="1841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sz="2800">
              <a:latin typeface="+mn-ea"/>
              <a:ea typeface="+mn-ea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問題　　　　　　　　　　　　　　　　　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p.91)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908720"/>
            <a:ext cx="4714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２</a:t>
            </a:r>
            <a:endParaRPr lang="en-US" altLang="ja-JP" sz="28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089" y="908819"/>
            <a:ext cx="8059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次の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次関数のグラフをかけ。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95016" y="1640299"/>
            <a:ext cx="28504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939448" y="2044176"/>
            <a:ext cx="56829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よ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って，グラフは右の図のようになる。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1404000"/>
            <a:ext cx="1846897" cy="2306955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95016" y="3869489"/>
            <a:ext cx="3209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27940" y="4236376"/>
            <a:ext cx="57246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en-US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0" hangingPunct="0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よって，グラフは右の図のようになる。</a:t>
            </a:r>
            <a:endParaRPr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57" y="3933056"/>
            <a:ext cx="1993582" cy="19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60363" y="-261938"/>
            <a:ext cx="1841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sz="2800">
              <a:latin typeface="+mn-ea"/>
              <a:ea typeface="+mn-ea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j-ea"/>
              </a:rPr>
              <a:t>問題　　　　　　　　　　　　　　　　　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p.91)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001" y="908720"/>
            <a:ext cx="4714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３</a:t>
            </a:r>
            <a:endParaRPr lang="en-US" altLang="ja-JP" sz="28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088" y="908819"/>
            <a:ext cx="8065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kern="100" dirty="0">
                <a:latin typeface="+mn-ea"/>
                <a:ea typeface="+mn-ea"/>
                <a:cs typeface="Times New Roman" panose="02020603050405020304" pitchFamily="18" charset="0"/>
              </a:rPr>
              <a:t>次の</a:t>
            </a:r>
            <a:r>
              <a:rPr lang="en-US" altLang="ja-JP" sz="28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kern="100" dirty="0">
                <a:latin typeface="+mn-ea"/>
                <a:ea typeface="+mn-ea"/>
                <a:cs typeface="Times New Roman" panose="02020603050405020304" pitchFamily="18" charset="0"/>
              </a:rPr>
              <a:t>次関数の値域を求めよ。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DA74C624-5B02-46CF-81E8-8EEB6773F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0" y="1598023"/>
            <a:ext cx="5966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ja-JP" sz="2800" dirty="0">
                <a:latin typeface="+mn-ea"/>
                <a:ea typeface="+mn-ea"/>
              </a:rPr>
              <a:t>(1)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8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3≦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≦2)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">
                <a:extLst>
                  <a:ext uri="{FF2B5EF4-FFF2-40B4-BE49-F238E27FC236}">
                    <a16:creationId xmlns:a16="http://schemas.microsoft.com/office/drawing/2014/main" xmlns="" id="{7F220265-B2C3-462D-AB01-C5CBA26DB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600" y="2373376"/>
                <a:ext cx="5988691" cy="700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ja-JP" sz="2800" dirty="0">
                    <a:latin typeface="+mn-ea"/>
                    <a:ea typeface="+mn-ea"/>
                  </a:rPr>
                  <a:t>(2)</a:t>
                </a:r>
                <a:r>
                  <a:rPr lang="ja-JP" altLang="en-US" sz="2800" dirty="0">
                    <a:latin typeface="+mn-ea"/>
                    <a:ea typeface="+mn-ea"/>
                  </a:rPr>
                  <a:t>　</a:t>
                </a:r>
                <a:r>
                  <a:rPr lang="en-US" altLang="ja-JP" sz="2800" i="1" dirty="0"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800" i="1" smtClean="0">
                            <a:latin typeface="Cambria Math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en-US" sz="2800" dirty="0">
                    <a:latin typeface="+mn-ea"/>
                    <a:ea typeface="+mn-ea"/>
                  </a:rPr>
                  <a:t>　</a:t>
                </a:r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(</a:t>
                </a: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－</a:t>
                </a:r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≦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ja-JP" altLang="en-US" sz="28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≦</m:t>
                    </m:r>
                  </m:oMath>
                </a14:m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4)</a:t>
                </a:r>
                <a:endPara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7" name="Rectangle 1">
                <a:extLst>
                  <a:ext uri="{FF2B5EF4-FFF2-40B4-BE49-F238E27FC236}">
                    <a16:creationId xmlns:a16="http://schemas.microsoft.com/office/drawing/2014/main" id="{7F220265-B2C3-462D-AB01-C5CBA26DB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600" y="2373376"/>
                <a:ext cx="5988691" cy="700705"/>
              </a:xfrm>
              <a:prstGeom prst="rect">
                <a:avLst/>
              </a:prstGeom>
              <a:blipFill>
                <a:blip r:embed="rId2"/>
                <a:stretch>
                  <a:fillRect l="-2138" r="-916" b="-113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C1AEFF51-6966-4FF8-9D98-5BE99E12B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00" y="576000"/>
            <a:ext cx="580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ja-JP" sz="2800" dirty="0">
                <a:latin typeface="+mn-ea"/>
                <a:ea typeface="+mn-ea"/>
              </a:rPr>
              <a:t>(1)</a:t>
            </a:r>
            <a:r>
              <a:rPr lang="ja-JP" altLang="en-US" sz="2800" dirty="0">
                <a:latin typeface="+mn-ea"/>
                <a:ea typeface="+mn-ea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523D4485-9519-49EC-B94C-5BE7C6AB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12000"/>
            <a:ext cx="2273626" cy="298070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EBE1967A-E9CE-46A1-A849-07FBF7A6C9FC}"/>
              </a:ext>
            </a:extLst>
          </p:cNvPr>
          <p:cNvSpPr txBox="1"/>
          <p:nvPr/>
        </p:nvSpPr>
        <p:spPr bwMode="auto">
          <a:xfrm>
            <a:off x="1331640" y="1260000"/>
            <a:ext cx="5184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n-US" altLang="ja-JP" sz="2800" i="1" dirty="0">
                <a:solidFill>
                  <a:srgbClr val="FF0000"/>
                </a:solidFill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solidFill>
                  <a:srgbClr val="FF0000"/>
                </a:solidFill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800" i="1" dirty="0">
                <a:solidFill>
                  <a:srgbClr val="FF0000"/>
                </a:solidFill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en-US" altLang="ja-JP" sz="28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11" name="図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7241522-C68F-4D7C-A61A-69CBB6D57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C563BC36-BF79-47EF-8AAA-808783B6E403}"/>
              </a:ext>
            </a:extLst>
          </p:cNvPr>
          <p:cNvSpPr txBox="1"/>
          <p:nvPr/>
        </p:nvSpPr>
        <p:spPr bwMode="auto">
          <a:xfrm>
            <a:off x="1331640" y="2412000"/>
            <a:ext cx="51845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3≦</a:t>
            </a:r>
            <a:r>
              <a:rPr lang="en-US" altLang="ja-JP" sz="28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≦2</a:t>
            </a:r>
            <a:r>
              <a:rPr lang="ja-JP" altLang="en-US" sz="28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の範囲におけるこの関数のグラフは，次の図の放物線の実線部分である。</a:t>
            </a:r>
            <a:endParaRPr lang="en-US" altLang="ja-JP" sz="280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したがって，求める地域は</a:t>
            </a:r>
            <a:endParaRPr lang="ja-JP" altLang="en-US" sz="2800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kumimoji="1" lang="ja-JP" altLang="en-US" sz="2800" i="1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　　　　</a:t>
            </a:r>
            <a:r>
              <a:rPr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21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11</a:t>
            </a:r>
            <a:endParaRPr lang="ja-JP" altLang="en-US" sz="28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028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44000"/>
            <a:ext cx="2560112" cy="2194381"/>
          </a:xfrm>
          <a:prstGeom prst="rect">
            <a:avLst/>
          </a:prstGeom>
        </p:spPr>
      </p:pic>
      <p:pic>
        <p:nvPicPr>
          <p:cNvPr id="24" name="図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150" y="6093296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">
                <a:extLst>
                  <a:ext uri="{FF2B5EF4-FFF2-40B4-BE49-F238E27FC236}">
                    <a16:creationId xmlns:a16="http://schemas.microsoft.com/office/drawing/2014/main" xmlns="" id="{890B5B29-6157-4824-8771-01DE69D46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00" y="576000"/>
                <a:ext cx="3463962" cy="700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ja-JP" sz="2800" dirty="0">
                    <a:latin typeface="+mn-ea"/>
                    <a:ea typeface="+mn-ea"/>
                  </a:rPr>
                  <a:t>(2) </a:t>
                </a:r>
                <a:r>
                  <a:rPr lang="en-US" altLang="ja-JP" sz="2800" i="1" dirty="0"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800" i="1" smtClean="0">
                            <a:latin typeface="Cambria Math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6" name="Rectangle 1">
                <a:extLst>
                  <a:ext uri="{FF2B5EF4-FFF2-40B4-BE49-F238E27FC236}">
                    <a16:creationId xmlns:a16="http://schemas.microsoft.com/office/drawing/2014/main" id="{890B5B29-6157-4824-8771-01DE69D46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000" y="576000"/>
                <a:ext cx="3463962" cy="700705"/>
              </a:xfrm>
              <a:prstGeom prst="rect">
                <a:avLst/>
              </a:prstGeom>
              <a:blipFill>
                <a:blip r:embed="rId4"/>
                <a:stretch>
                  <a:fillRect l="-3515" b="-113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">
                <a:extLst>
                  <a:ext uri="{FF2B5EF4-FFF2-40B4-BE49-F238E27FC236}">
                    <a16:creationId xmlns:a16="http://schemas.microsoft.com/office/drawing/2014/main" xmlns="" id="{D150A458-850B-4833-80C3-92ED40841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000" y="1368000"/>
                <a:ext cx="5184200" cy="1309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ja-JP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y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b="0" dirty="0">
                  <a:solidFill>
                    <a:srgbClr val="FF0000"/>
                  </a:solidFill>
                  <a:latin typeface="ＭＳ 明朝" panose="02020609040205080304" pitchFamily="17" charset="-128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0" hangingPunct="0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+mj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">
                <a:extLst>
                  <a:ext uri="{FF2B5EF4-FFF2-40B4-BE49-F238E27FC236}">
                    <a16:creationId xmlns:a16="http://schemas.microsoft.com/office/drawing/2014/main" id="{D150A458-850B-4833-80C3-92ED40841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4000" y="1368000"/>
                <a:ext cx="5184200" cy="1309076"/>
              </a:xfrm>
              <a:prstGeom prst="rect">
                <a:avLst/>
              </a:prstGeom>
              <a:blipFill>
                <a:blip r:embed="rId5"/>
                <a:stretch>
                  <a:fillRect l="-706" b="-27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738813CE-063A-4220-843D-14D536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000" y="2844000"/>
            <a:ext cx="5184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hangingPunct="0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2≦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≦4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の範囲におけるこの関数のグラフは，次の図の放物線の実線部分である。</a:t>
            </a:r>
            <a:endParaRPr lang="en-US" altLang="ja-JP" sz="28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したがって，求める値域は</a:t>
            </a:r>
            <a:endParaRPr lang="ja-JP" altLang="en-US" sz="28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0" hangingPunct="0">
              <a:defRPr/>
            </a:pP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　　　　</a:t>
            </a:r>
            <a:r>
              <a:rPr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ja-JP" altLang="en-US" sz="28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271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ユーザー定義 2">
      <a:majorFont>
        <a:latin typeface="Times New Roman"/>
        <a:ea typeface="ＭＳ Ｐゴシック"/>
        <a:cs typeface=""/>
      </a:majorFont>
      <a:minorFont>
        <a:latin typeface="ＭＳ 明朝"/>
        <a:ea typeface="ＭＳ ゴシック"/>
        <a:cs typeface="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t" anchorCtr="0">
        <a:spAutoFit/>
      </a:bodyPr>
      <a:lstStyle>
        <a:defPPr algn="l" eaLnBrk="0" hangingPunct="0">
          <a:defRPr sz="2800" dirty="0">
            <a:latin typeface="+mn-ea"/>
            <a:ea typeface="+mn-ea"/>
            <a:cs typeface="Times New Roman" panose="02020603050405020304" pitchFamily="18" charset="0"/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defRPr sz="2800" i="1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6944</Words>
  <Application>Microsoft Office PowerPoint</Application>
  <PresentationFormat>画面に合わせる (4:3)</PresentationFormat>
  <Paragraphs>1047</Paragraphs>
  <Slides>117</Slides>
  <Notes>98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117</vt:i4>
      </vt:variant>
    </vt:vector>
  </HeadingPairs>
  <TitlesOfParts>
    <vt:vector size="118" baseType="lpstr">
      <vt:lpstr>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>東京書籍株式会社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東京書籍株式会社</dc:creator>
  <cp:keywords/>
  <dc:description/>
  <cp:lastModifiedBy/>
  <cp:revision>1</cp:revision>
  <dcterms:created xsi:type="dcterms:W3CDTF">2013-04-26T06:05:15Z</dcterms:created>
  <dcterms:modified xsi:type="dcterms:W3CDTF">2017-12-15T02:03:11Z</dcterms:modified>
  <cp:category/>
</cp:coreProperties>
</file>