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3" r:id="rId1"/>
  </p:sldMasterIdLst>
  <p:notesMasterIdLst>
    <p:notesMasterId r:id="rId15"/>
  </p:notesMasterIdLst>
  <p:handoutMasterIdLst>
    <p:handoutMasterId r:id="rId16"/>
  </p:handoutMasterIdLst>
  <p:sldIdLst>
    <p:sldId id="368" r:id="rId2"/>
    <p:sldId id="370" r:id="rId3"/>
    <p:sldId id="376" r:id="rId4"/>
    <p:sldId id="390" r:id="rId5"/>
    <p:sldId id="389" r:id="rId6"/>
    <p:sldId id="379" r:id="rId7"/>
    <p:sldId id="373" r:id="rId8"/>
    <p:sldId id="380" r:id="rId9"/>
    <p:sldId id="381" r:id="rId10"/>
    <p:sldId id="382" r:id="rId11"/>
    <p:sldId id="386" r:id="rId12"/>
    <p:sldId id="383" r:id="rId13"/>
    <p:sldId id="384" r:id="rId14"/>
  </p:sldIdLst>
  <p:sldSz cx="12192000" cy="6858000"/>
  <p:notesSz cx="6735763" cy="9866313"/>
  <p:custShowLst>
    <p:custShow name="追加1" id="0">
      <p:sldLst/>
    </p:custShow>
    <p:custShow name="追加2" id="1">
      <p:sldLst/>
    </p:custShow>
    <p:custShow name="追加3" id="2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4FB"/>
    <a:srgbClr val="967DBE"/>
    <a:srgbClr val="E1D2A5"/>
    <a:srgbClr val="7DC8B4"/>
    <a:srgbClr val="8BA7D9"/>
    <a:srgbClr val="E7EDF6"/>
    <a:srgbClr val="EAF5F6"/>
    <a:srgbClr val="82CBD1"/>
    <a:srgbClr val="88A3D4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35192E-6235-4C2E-97BC-D0C90C030E48}" v="5224" dt="2021-10-27T05:13:43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6391" autoAdjust="0"/>
  </p:normalViewPr>
  <p:slideViewPr>
    <p:cSldViewPr>
      <p:cViewPr varScale="1">
        <p:scale>
          <a:sx n="83" d="100"/>
          <a:sy n="83" d="100"/>
        </p:scale>
        <p:origin x="552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11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2F454-FD64-424D-9F92-155B74F4316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743EB-9934-4A48-A08F-F5B10E262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260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95C96-00B8-40E6-B095-E8C46CF0A3A2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ED56C-18CE-48DD-80A6-76C8BE5DA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78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223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78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363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885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3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１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65BABFA-3339-84EC-EFEB-4453D04F0CBC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72980-0326-41C6-8A22-531FC38A89B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70914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ノー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3A3E986-2590-22EA-7999-E23E05727D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D206E50C-A18E-2BBF-8E2A-76E358C9CAB6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72980-0326-41C6-8A22-531FC38A89B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E3CC2C0-AEA3-2174-E8DF-16BC9679D1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2000" y="396000"/>
            <a:ext cx="3155567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8602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学習課題-1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BF38303-7414-B376-8418-C4FE824DE93A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72980-0326-41C6-8A22-531FC38A89B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243012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＋本文-1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71C0DC3-37D0-70F9-67E4-3A7F1C7FB7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5" name="スライド番号プレースホルダー 2">
            <a:extLst>
              <a:ext uri="{FF2B5EF4-FFF2-40B4-BE49-F238E27FC236}">
                <a16:creationId xmlns:a16="http://schemas.microsoft.com/office/drawing/2014/main" id="{7585BA27-B72A-AF32-7988-9A13EEC3CBC0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72980-0326-41C6-8A22-531FC38A89B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36454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-1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383C75AC-60FC-DED0-5A41-786C152A0F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5" name="スライド番号プレースホルダー 2">
            <a:extLst>
              <a:ext uri="{FF2B5EF4-FFF2-40B4-BE49-F238E27FC236}">
                <a16:creationId xmlns:a16="http://schemas.microsoft.com/office/drawing/2014/main" id="{B5AEF509-FA58-77B1-A70A-27DDC7A0974D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72980-0326-41C6-8A22-531FC38A89B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0533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ノー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3A3E986-2590-22EA-7999-E23E05727D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D206E50C-A18E-2BBF-8E2A-76E358C9CAB6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72980-0326-41C6-8A22-531FC38A89B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5FCB62C-B5AA-257A-A9FB-D728DEAAFA5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" y="396000"/>
            <a:ext cx="75600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807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ノー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3A3E986-2590-22EA-7999-E23E05727D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D206E50C-A18E-2BBF-8E2A-76E358C9CAB6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72980-0326-41C6-8A22-531FC38A89B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2252A0E-0F50-5528-6C9A-EC082BE7615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" y="396000"/>
            <a:ext cx="757013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084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ノー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3A3E986-2590-22EA-7999-E23E05727D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D206E50C-A18E-2BBF-8E2A-76E358C9CAB6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72980-0326-41C6-8A22-531FC38A89B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1FD9934D-0E0A-A162-65F0-FCAE273658E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" y="396000"/>
            <a:ext cx="75600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77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ノー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3A3E986-2590-22EA-7999-E23E05727D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D206E50C-A18E-2BBF-8E2A-76E358C9CAB6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72980-0326-41C6-8A22-531FC38A89B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203596E-DA9A-9CA6-B478-18E7EF0177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" y="396000"/>
            <a:ext cx="75600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8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ノー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3A3E986-2590-22EA-7999-E23E05727D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D206E50C-A18E-2BBF-8E2A-76E358C9CAB6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72980-0326-41C6-8A22-531FC38A89B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7D59EFF-0F56-5DF1-5A84-CED1A20C2F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3012" y="620688"/>
            <a:ext cx="594000" cy="5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1743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722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A1BD51D-3D8D-EA4B-AA2C-79D959332E0A}"/>
              </a:ext>
            </a:extLst>
          </p:cNvPr>
          <p:cNvSpPr/>
          <p:nvPr/>
        </p:nvSpPr>
        <p:spPr>
          <a:xfrm>
            <a:off x="1965208" y="2079907"/>
            <a:ext cx="8235247" cy="2496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400"/>
              </a:lnSpc>
            </a:pPr>
            <a:r>
              <a:rPr lang="en-US" altLang="ja-JP" sz="3600" b="1" dirty="0">
                <a:solidFill>
                  <a:prstClr val="black"/>
                </a:solidFill>
                <a:latin typeface="メイリオ"/>
                <a:ea typeface="メイリオ"/>
              </a:rPr>
              <a:t>2</a:t>
            </a:r>
            <a:r>
              <a:rPr lang="ja-JP" altLang="en-US" sz="3600" b="1" dirty="0">
                <a:solidFill>
                  <a:prstClr val="black"/>
                </a:solidFill>
                <a:latin typeface="メイリオ"/>
                <a:ea typeface="メイリオ"/>
              </a:rPr>
              <a:t>節　人間の心の働き</a:t>
            </a:r>
            <a:endParaRPr lang="en-US" altLang="ja-JP" sz="3600" b="1" dirty="0">
              <a:solidFill>
                <a:prstClr val="black"/>
              </a:solidFill>
              <a:latin typeface="メイリオ"/>
              <a:ea typeface="メイリオ"/>
            </a:endParaRPr>
          </a:p>
          <a:p>
            <a:pPr lvl="0" algn="ctr">
              <a:lnSpc>
                <a:spcPts val="4400"/>
              </a:lnSpc>
            </a:pPr>
            <a:r>
              <a:rPr lang="ja-JP" altLang="en-US" sz="2800" b="1" dirty="0">
                <a:solidFill>
                  <a:prstClr val="black"/>
                </a:solidFill>
                <a:latin typeface="メイリオ"/>
                <a:ea typeface="メイリオ"/>
              </a:rPr>
              <a:t>私たちはどのようにものごとを認識し，感じ，</a:t>
            </a:r>
            <a:endParaRPr lang="en-US" altLang="ja-JP" sz="2800" b="1" dirty="0">
              <a:solidFill>
                <a:prstClr val="black"/>
              </a:solidFill>
              <a:latin typeface="メイリオ"/>
              <a:ea typeface="メイリオ"/>
            </a:endParaRPr>
          </a:p>
          <a:p>
            <a:pPr lvl="0" algn="ctr">
              <a:lnSpc>
                <a:spcPts val="4400"/>
              </a:lnSpc>
            </a:pPr>
            <a:r>
              <a:rPr lang="ja-JP" altLang="en-US" sz="2800" b="1" dirty="0">
                <a:solidFill>
                  <a:prstClr val="black"/>
                </a:solidFill>
                <a:latin typeface="メイリオ"/>
                <a:ea typeface="メイリオ"/>
              </a:rPr>
              <a:t>個性を発揮しながら発達していくのだろうか</a:t>
            </a:r>
            <a:endParaRPr lang="en-US" altLang="ja-JP" sz="2800" b="1" dirty="0">
              <a:solidFill>
                <a:prstClr val="black"/>
              </a:solidFill>
              <a:latin typeface="メイリオ"/>
              <a:ea typeface="メイリオ"/>
            </a:endParaRPr>
          </a:p>
          <a:p>
            <a:pPr lvl="0" algn="ctr">
              <a:lnSpc>
                <a:spcPts val="6000"/>
              </a:lnSpc>
            </a:pPr>
            <a:endParaRPr lang="ja-JP" altLang="en-US" sz="3500" b="1" dirty="0">
              <a:solidFill>
                <a:prstClr val="black"/>
              </a:solidFill>
              <a:latin typeface="メイリオ"/>
              <a:ea typeface="メイリオ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A10672F-ACB0-5742-AFD2-326040609B8E}"/>
              </a:ext>
            </a:extLst>
          </p:cNvPr>
          <p:cNvSpPr/>
          <p:nvPr/>
        </p:nvSpPr>
        <p:spPr>
          <a:xfrm>
            <a:off x="1119665" y="4175041"/>
            <a:ext cx="9720000" cy="765200"/>
          </a:xfrm>
          <a:prstGeom prst="rect">
            <a:avLst/>
          </a:prstGeom>
        </p:spPr>
        <p:txBody>
          <a:bodyPr wrap="square" tIns="72000" bIns="0" anchor="ctr">
            <a:spAutoFit/>
          </a:bodyPr>
          <a:lstStyle/>
          <a:p>
            <a:pPr algn="ctr"/>
            <a:r>
              <a:rPr lang="en-US" altLang="ja-JP" sz="4500" b="1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4500" b="1" dirty="0">
                <a:latin typeface="Meiryo" panose="020B0604030504040204" pitchFamily="34" charset="-128"/>
                <a:ea typeface="Meiryo" panose="020B0604030504040204" pitchFamily="34" charset="-128"/>
              </a:rPr>
              <a:t>　認知</a:t>
            </a:r>
            <a:endParaRPr lang="ja-JP" altLang="en-US" sz="45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9FC97C9B-00C1-024F-9DE4-77C3A8C60C1E}"/>
              </a:ext>
            </a:extLst>
          </p:cNvPr>
          <p:cNvSpPr/>
          <p:nvPr/>
        </p:nvSpPr>
        <p:spPr>
          <a:xfrm>
            <a:off x="1119665" y="3933056"/>
            <a:ext cx="9810000" cy="1986996"/>
          </a:xfrm>
          <a:prstGeom prst="roundRect">
            <a:avLst/>
          </a:prstGeom>
          <a:noFill/>
          <a:ln w="76200">
            <a:solidFill>
              <a:srgbClr val="E1D2A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endParaRPr lang="en-US" altLang="ja-JP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340000" y="502170"/>
            <a:ext cx="9289032" cy="987551"/>
          </a:xfrm>
          <a:prstGeom prst="rect">
            <a:avLst/>
          </a:prstGeom>
        </p:spPr>
        <p:txBody>
          <a:bodyPr vert="horz" wrap="square" lIns="36000" tIns="216000" rIns="36000" bIns="0" rtlCol="0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  <a:tabLst>
                <a:tab pos="1257300" algn="l"/>
                <a:tab pos="7448550" algn="l"/>
              </a:tabLst>
            </a:pPr>
            <a:r>
              <a:rPr lang="ja-JP" altLang="en-US" sz="50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人間の心のあり方</a:t>
            </a:r>
            <a:endParaRPr lang="en-US" altLang="ja-JP" sz="5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/>
              <a:ea typeface="メイリオ"/>
              <a:cs typeface="メイリオ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260936" y="968258"/>
            <a:ext cx="1584176" cy="626701"/>
          </a:xfrm>
          <a:prstGeom prst="rect">
            <a:avLst/>
          </a:prstGeom>
        </p:spPr>
        <p:txBody>
          <a:bodyPr vert="horz" wrap="square" lIns="36000" tIns="72000" rIns="36000" bIns="0" rtlCol="0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tabLst>
                <a:tab pos="7448550" algn="l"/>
              </a:tabLst>
            </a:pP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第</a:t>
            </a:r>
            <a:r>
              <a:rPr lang="en-US" altLang="ja-JP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</a:t>
            </a: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章</a:t>
            </a:r>
            <a:endParaRPr lang="en-US" altLang="ja-JP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1F5650-7813-4C90-99FB-E0875CE7F2BD}"/>
              </a:ext>
            </a:extLst>
          </p:cNvPr>
          <p:cNvSpPr/>
          <p:nvPr/>
        </p:nvSpPr>
        <p:spPr>
          <a:xfrm>
            <a:off x="1209665" y="5089118"/>
            <a:ext cx="97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（教科書 </a:t>
            </a:r>
            <a:r>
              <a:rPr lang="en-US" altLang="ja-JP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p.13</a:t>
            </a:r>
            <a:r>
              <a:rPr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～</a:t>
            </a:r>
            <a:r>
              <a:rPr lang="en-US" altLang="ja-JP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lang="ja-JP" altLang="en-US" sz="32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F101A5C1-C498-5443-977A-9D49D0824546}"/>
              </a:ext>
            </a:extLst>
          </p:cNvPr>
          <p:cNvSpPr txBox="1">
            <a:spLocks/>
          </p:cNvSpPr>
          <p:nvPr/>
        </p:nvSpPr>
        <p:spPr>
          <a:xfrm>
            <a:off x="260936" y="563496"/>
            <a:ext cx="1584176" cy="503590"/>
          </a:xfrm>
          <a:prstGeom prst="rect">
            <a:avLst/>
          </a:prstGeom>
        </p:spPr>
        <p:txBody>
          <a:bodyPr vert="horz" wrap="square" lIns="36000" tIns="72000" rIns="36000" bIns="0" rtlCol="0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tabLst>
                <a:tab pos="7448550" algn="l"/>
              </a:tabLst>
            </a:pPr>
            <a:r>
              <a:rPr lang="ja-JP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第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編</a:t>
            </a:r>
            <a:endParaRPr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 panose="020B0604030504040204" pitchFamily="34" charset="-128"/>
              <a:ea typeface="Meiryo" panose="020B0604030504040204" pitchFamily="34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3"/>
          <p:cNvSpPr txBox="1"/>
          <p:nvPr/>
        </p:nvSpPr>
        <p:spPr>
          <a:xfrm>
            <a:off x="10200455" y="275464"/>
            <a:ext cx="1728192" cy="57606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36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●推論と問題解決</a:t>
            </a:r>
            <a:endParaRPr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さまざまなヒューリスティック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利用可能性ヒューリスティック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思い浮かびやすい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情報にもとづいて判断する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代表性ヒューリスティック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典型的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な情報を過大視して判断する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係留と調整ヒューリスティック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事前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の情報を基準としてそこから調整して判断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05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BA001F4-1633-87E0-1918-AE1D98DB6E32}"/>
              </a:ext>
            </a:extLst>
          </p:cNvPr>
          <p:cNvSpPr txBox="1"/>
          <p:nvPr/>
        </p:nvSpPr>
        <p:spPr>
          <a:xfrm>
            <a:off x="1847528" y="2420888"/>
            <a:ext cx="9433048" cy="151216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l">
              <a:lnSpc>
                <a:spcPts val="5100"/>
              </a:lnSpc>
            </a:pPr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身近な生活に見られるヒューリスティックの例をあげて</a:t>
            </a:r>
            <a:r>
              <a:rPr kumimoji="1"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みよう。</a:t>
            </a:r>
            <a:endParaRPr kumimoji="1" lang="ja-JP" altLang="en-US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1019520" y="2420968"/>
            <a:ext cx="756000" cy="720000"/>
          </a:xfrm>
          <a:prstGeom prst="wedgeRoundRectCallout">
            <a:avLst>
              <a:gd name="adj1" fmla="val -144"/>
              <a:gd name="adj2" fmla="val 735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ja-JP" altLang="en-US" sz="48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！</a:t>
            </a:r>
            <a:endParaRPr kumimoji="1" lang="ja-JP" altLang="en-US" sz="48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766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●推論と問題解決</a:t>
            </a:r>
            <a:endParaRPr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プロスペクト理論</a:t>
            </a:r>
            <a:endParaRPr lang="en-US" altLang="ja-JP" sz="35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・不確実な状況で人間がどのような判断を下すのかを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示す意思決定モデル　　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・意思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決定は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損失を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回避する方向に向かう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・心理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学者・行動経済学者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カーネマン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提唱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（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2002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年に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ノーベル経済学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賞受賞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308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3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共生のための意思決定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〔p.15〕</a:t>
            </a:r>
            <a:endParaRPr lang="en-US" altLang="ja-JP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1260000"/>
            <a:ext cx="1123200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・意思決定は自分自身のことばかりでなく，家庭，学校，　　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友人関係の中でもおこなわれる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→自分自身の利益と損失にもとづくだけではなく，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皆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納得する決定を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求められる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08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3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●認知活動と知覚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〔p.13〕</a:t>
            </a:r>
            <a:endParaRPr lang="en-US" altLang="ja-JP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1260000"/>
            <a:ext cx="11028632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認知</a:t>
            </a:r>
            <a:r>
              <a:rPr lang="ja-JP" altLang="en-US" sz="35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活動とは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・私たちは，見る，聞く，覚える，考えるといった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複雑な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認知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活動をおこなっている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・認知とは私たちの思考や行動をささえる心の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働き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456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●認知活動と知覚</a:t>
            </a:r>
            <a:endParaRPr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0492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知覚とは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08038" indent="-808038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知覚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とは，視覚，聴覚，嗅覚，触覚などで，身の</a:t>
            </a:r>
            <a:r>
              <a:rPr lang="ja-JP" altLang="en-US" sz="32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まわ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りの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情報を把握すること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・目や耳などの感覚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器官でとらえた情報は，脳を通して知覚される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・私たちが知覚する世界は，認知活動の中で自動的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に解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釈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されたもので，必ずしも実際の物理的な世界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と同じ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ない　 例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）錯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視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77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8CEC22-ABF6-4F57-AD3D-4ED9D3EDB582}"/>
              </a:ext>
            </a:extLst>
          </p:cNvPr>
          <p:cNvSpPr txBox="1"/>
          <p:nvPr/>
        </p:nvSpPr>
        <p:spPr>
          <a:xfrm>
            <a:off x="1260000" y="540000"/>
            <a:ext cx="10225136" cy="607205"/>
          </a:xfrm>
          <a:prstGeom prst="rect">
            <a:avLst/>
          </a:prstGeom>
          <a:noFill/>
        </p:spPr>
        <p:txBody>
          <a:bodyPr vert="horz" wrap="square" lIns="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5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ルビン</a:t>
            </a:r>
            <a:r>
              <a:rPr lang="ja-JP" altLang="en-US" sz="35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の壺</a:t>
            </a:r>
            <a:endParaRPr kumimoji="1" lang="ja-JP" altLang="en-US" sz="3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60000" y="1483200"/>
            <a:ext cx="11280616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5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どこ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を「図」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とし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，どこを「地」とするか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によって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，一つの絵を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向かいあった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人の顔にも一つの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壺（盃）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にも見ることが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できる。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000"/>
          <a:stretch/>
        </p:blipFill>
        <p:spPr>
          <a:xfrm>
            <a:off x="6478459" y="3131303"/>
            <a:ext cx="3415742" cy="3096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202"/>
          <a:stretch/>
        </p:blipFill>
        <p:spPr>
          <a:xfrm>
            <a:off x="2590027" y="3083523"/>
            <a:ext cx="3439208" cy="31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D0E72DE-BE75-843A-858C-297FEDA5E4BC}"/>
              </a:ext>
            </a:extLst>
          </p:cNvPr>
          <p:cNvSpPr txBox="1"/>
          <p:nvPr/>
        </p:nvSpPr>
        <p:spPr>
          <a:xfrm>
            <a:off x="1739516" y="1340768"/>
            <a:ext cx="9397044" cy="1584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l">
              <a:lnSpc>
                <a:spcPts val="5100"/>
              </a:lnSpc>
            </a:pPr>
            <a:r>
              <a:rPr kumimoji="1"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矢</a:t>
            </a:r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羽根</a:t>
            </a:r>
            <a:r>
              <a:rPr kumimoji="1"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のあいだの</a:t>
            </a:r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直線の長さを実際に測って</a:t>
            </a:r>
            <a:r>
              <a:rPr kumimoji="1"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みよう。</a:t>
            </a:r>
            <a:endParaRPr kumimoji="1" lang="ja-JP" altLang="en-US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947512" y="1340768"/>
            <a:ext cx="756000" cy="720000"/>
          </a:xfrm>
          <a:prstGeom prst="wedgeRoundRectCallout">
            <a:avLst>
              <a:gd name="adj1" fmla="val -144"/>
              <a:gd name="adj2" fmla="val 735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ja-JP" altLang="en-US" sz="48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！</a:t>
            </a:r>
            <a:endParaRPr kumimoji="1" lang="ja-JP" altLang="en-US" sz="48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47528" y="2924944"/>
            <a:ext cx="9721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矢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羽根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の形状によって直線の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長さが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異なって見える。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244041" y="5893864"/>
            <a:ext cx="37039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ミュラー・リヤー錯視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866" y="3645024"/>
            <a:ext cx="6106268" cy="203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5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56000" y="1260000"/>
            <a:ext cx="1116000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反射と学習</a:t>
            </a:r>
            <a:endParaRPr lang="en-US" altLang="ja-JP" sz="3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・私たちは知覚から多くを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学習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古典的条件づけ</a:t>
            </a:r>
            <a:endParaRPr lang="en-US" altLang="ja-JP" sz="32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レモンを見て唾液が出るように，生まれながらにも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つ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反射が別の刺激でも生じるように学習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される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オペラント条件づけ</a:t>
            </a:r>
            <a:endParaRPr lang="en-US" altLang="ja-JP" sz="32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行動のあとに報酬や罰が与えられることで，行動が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生じる度合いが増減する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学習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C22107-DBCB-41F2-9579-E5F6BD51202B}"/>
              </a:ext>
            </a:extLst>
          </p:cNvPr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3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●学習の法則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〔p.13〜14〕</a:t>
            </a:r>
            <a:endParaRPr lang="en-US" altLang="ja-JP" sz="3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446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79376" y="1268760"/>
            <a:ext cx="11532688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記憶</a:t>
            </a: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のプロセス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感覚記憶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受けとった情報が瞬間的にたくわえられる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短期記憶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たくわえられた記憶のうち，注意を向けら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ja-JP" altLang="en-US" sz="3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れた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一部の情報が短期記憶へ送られる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長期記憶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短期記憶にたくわえられた内容の一部が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長期記憶に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送られる。容量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は無限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非宣言的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記憶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ことばやイメージをともなわない記憶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宣言的記憶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ことばやイメージをともなう記憶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→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意味記憶とエピソード記憶にわけられる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47A747-3E27-44FC-A0EE-7BB5FF0B87EC}"/>
              </a:ext>
            </a:extLst>
          </p:cNvPr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3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●記憶のプロセス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〔p.14〕</a:t>
            </a:r>
            <a:endParaRPr lang="en-US" altLang="ja-JP" sz="3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左大かっこ 3"/>
          <p:cNvSpPr/>
          <p:nvPr/>
        </p:nvSpPr>
        <p:spPr>
          <a:xfrm>
            <a:off x="1559496" y="4941168"/>
            <a:ext cx="144016" cy="720080"/>
          </a:xfrm>
          <a:prstGeom prst="leftBracket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27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3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推論と問題解決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〔p.14</a:t>
            </a:r>
            <a:r>
              <a:rPr lang="ja-JP" alt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15〕</a:t>
            </a:r>
            <a:endParaRPr lang="en-US" altLang="ja-JP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1260000"/>
            <a:ext cx="1123200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推論とは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・知覚によって得られる情報と記憶にたくわえられた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情報とにもとづいて試みる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推論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は，問題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解決のための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重要な認知活動である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演繹的推論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いくつかの前提から論理的に結論を導く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帰納的推論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いくつかの事例から経験的に結論を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導く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252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●推論と問題解決</a:t>
            </a:r>
            <a:endParaRPr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ヒューリスティック</a:t>
            </a:r>
            <a:endParaRPr lang="en-US" altLang="ja-JP" sz="35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・暗黙のうちに用いる直観的な判断のこと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・判断までの時間がないときに有用だが，偏った判断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結果にいたることも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ある＝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バイアス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認知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バイアス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先入観や個人的な経験によって，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合理的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でない判断をする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後知恵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バイアス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出来事が起きたあと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で「最初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こうなると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思った」と考える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482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通常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 algn="l">
          <a:lnSpc>
            <a:spcPts val="4300"/>
          </a:lnSpc>
          <a:defRPr sz="2800" b="1"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861</Words>
  <Application>Microsoft Office PowerPoint</Application>
  <PresentationFormat>ワイド画面</PresentationFormat>
  <Paragraphs>87</Paragraphs>
  <Slides>13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  <vt:variant>
        <vt:lpstr>目的別スライド ショー</vt:lpstr>
      </vt:variant>
      <vt:variant>
        <vt:i4>3</vt:i4>
      </vt:variant>
    </vt:vector>
  </HeadingPairs>
  <TitlesOfParts>
    <vt:vector size="23" baseType="lpstr">
      <vt:lpstr>ＭＳ Ｐゴシック</vt:lpstr>
      <vt:lpstr>ＭＳ Ｐ明朝</vt:lpstr>
      <vt:lpstr>メイリオ</vt:lpstr>
      <vt:lpstr>メイリオ</vt:lpstr>
      <vt:lpstr>Arial</vt:lpstr>
      <vt:lpstr>Calibri</vt:lpstr>
      <vt:lpstr>3_通常版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追加1</vt:lpstr>
      <vt:lpstr>追加2</vt:lpstr>
      <vt:lpstr>追加3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cp:lastPrinted>2021-08-24T08:56:35Z</cp:lastPrinted>
  <dcterms:created xsi:type="dcterms:W3CDTF">2021-07-19T12:27:11Z</dcterms:created>
  <dcterms:modified xsi:type="dcterms:W3CDTF">2023-02-22T06:19:50Z</dcterms:modified>
  <cp:category/>
</cp:coreProperties>
</file>